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7" r:id="rId3"/>
    <p:sldId id="290" r:id="rId4"/>
    <p:sldId id="298" r:id="rId5"/>
    <p:sldId id="300" r:id="rId6"/>
    <p:sldId id="299" r:id="rId7"/>
    <p:sldId id="297" r:id="rId8"/>
    <p:sldId id="289" r:id="rId9"/>
    <p:sldId id="301" r:id="rId10"/>
    <p:sldId id="303" r:id="rId11"/>
    <p:sldId id="304" r:id="rId12"/>
    <p:sldId id="305" r:id="rId13"/>
    <p:sldId id="278" r:id="rId14"/>
    <p:sldId id="308" r:id="rId15"/>
    <p:sldId id="306" r:id="rId16"/>
    <p:sldId id="281" r:id="rId17"/>
    <p:sldId id="284" r:id="rId18"/>
    <p:sldId id="283" r:id="rId19"/>
    <p:sldId id="288" r:id="rId20"/>
    <p:sldId id="287" r:id="rId21"/>
    <p:sldId id="309" r:id="rId22"/>
    <p:sldId id="295" r:id="rId23"/>
    <p:sldId id="307" r:id="rId24"/>
    <p:sldId id="259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4D6"/>
    <a:srgbClr val="2C4359"/>
    <a:srgbClr val="A4895C"/>
    <a:srgbClr val="446969"/>
    <a:srgbClr val="ADBFC6"/>
    <a:srgbClr val="B0B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7" autoAdjust="0"/>
    <p:restoredTop sz="93630" autoAdjust="0"/>
  </p:normalViewPr>
  <p:slideViewPr>
    <p:cSldViewPr snapToGrid="0" showGuides="1">
      <p:cViewPr varScale="1">
        <p:scale>
          <a:sx n="103" d="100"/>
          <a:sy n="103" d="100"/>
        </p:scale>
        <p:origin x="55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082C0-58D7-44AA-B44A-F52DE6D4BA4E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CE7A2-21A1-4F64-BA8A-DE02635A60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08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E7A2-21A1-4F64-BA8A-DE02635A60EE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2829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C122A-37E4-7631-7597-75274ADC8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2BAE262-14A4-CD8D-DEDF-AADA2E61B9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852AA72-3232-9982-8C9C-2EFFBD5F6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842BCA-F77D-F5EB-FC15-F918D89F27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E7A2-21A1-4F64-BA8A-DE02635A60EE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2504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A3631-9BAF-629C-5A8E-5CCD942AB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8B36FA-52B4-2343-4E10-CA0ED91C6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5CF519-6D22-4DF5-A7CA-5B3CB66B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6AA0-0778-4FF5-85BF-D1C14E76700E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01CEEA-613F-9B68-ACC4-9A135761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93628D-AD3C-1A72-237E-BD96C67F1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2E8-1D2E-4851-8C1F-1CE75C8AA9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451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56B923-5FC6-45F9-72E7-E6735976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5767F8-25B5-9AD7-DAE8-4A65FC5F2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C5E9DF-9FAF-59BD-9415-EDD61AA9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6AA0-0778-4FF5-85BF-D1C14E76700E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E77318-8048-E2A4-6012-8BCF20CE5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0A092-F336-4EA7-FC10-FF719A82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2E8-1D2E-4851-8C1F-1CE75C8AA9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749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70BEA0-2B54-D4CF-386E-86CB449AB0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5B0976-7FB2-9623-4B2C-B75812C46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12D908-EA77-0E6B-C3C9-D50EF197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6AA0-0778-4FF5-85BF-D1C14E76700E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769214-A76A-FDEC-986A-987C9D6A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5B327-D8F3-D3DA-A3EA-1AAB237FD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2E8-1D2E-4851-8C1F-1CE75C8AA9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70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BA57-69D7-F78D-7F6B-28654E2C5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ED5F0-8385-2D07-6BB9-807CEC1D3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598651-CC45-5344-F32B-4EC918277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0A-3F04-42E7-989B-CEA650681258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C0C735-F70C-3702-642C-D364F741B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573943-D4DF-971F-0752-C22CB6906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A2-42F3-46CE-BDC1-0B102804B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5301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3F790-8F26-FCA1-9490-74CBD47C9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C52CE9-2852-995D-84D6-97C9F8B7A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A2B983-011F-2D1D-E8EC-9B2C9703B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0A-3F04-42E7-989B-CEA650681258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9C4D06-F8CA-553C-5C40-6558BD87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2F76CC-F5E1-278D-42C6-1D6DE586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A2-42F3-46CE-BDC1-0B102804B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708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AE4AB-950C-FC81-D013-D2771672C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B7C509-DC7D-1FFD-8BE5-5CA9643FD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58DA5E-E90C-AF41-0146-7E13AF0F7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0A-3F04-42E7-989B-CEA650681258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3A6B7-4F87-3724-1D90-BEB71518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2E367D-64E4-FF53-086C-18836BB2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A2-42F3-46CE-BDC1-0B102804B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9482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3998A-D241-FB8A-B94E-B53EB7A9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F8738A-AA12-D47D-9237-E1F1EB994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89AB0D-E330-BE05-D952-905803B94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0B6486-889E-FE0C-232E-CCD695D49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0A-3F04-42E7-989B-CEA650681258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F2CEA3-CA96-384E-2D28-648AA7D14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F8DD4D-5AB9-032E-084B-C4A17614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A2-42F3-46CE-BDC1-0B102804B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127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99B66-9846-229E-532D-8E8F6DFA6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B6C575-248A-93FD-7317-495BCB27B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AA1975-2785-E6E0-7893-53BCAE52F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470342E-5696-EA1A-D188-FCEA78A77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8DE6C59-5E6E-2280-EE22-0C2A6EC77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FEF03DE-313A-775A-D0BA-2EEC201AC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0A-3F04-42E7-989B-CEA650681258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7AE6EDF-ED72-49BF-8AFF-62A7B12F2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BD19D0D-059A-BF84-CD92-2B66EABB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A2-42F3-46CE-BDC1-0B102804B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052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FA63B-67E1-2FDC-4E4C-A4DD84A3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17BC45-F6F4-1F52-0D72-3FCCB5DA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0A-3F04-42E7-989B-CEA650681258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5F549B-0FA7-8877-0A48-2495A3270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8B3EBD-33D1-3411-B0A6-D7857C34B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A2-42F3-46CE-BDC1-0B102804B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7983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8A1C31-335A-176F-4B88-84D2A76C4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0A-3F04-42E7-989B-CEA650681258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B71B2C-8D1F-F746-BF4F-005AA0F2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F8D0BC-5D64-6269-A736-179E8443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A2-42F3-46CE-BDC1-0B102804B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5062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FD87A-5F3D-C0DD-AF30-BA745822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38FD83-7AA8-7B2D-92BA-0B3474C2E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5CEDA0-F85A-3C14-7128-F1EBC85C4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478E7E-4E51-C91C-6650-18B3281D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0A-3F04-42E7-989B-CEA650681258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74BD49-5119-4BD9-2FCA-CE8A7ACF8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AC549-ECAB-3884-1EEB-0A0155BD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A2-42F3-46CE-BDC1-0B102804B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939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24D727-656D-78B5-644B-E941C7CA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D92DC2-F70A-8A81-901F-2C4166667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2E5EE2-DD01-7C84-FF67-73A02F3C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6AA0-0778-4FF5-85BF-D1C14E76700E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EE3138-CFC7-A2F1-31B7-525742B6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C2E291-FF81-E09F-8E1F-C2B3F6EE2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2E8-1D2E-4851-8C1F-1CE75C8AA9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0140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B58FB8-755F-36B1-51B5-98346BA61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72B2979-7B85-64C5-5FDE-DBE396DF0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511618-9695-0ACE-05E4-295370D30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46F105-82FE-14F2-666E-331F2007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0A-3F04-42E7-989B-CEA650681258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DF408B-BC6B-7536-8140-933F7146E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C6617D-9F19-5895-436F-DC514576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A2-42F3-46CE-BDC1-0B102804B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0370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5FBD49-C6FE-49BE-F1DD-177AA5927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65F989-71DB-E8F8-BEA7-5BEB8CFB2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A29CE5-F3DE-8214-6A18-4A5346E5C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0A-3F04-42E7-989B-CEA650681258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E6AB27-64DE-5773-3B1F-D879ABEC7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891802-2922-002E-45F9-958725EB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A2-42F3-46CE-BDC1-0B102804B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5463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F8FCC4-F1C2-8BAA-74BD-6E09A3EED4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438EE2-DD9A-7F99-742D-3CE8F5A52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85D895-3613-CE17-B854-5645B89CD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0A-3F04-42E7-989B-CEA650681258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4099BD-8444-7A7B-FB83-15FD043B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CA2E35-3F80-D4E1-C8F0-08E09DD5B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CBA2-42F3-46CE-BDC1-0B102804B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423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A8CF6-20B6-3AC6-9DFE-A3F6ACCBC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091370-8830-6595-00ED-C5671E5D1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49E60B-D5D0-0F24-3D06-182E9A6D9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6AA0-0778-4FF5-85BF-D1C14E76700E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AD1AE9-6186-07D6-81A9-B3F97C22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793DAB-D9A4-55A9-F37C-9CED40B85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2E8-1D2E-4851-8C1F-1CE75C8AA9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422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56DC3-385C-E749-E912-3BE60A6FF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A21DA8-91CD-3AC5-CD24-3D3E2880B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41E4D9-86C9-B73A-C686-0D1AC34E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1DB901-54B4-015F-0C2E-841647BB9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6AA0-0778-4FF5-85BF-D1C14E76700E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BFF4C5-1743-3FB7-DE03-326ADC81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E5AB00-BD00-1BCA-CDAC-C8357AC70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2E8-1D2E-4851-8C1F-1CE75C8AA9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479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6DCBA-FAE0-3045-5325-12E7B9013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3A1939-14D1-A6AA-9707-AA4EFA261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41BCAF-B17E-35DD-9E0F-6F32AE516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916F126-30ED-1C52-DBFE-5FDB83830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0022F3-6C6B-3981-8AAC-268DF596F0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BBA4021-D501-4C5C-4246-633CED93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6AA0-0778-4FF5-85BF-D1C14E76700E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DDC191A-8626-D1AA-3126-AC09CFE4B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97D4D53-CE52-9678-566F-02F4E788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2E8-1D2E-4851-8C1F-1CE75C8AA9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987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DDEC0-F27C-1962-1F55-14E1AC0C7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581E57B-2AEF-A813-20B0-F8D15682C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6AA0-0778-4FF5-85BF-D1C14E76700E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7E1E09-20B0-8ACB-5390-33B9C275D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D41186-8534-BC73-ED7A-57983359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2E8-1D2E-4851-8C1F-1CE75C8AA9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301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FA4CB5A-1154-32F1-BDAA-75D7577F5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6AA0-0778-4FF5-85BF-D1C14E76700E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8F0943D-9957-CF67-41F6-238B0C646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934D97-4006-6F3B-C067-1B00C613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2E8-1D2E-4851-8C1F-1CE75C8AA9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231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E4875-6898-5676-5398-2E60261D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C36861-2FD0-E621-07A0-6135FDFD4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88C467-F515-DC56-1EFB-82FA403B1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043935-30C9-2CFE-2141-D25567A7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6AA0-0778-4FF5-85BF-D1C14E76700E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1DFA06-982A-F545-FFE1-D13F13C70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6F6875-72B0-CB42-CBAB-B3C6F78B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2E8-1D2E-4851-8C1F-1CE75C8AA9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108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EF436-E777-F6EB-50BD-3A93088BF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82EEAD-1C15-DD6A-38CB-51E8F8A99C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61EE70-4DDA-EA11-F7A3-432C7162C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24DEEC-549A-2C73-3685-89F29CE58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6AA0-0778-4FF5-85BF-D1C14E76700E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C33E98-7E58-BD3B-4B61-F683C637C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6496B5-C3EF-635F-EEA5-7FE5DAE2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2E8-1D2E-4851-8C1F-1CE75C8AA9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999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24DF71-A6C6-2340-80C6-2E2C513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BF9B6A-F506-6411-75F1-6FC5B7E1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28D872-1A9F-AE65-FB0D-5FF6FA85C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16AA0-0778-4FF5-85BF-D1C14E76700E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8E65E7-B362-7151-57AB-0FDB218A2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AFAF86-0617-EFC1-1C02-E7455E9D6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52E8-1D2E-4851-8C1F-1CE75C8AA9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560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259495-721C-E819-B287-66BFC0118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B72EC5-7108-DDA6-8529-AFF4D1559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81ABE4-DB00-DA1A-86D8-4C8D261B5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BF50A-3F04-42E7-989B-CEA650681258}" type="datetimeFigureOut">
              <a:rPr lang="es-MX" smtClean="0"/>
              <a:t>09/04/2025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282755-DD6F-E67C-CEC5-F2096F3A7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0B6EAC-246F-6097-BE32-864956A55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BCBA2-42F3-46CE-BDC1-0B102804B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878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C7DADD68-A88E-09AE-89F2-7DEC4F9ED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90" y="1754541"/>
            <a:ext cx="8406063" cy="2387600"/>
          </a:xfrm>
        </p:spPr>
        <p:txBody>
          <a:bodyPr>
            <a:normAutofit fontScale="90000"/>
          </a:bodyPr>
          <a:lstStyle/>
          <a:p>
            <a:br>
              <a:rPr lang="en-US" sz="6000" dirty="0">
                <a:solidFill>
                  <a:srgbClr val="FFFFFF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</a:br>
            <a:r>
              <a:rPr lang="en-US" sz="6000" dirty="0" err="1">
                <a:solidFill>
                  <a:srgbClr val="FFFFFF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Introducción</a:t>
            </a:r>
            <a:r>
              <a:rPr lang="en-US" sz="6000" dirty="0">
                <a:solidFill>
                  <a:srgbClr val="FFFFFF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 a: </a:t>
            </a:r>
            <a:r>
              <a:rPr lang="en-US" sz="6000" dirty="0" err="1">
                <a:solidFill>
                  <a:srgbClr val="FFFFFF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Responsabilidades</a:t>
            </a:r>
            <a:r>
              <a:rPr lang="en-US" sz="6000" dirty="0">
                <a:solidFill>
                  <a:srgbClr val="FFFFFF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Administrativas</a:t>
            </a:r>
            <a:br>
              <a:rPr lang="en-US" sz="6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</a:br>
            <a:endParaRPr lang="es-MX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90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24DA5-BFF0-0B97-EC5A-3264C38CE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id="{D9235C7C-8435-D3B1-FA19-ABD222CD04FA}"/>
              </a:ext>
            </a:extLst>
          </p:cNvPr>
          <p:cNvSpPr txBox="1"/>
          <p:nvPr/>
        </p:nvSpPr>
        <p:spPr>
          <a:xfrm>
            <a:off x="5408038" y="1116330"/>
            <a:ext cx="4033397" cy="44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Artículo 15 LGRA</a:t>
            </a:r>
            <a:endParaRPr lang="en-US" sz="20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F889EC2-D4E2-2A44-3469-9881EFE8A46B}"/>
              </a:ext>
            </a:extLst>
          </p:cNvPr>
          <p:cNvSpPr txBox="1"/>
          <p:nvPr/>
        </p:nvSpPr>
        <p:spPr>
          <a:xfrm>
            <a:off x="4057650" y="1868805"/>
            <a:ext cx="673417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Para prevenir la comisión de faltas administrativas y hechos de corrupción, las </a:t>
            </a: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Secretarías 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y los </a:t>
            </a: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Órganos Internos de Control (OIC)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, considerando las funciones que a cada una de ellas les corresponden y previo diagnóstico que al efecto realicen, podrán </a:t>
            </a: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implementar acciones para orientar el criterio que en situaciones específicas deberán observar los Servidores Públicos en el desempeño de sus empleos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, </a:t>
            </a: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cargos o comisiones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, en coordinación con el </a:t>
            </a: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Sistema Nacional Anticorrupción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. </a:t>
            </a:r>
          </a:p>
          <a:p>
            <a:pPr algn="just"/>
            <a:endParaRPr lang="es-MX" sz="8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En la implementación de las acciones referidas, los OIC de la Administración Pública de la Federación o de las entidades federativas deberán atender los lineamientos generales que emitan las Secretarías, en sus respectivos ámbitos de competencia. </a:t>
            </a:r>
          </a:p>
          <a:p>
            <a:pPr algn="just"/>
            <a:endParaRPr lang="es-MX" sz="8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En los Órganos constitucionales autónomos, los Órganos internos de control respectivos, emitirán los lineamientos señalados.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CEE45B-A045-DD10-F986-ADF6C91F7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35" y="1116330"/>
            <a:ext cx="3491678" cy="231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30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57227-A662-46DE-69E6-439EACE37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id="{C7FCC47B-2374-94EF-3754-0E2028ABF2EB}"/>
              </a:ext>
            </a:extLst>
          </p:cNvPr>
          <p:cNvSpPr txBox="1"/>
          <p:nvPr/>
        </p:nvSpPr>
        <p:spPr>
          <a:xfrm>
            <a:off x="1122450" y="589399"/>
            <a:ext cx="9947100" cy="44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Artículo 16 LGRA</a:t>
            </a:r>
            <a:endParaRPr lang="en-US" sz="20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F105469-B137-4124-172B-A7EB85780865}"/>
              </a:ext>
            </a:extLst>
          </p:cNvPr>
          <p:cNvSpPr txBox="1"/>
          <p:nvPr/>
        </p:nvSpPr>
        <p:spPr>
          <a:xfrm>
            <a:off x="1262476" y="1622502"/>
            <a:ext cx="980707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Las </a:t>
            </a:r>
            <a:r>
              <a:rPr lang="es-MX" b="1" dirty="0">
                <a:solidFill>
                  <a:srgbClr val="2C4359"/>
                </a:solidFill>
                <a:latin typeface="Century Gothic" panose="020B0502020202020204" pitchFamily="34" charset="0"/>
              </a:rPr>
              <a:t>Personas Servidoras Públicas deberán observar el código de ética </a:t>
            </a:r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y el de </a:t>
            </a:r>
            <a:r>
              <a:rPr lang="es-MX" b="1" dirty="0">
                <a:solidFill>
                  <a:srgbClr val="2C4359"/>
                </a:solidFill>
                <a:latin typeface="Century Gothic" panose="020B0502020202020204" pitchFamily="34" charset="0"/>
              </a:rPr>
              <a:t>conducta</a:t>
            </a:r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 según corresponda, que al efecto sea emitido por las Secretarías o los Órganos Internos de Control (OIC), conforme a los lineamientos que emita el </a:t>
            </a:r>
            <a:r>
              <a:rPr lang="es-MX" b="1" dirty="0">
                <a:solidFill>
                  <a:srgbClr val="2C4359"/>
                </a:solidFill>
                <a:latin typeface="Century Gothic" panose="020B0502020202020204" pitchFamily="34" charset="0"/>
              </a:rPr>
              <a:t>Sistema Nacional Anticorrupción</a:t>
            </a:r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, para que en su actuación impere una conducta digna que responda a las necesidades de la sociedad y que oriente su desempeño. </a:t>
            </a:r>
          </a:p>
          <a:p>
            <a:pPr algn="just"/>
            <a:endParaRPr lang="es-MX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Los códigos que se refieren en el párrafo anterior, deberán hacerse del conocimiento de las Personas Servidoras Públicas de la dependencia o entidad de que se trate, así como darles la máxima publicidad.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103345-5070-B312-DA6E-560EDBC80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2"/>
          <a:stretch/>
        </p:blipFill>
        <p:spPr>
          <a:xfrm>
            <a:off x="6786149" y="4067498"/>
            <a:ext cx="4191000" cy="2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16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5B2A1A-E633-897F-5678-397FF9097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615770B-CF3E-4E9D-F87C-C7740C78D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9724" y="916623"/>
            <a:ext cx="6324600" cy="2387600"/>
          </a:xfrm>
        </p:spPr>
        <p:txBody>
          <a:bodyPr>
            <a:noAutofit/>
          </a:bodyPr>
          <a:lstStyle/>
          <a:p>
            <a:pPr algn="l"/>
            <a:r>
              <a:rPr lang="es-MX" sz="4800" b="1" dirty="0">
                <a:solidFill>
                  <a:srgbClr val="FFFFFF"/>
                </a:solidFill>
                <a:latin typeface="Century Gothic" panose="020B0502020202020204" pitchFamily="34" charset="0"/>
                <a:ea typeface="League Spartan"/>
                <a:cs typeface="League Spartan"/>
                <a:sym typeface="League Spartan"/>
              </a:rPr>
              <a:t>Declaración patrimonial y de intereses</a:t>
            </a:r>
            <a:br>
              <a:rPr lang="en-US" sz="48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</a:br>
            <a:endParaRPr lang="es-MX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41EFC7BD-D12B-BA2F-EB5B-A9E2384A9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9724" y="2811463"/>
            <a:ext cx="5495925" cy="1770062"/>
          </a:xfrm>
        </p:spPr>
        <p:txBody>
          <a:bodyPr>
            <a:noAutofit/>
          </a:bodyPr>
          <a:lstStyle/>
          <a:p>
            <a:pPr algn="just"/>
            <a:r>
              <a:rPr lang="es-MX" sz="2600" dirty="0">
                <a:solidFill>
                  <a:srgbClr val="D3D4D6"/>
                </a:solidFill>
                <a:latin typeface="Century Gothic" panose="020B0502020202020204" pitchFamily="34" charset="0"/>
              </a:rPr>
              <a:t>Tiene el propósito de brindar confianza respecto de la actuación transparente en el desempeño de las funciones de los servidores públicos</a:t>
            </a:r>
            <a:r>
              <a:rPr lang="es-MX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4477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05332-B86B-A9C2-AF35-C1E9C7376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BDC2D7E-14F3-2D17-C2DD-CBA3601C67B3}"/>
              </a:ext>
            </a:extLst>
          </p:cNvPr>
          <p:cNvSpPr/>
          <p:nvPr/>
        </p:nvSpPr>
        <p:spPr>
          <a:xfrm>
            <a:off x="2975997" y="2212211"/>
            <a:ext cx="6781800" cy="3390900"/>
          </a:xfrm>
          <a:prstGeom prst="rect">
            <a:avLst/>
          </a:prstGeom>
          <a:solidFill>
            <a:srgbClr val="2C4359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0D2D61D-BE4E-6498-AAFD-21D0C4AA7252}"/>
              </a:ext>
            </a:extLst>
          </p:cNvPr>
          <p:cNvSpPr/>
          <p:nvPr/>
        </p:nvSpPr>
        <p:spPr>
          <a:xfrm>
            <a:off x="2619376" y="2476500"/>
            <a:ext cx="6781800" cy="3390900"/>
          </a:xfrm>
          <a:prstGeom prst="rect">
            <a:avLst/>
          </a:prstGeom>
          <a:solidFill>
            <a:srgbClr val="A4895C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D7C79DB-A13D-3CF2-2CA4-BD1FA2E38B5D}"/>
              </a:ext>
            </a:extLst>
          </p:cNvPr>
          <p:cNvSpPr txBox="1"/>
          <p:nvPr/>
        </p:nvSpPr>
        <p:spPr>
          <a:xfrm>
            <a:off x="3120584" y="3245941"/>
            <a:ext cx="57793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Artículo 32 LGRA. </a:t>
            </a:r>
            <a:r>
              <a:rPr lang="es-MX" sz="2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Todos los servidores públicos</a:t>
            </a:r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, estarán obligados a presentarla bajo protesta de decir verdad, y ante las Secretarías o respectivo  OIC.</a:t>
            </a: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65641BC0-3AF0-6196-242C-59C0A580EFA8}"/>
              </a:ext>
            </a:extLst>
          </p:cNvPr>
          <p:cNvSpPr txBox="1"/>
          <p:nvPr/>
        </p:nvSpPr>
        <p:spPr>
          <a:xfrm>
            <a:off x="2447923" y="896463"/>
            <a:ext cx="6781801" cy="44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Obligatoriedad  (Artículo 32 LGRA)</a:t>
            </a:r>
            <a:endParaRPr lang="en-US" sz="28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</p:spTree>
    <p:extLst>
      <p:ext uri="{BB962C8B-B14F-4D97-AF65-F5344CB8AC3E}">
        <p14:creationId xmlns:p14="http://schemas.microsoft.com/office/powerpoint/2010/main" val="489635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D6559-27A6-8E18-E8DA-2193C986B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id="{D10FBFC3-1954-E337-786D-5B1B38D0BEA2}"/>
              </a:ext>
            </a:extLst>
          </p:cNvPr>
          <p:cNvSpPr txBox="1"/>
          <p:nvPr/>
        </p:nvSpPr>
        <p:spPr>
          <a:xfrm>
            <a:off x="1570039" y="493741"/>
            <a:ext cx="3615207" cy="44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Artículo 26 LGRA</a:t>
            </a:r>
            <a:endParaRPr lang="en-US" sz="20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D2CA65F-80E1-CE00-5592-B96198DA6B82}"/>
              </a:ext>
            </a:extLst>
          </p:cNvPr>
          <p:cNvSpPr txBox="1"/>
          <p:nvPr/>
        </p:nvSpPr>
        <p:spPr>
          <a:xfrm>
            <a:off x="835865" y="1200793"/>
            <a:ext cx="50835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La </a:t>
            </a:r>
            <a:r>
              <a:rPr lang="es-MX" b="1" dirty="0">
                <a:solidFill>
                  <a:srgbClr val="2C4359"/>
                </a:solidFill>
                <a:latin typeface="Century Gothic" panose="020B0502020202020204" pitchFamily="34" charset="0"/>
              </a:rPr>
              <a:t>Secretaría Ejecutiva del Sistema Nacional Anticorrupción</a:t>
            </a:r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, llevará el </a:t>
            </a:r>
            <a:r>
              <a:rPr lang="es-MX" i="1" dirty="0">
                <a:solidFill>
                  <a:srgbClr val="2C4359"/>
                </a:solidFill>
                <a:latin typeface="Century Gothic" panose="020B0502020202020204" pitchFamily="34" charset="0"/>
              </a:rPr>
              <a:t>sistema de evolución patrimonial, de declaración de intereses y constancia de presentación de declaración fiscal</a:t>
            </a:r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, a través de la Plataforma Digital Nacional, de conformidad con Ley General del Sistema Nacional Anticorrupción y los lineamientos que apruebe el Comité Coordinador del Sistema Nacional Anticorrupción.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A331C1-FD61-3986-531D-FFCA07BBF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2" b="31771"/>
          <a:stretch/>
        </p:blipFill>
        <p:spPr bwMode="auto">
          <a:xfrm>
            <a:off x="6096000" y="2646007"/>
            <a:ext cx="5366871" cy="349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741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83FA3-7F3A-3FDB-5AFD-493FCA304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9CA8F84-9196-029A-925E-E8E5D5317038}"/>
              </a:ext>
            </a:extLst>
          </p:cNvPr>
          <p:cNvSpPr/>
          <p:nvPr/>
        </p:nvSpPr>
        <p:spPr>
          <a:xfrm>
            <a:off x="0" y="3552826"/>
            <a:ext cx="4438650" cy="2963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9D0ED899-C535-849C-5D7E-E25B7F9D9B65}"/>
              </a:ext>
            </a:extLst>
          </p:cNvPr>
          <p:cNvSpPr txBox="1"/>
          <p:nvPr/>
        </p:nvSpPr>
        <p:spPr>
          <a:xfrm>
            <a:off x="1122450" y="589293"/>
            <a:ext cx="9947100" cy="504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61"/>
              </a:lnSpc>
              <a:spcBef>
                <a:spcPct val="0"/>
              </a:spcBef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6969"/>
                </a:solidFill>
                <a:effectLst/>
                <a:uLnTx/>
                <a:uFillTx/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Plazos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6969"/>
                </a:solidFill>
                <a:effectLst/>
                <a:uLnTx/>
                <a:uFillTx/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6969"/>
                </a:solidFill>
                <a:effectLst/>
                <a:uLnTx/>
                <a:uFillTx/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(</a:t>
            </a:r>
            <a:r>
              <a:rPr lang="en-US" sz="2800" b="1" dirty="0">
                <a:solidFill>
                  <a:srgbClr val="446969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A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6969"/>
                </a:solidFill>
                <a:effectLst/>
                <a:uLnTx/>
                <a:uFillTx/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rtículo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6969"/>
                </a:solidFill>
                <a:effectLst/>
                <a:uLnTx/>
                <a:uFillTx/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 33 LGRA)</a:t>
            </a:r>
            <a:endParaRPr lang="en-US" sz="28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553FDF0-1E87-A462-9614-2057A7F1589D}"/>
              </a:ext>
            </a:extLst>
          </p:cNvPr>
          <p:cNvSpPr txBox="1"/>
          <p:nvPr/>
        </p:nvSpPr>
        <p:spPr>
          <a:xfrm>
            <a:off x="1054013" y="1209234"/>
            <a:ext cx="6385850" cy="4687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Deberá presentarse en los siguientes plazos: </a:t>
            </a:r>
          </a:p>
          <a:p>
            <a:pPr marL="0" marR="0" lvl="0" indent="0" algn="just" defTabSz="914400" rtl="0" eaLnBrk="1" fontAlgn="auto" latinLnBrk="0" hangingPunct="1">
              <a:lnSpc>
                <a:spcPts val="3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I. Declaración inicial,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dentro de los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60 días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naturales siguientes a la toma de posesión con motivo de Ingreso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o reingreso después de 60 días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naturales al servicio público.</a:t>
            </a:r>
          </a:p>
          <a:p>
            <a:pPr marL="0" marR="0" lvl="0" indent="0" algn="just" defTabSz="914400" rtl="0" eaLnBrk="1" fontAlgn="auto" latinLnBrk="0" hangingPunct="1">
              <a:lnSpc>
                <a:spcPts val="3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II. Declaración de modificación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, en el mes de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mayo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 de cada año.</a:t>
            </a:r>
          </a:p>
          <a:p>
            <a:pPr marL="0" marR="0" lvl="0" indent="0" algn="just" defTabSz="914400" rtl="0" eaLnBrk="1" fontAlgn="auto" latinLnBrk="0" hangingPunct="1">
              <a:lnSpc>
                <a:spcPts val="3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III. Declaración de conclusión,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dentro de los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60 días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naturales siguientes a la conclusión.</a:t>
            </a:r>
          </a:p>
          <a:p>
            <a:pPr marL="0" marR="0" lvl="0" indent="0" algn="just" defTabSz="914400" rtl="0" eaLnBrk="1" fontAlgn="auto" latinLnBrk="0" hangingPunct="1">
              <a:lnSpc>
                <a:spcPts val="3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En el caso de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cambio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de dependencia o entidad en el mismo orden de gobierno, se dará aviso y no será necesario presentar la declaración de conclusión.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672DB3-57C5-E4F9-5571-5D0B9E215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9293">
            <a:off x="7683004" y="2010374"/>
            <a:ext cx="4252556" cy="283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27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DC0FA-AFFC-44F5-7B40-3593A7396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id="{BBB1A206-4313-9AC9-703D-F55D7A605598}"/>
              </a:ext>
            </a:extLst>
          </p:cNvPr>
          <p:cNvSpPr txBox="1"/>
          <p:nvPr/>
        </p:nvSpPr>
        <p:spPr>
          <a:xfrm>
            <a:off x="564069" y="534468"/>
            <a:ext cx="8862319" cy="1059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61"/>
              </a:lnSpc>
              <a:spcBef>
                <a:spcPct val="0"/>
              </a:spcBef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Investigación</a:t>
            </a:r>
            <a:r>
              <a:rPr lang="es-MX" sz="2000" b="1" dirty="0">
                <a:solidFill>
                  <a:srgbClr val="446969"/>
                </a:solidFill>
                <a:latin typeface="Arial Black" panose="020B0A04020102020204" pitchFamily="34" charset="0"/>
              </a:rPr>
              <a:t> </a:t>
            </a: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por presunta responsabilidad </a:t>
            </a:r>
          </a:p>
          <a:p>
            <a:pPr>
              <a:lnSpc>
                <a:spcPts val="4261"/>
              </a:lnSpc>
              <a:spcBef>
                <a:spcPct val="0"/>
              </a:spcBef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(Artículo 33 LGRA)</a:t>
            </a:r>
            <a:endParaRPr lang="en-US" sz="28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05EC4BD-06E3-3176-C96E-79019512DE88}"/>
              </a:ext>
            </a:extLst>
          </p:cNvPr>
          <p:cNvSpPr txBox="1"/>
          <p:nvPr/>
        </p:nvSpPr>
        <p:spPr>
          <a:xfrm>
            <a:off x="2475728" y="1909482"/>
            <a:ext cx="8483625" cy="3840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ts val="3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Si transcurridos los plazos de Ley, no se hubiese presentado la declaración, se iniciará la investigación y se requerirá por escrito al Declarante el cumplimiento de dicha obligación. 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3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1" i="0" u="sng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Fracciones I y II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, en caso de que la omisión continúe por 30 días naturales siguientes a la fecha de notificado el requerimiento, se declarará que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 el nombramiento o contrato ha quedado sin efectos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, debiendo notificarlo al titular del Ente para separar del cargo al servidor público. 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3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1" i="0" u="sng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Fracción III,</a:t>
            </a:r>
            <a:r>
              <a:rPr kumimoji="0" lang="es-MX" sz="1600" i="0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 p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ara el caso de omisión, sin causa justificada</a:t>
            </a:r>
            <a:r>
              <a:rPr kumimoji="0" lang="es-MX" sz="1600" b="0" i="0" u="sng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,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se inhabilitará al infractor de 3 meses a un año. </a:t>
            </a:r>
            <a:endParaRPr lang="es-MX" sz="1600" dirty="0">
              <a:solidFill>
                <a:srgbClr val="2C435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11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F8CAD-AFE2-1896-DD92-E1566859F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id="{D828F18E-90A3-8A35-AB38-30C4767C7B49}"/>
              </a:ext>
            </a:extLst>
          </p:cNvPr>
          <p:cNvSpPr txBox="1"/>
          <p:nvPr/>
        </p:nvSpPr>
        <p:spPr>
          <a:xfrm>
            <a:off x="745933" y="1061549"/>
            <a:ext cx="9947100" cy="508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61"/>
              </a:lnSpc>
              <a:spcBef>
                <a:spcPct val="0"/>
              </a:spcBef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Presentación (Artículo 34 LGRA)</a:t>
            </a:r>
            <a:endParaRPr lang="en-US" sz="20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A57B7D-430E-0BFE-BB86-6F1E740B95CA}"/>
              </a:ext>
            </a:extLst>
          </p:cNvPr>
          <p:cNvSpPr txBox="1"/>
          <p:nvPr/>
        </p:nvSpPr>
        <p:spPr>
          <a:xfrm>
            <a:off x="4973978" y="2191871"/>
            <a:ext cx="6431749" cy="3840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ts val="3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A través de </a:t>
            </a: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medios electrónicos</a:t>
            </a:r>
            <a:r>
              <a:rPr kumimoji="0" lang="es-MX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, empleándose medios de identificación electrónica.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3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i="0" u="none" strike="noStrike" kern="1200" cap="none" spc="0" normalizeH="0" baseline="0" noProof="0" dirty="0">
              <a:ln>
                <a:noFill/>
              </a:ln>
              <a:solidFill>
                <a:srgbClr val="2C4359"/>
              </a:solidFill>
              <a:effectLst/>
              <a:uLnTx/>
              <a:uFillTx/>
              <a:latin typeface="Century Gothic" panose="020B0502020202020204" pitchFamily="34" charset="0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285750" marR="0" lvl="0" indent="-285750" algn="just" defTabSz="914400" rtl="0" eaLnBrk="1" fontAlgn="auto" latinLnBrk="0" hangingPunct="1">
              <a:lnSpc>
                <a:spcPts val="3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Municipios que no cuenten con la tecnología necesaria, podrán emplear </a:t>
            </a: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formatos impresos</a:t>
            </a:r>
            <a:r>
              <a:rPr kumimoji="0" lang="es-MX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, siendo responsabilidad de los </a:t>
            </a:r>
            <a:r>
              <a:rPr kumimoji="0" lang="es-MX" i="0" u="none" strike="noStrike" kern="1200" cap="none" spc="0" normalizeH="0" baseline="0" noProof="0" dirty="0" err="1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OICs</a:t>
            </a:r>
            <a:r>
              <a:rPr kumimoji="0" lang="es-MX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 verificar que sean digitalizados e incluir la información en el sistema de evolución patrimonial y de declaración de intereses. </a:t>
            </a:r>
          </a:p>
          <a:p>
            <a:pPr marL="285750" marR="0" lvl="0" indent="-285750" algn="l" defTabSz="914400" rtl="0" eaLnBrk="1" fontAlgn="auto" latinLnBrk="0" hangingPunct="1">
              <a:lnSpc>
                <a:spcPts val="3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600" i="0" u="none" strike="noStrike" kern="1200" cap="none" spc="0" normalizeH="0" baseline="0" noProof="0" dirty="0">
              <a:ln>
                <a:noFill/>
              </a:ln>
              <a:solidFill>
                <a:srgbClr val="2C4359"/>
              </a:solidFill>
              <a:effectLst/>
              <a:uLnTx/>
              <a:uFillTx/>
              <a:latin typeface="Century Gothic" panose="020B0502020202020204" pitchFamily="34" charset="0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252445-1FA7-02B2-DCFE-274FA7572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9" y="2191871"/>
            <a:ext cx="4488109" cy="2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00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7A49B-93CE-B053-C99F-C5ABCFA88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3781909-E254-94EC-641B-B2AE806BF50D}"/>
              </a:ext>
            </a:extLst>
          </p:cNvPr>
          <p:cNvSpPr/>
          <p:nvPr/>
        </p:nvSpPr>
        <p:spPr>
          <a:xfrm>
            <a:off x="4103974" y="779930"/>
            <a:ext cx="5040026" cy="5311588"/>
          </a:xfrm>
          <a:prstGeom prst="rect">
            <a:avLst/>
          </a:prstGeom>
          <a:solidFill>
            <a:srgbClr val="2C4359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5AC8951-7840-8090-741F-3C80FCE1A228}"/>
              </a:ext>
            </a:extLst>
          </p:cNvPr>
          <p:cNvSpPr/>
          <p:nvPr/>
        </p:nvSpPr>
        <p:spPr>
          <a:xfrm>
            <a:off x="3334869" y="1922930"/>
            <a:ext cx="7153835" cy="3711388"/>
          </a:xfrm>
          <a:prstGeom prst="rect">
            <a:avLst/>
          </a:prstGeom>
          <a:solidFill>
            <a:srgbClr val="D3D4D6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276D63-5EA6-9FDD-C6EB-1AAE6DBF471E}"/>
              </a:ext>
            </a:extLst>
          </p:cNvPr>
          <p:cNvSpPr txBox="1"/>
          <p:nvPr/>
        </p:nvSpPr>
        <p:spPr>
          <a:xfrm>
            <a:off x="3667419" y="2053133"/>
            <a:ext cx="648873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2C4359"/>
                </a:solidFill>
                <a:latin typeface="Century Gothic" panose="020B0502020202020204" pitchFamily="34" charset="0"/>
              </a:rPr>
              <a:t>En los casos en que la declaración refleje un incremento en su patrimonio que no sea explicable o justificable en virtud de su remuneración como Persona Servidora Pública, </a:t>
            </a:r>
            <a:r>
              <a:rPr lang="es-MX" sz="20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se solicitará sea aclarado el origen de dicho enriquecimiento</a:t>
            </a:r>
            <a:r>
              <a:rPr lang="es-MX" sz="2000" dirty="0">
                <a:solidFill>
                  <a:srgbClr val="2C4359"/>
                </a:solidFill>
                <a:latin typeface="Century Gothic" panose="020B0502020202020204" pitchFamily="34" charset="0"/>
              </a:rPr>
              <a:t>. </a:t>
            </a:r>
          </a:p>
          <a:p>
            <a:pPr algn="just"/>
            <a:endParaRPr lang="es-MX" sz="20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2000" dirty="0">
                <a:solidFill>
                  <a:srgbClr val="2C4359"/>
                </a:solidFill>
                <a:latin typeface="Century Gothic" panose="020B0502020202020204" pitchFamily="34" charset="0"/>
              </a:rPr>
              <a:t>De no justificarse se integrará </a:t>
            </a:r>
            <a:r>
              <a:rPr lang="es-MX" sz="20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expediente para darle trámite conforme a Ley</a:t>
            </a:r>
            <a:r>
              <a:rPr lang="es-MX" sz="2000" dirty="0">
                <a:solidFill>
                  <a:srgbClr val="2C4359"/>
                </a:solidFill>
                <a:latin typeface="Century Gothic" panose="020B0502020202020204" pitchFamily="34" charset="0"/>
              </a:rPr>
              <a:t>, y formular en su caso, denuncia correspondiente ante el Ministerio Público. </a:t>
            </a: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593DB8F8-E345-020F-CC13-C911859A0A6E}"/>
              </a:ext>
            </a:extLst>
          </p:cNvPr>
          <p:cNvSpPr txBox="1"/>
          <p:nvPr/>
        </p:nvSpPr>
        <p:spPr>
          <a:xfrm>
            <a:off x="1808250" y="1086443"/>
            <a:ext cx="9947100" cy="508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61"/>
              </a:lnSpc>
              <a:spcBef>
                <a:spcPct val="0"/>
              </a:spcBef>
            </a:pPr>
            <a:r>
              <a:rPr lang="es-MX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Artículo 37 LGRA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63667CE-7300-246A-60EC-262C2D6A5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87" y="779929"/>
            <a:ext cx="2762519" cy="415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86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C5816-0C5C-1FD1-7679-B22C76F09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id="{61424E25-2177-1360-FC9B-524BE17539EC}"/>
              </a:ext>
            </a:extLst>
          </p:cNvPr>
          <p:cNvSpPr txBox="1"/>
          <p:nvPr/>
        </p:nvSpPr>
        <p:spPr>
          <a:xfrm>
            <a:off x="806229" y="1675570"/>
            <a:ext cx="8273225" cy="44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Publicidad de la declaración (Artículo 29)</a:t>
            </a:r>
            <a:endParaRPr lang="en-US" sz="28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7422D5-05CA-1122-FF62-C529845AEC05}"/>
              </a:ext>
            </a:extLst>
          </p:cNvPr>
          <p:cNvSpPr txBox="1"/>
          <p:nvPr/>
        </p:nvSpPr>
        <p:spPr>
          <a:xfrm>
            <a:off x="806229" y="2116012"/>
            <a:ext cx="6650519" cy="1312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3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Las declaraciones serán públicas salvo los rubros cuya publicidad pueda afectar a la vida privada o datos personales, protegidos por la Constitución.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E40074-3F87-4E98-8661-023409310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19" y="3151602"/>
            <a:ext cx="4733809" cy="315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5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62573-7DA7-1001-7CCD-B994A2AEE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87783C0-A8D8-FF1E-C42A-7990AD5A3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601117"/>
            <a:ext cx="3109861" cy="466661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EA1C0F4-0574-53CA-0A5A-DCEF7189DDB7}"/>
              </a:ext>
            </a:extLst>
          </p:cNvPr>
          <p:cNvSpPr txBox="1"/>
          <p:nvPr/>
        </p:nvSpPr>
        <p:spPr>
          <a:xfrm>
            <a:off x="4571827" y="1677561"/>
            <a:ext cx="619142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2C4359"/>
                </a:solidFill>
                <a:latin typeface="Century Gothic" panose="020B0502020202020204" pitchFamily="34" charset="0"/>
              </a:rPr>
              <a:t>Constitución Política de los Estados Unidos Mexicanos </a:t>
            </a:r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en su título cuarto, denominado “De las Responsabilidades de los Servidores Públicos, Particulares Vinculados con Faltas Administrativas Graves o Hechos de Corrupción, y Patrimonial del Estado”.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2C4359"/>
                </a:solidFill>
                <a:latin typeface="Century Gothic" panose="020B0502020202020204" pitchFamily="34" charset="0"/>
              </a:rPr>
              <a:t>Constitución Política del Estado Libre y Soberano de Puebla </a:t>
            </a:r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en su título noveno, capítulo I “De las Responsabilidades de los Servidores Públicos y Particulares vinculados con faltas administrativas graves o hechos de Corrupción y Patrimonial del Estado”.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2C4359"/>
                </a:solidFill>
                <a:latin typeface="Century Gothic" panose="020B0502020202020204" pitchFamily="34" charset="0"/>
              </a:rPr>
              <a:t>Ley General de Responsabilidades Administrativas. </a:t>
            </a: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8468DFDB-1F4A-EA10-AC99-2A2DC1FA5BBC}"/>
              </a:ext>
            </a:extLst>
          </p:cNvPr>
          <p:cNvSpPr txBox="1"/>
          <p:nvPr/>
        </p:nvSpPr>
        <p:spPr>
          <a:xfrm>
            <a:off x="4991099" y="769284"/>
            <a:ext cx="3339463" cy="374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solidFill>
                  <a:srgbClr val="446969"/>
                </a:solidFill>
                <a:latin typeface="Arial Black" panose="020B0A04020102020204" pitchFamily="34" charset="0"/>
              </a:rPr>
              <a:t>Régimen Jurídico</a:t>
            </a:r>
            <a:endParaRPr lang="en-US" sz="2000" b="1" dirty="0">
              <a:solidFill>
                <a:srgbClr val="446969"/>
              </a:solidFill>
              <a:latin typeface="Century Gothic" panose="020B0502020202020204" pitchFamily="34" charset="0"/>
              <a:sym typeface="Century Gothic Paneuropean Bold"/>
            </a:endParaRPr>
          </a:p>
        </p:txBody>
      </p:sp>
    </p:spTree>
    <p:extLst>
      <p:ext uri="{BB962C8B-B14F-4D97-AF65-F5344CB8AC3E}">
        <p14:creationId xmlns:p14="http://schemas.microsoft.com/office/powerpoint/2010/main" val="932900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90928-B4FA-E56E-5B62-9F88430FD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DB078AD3-F074-E1FD-0060-C05BF23FD219}"/>
              </a:ext>
            </a:extLst>
          </p:cNvPr>
          <p:cNvSpPr txBox="1"/>
          <p:nvPr/>
        </p:nvSpPr>
        <p:spPr>
          <a:xfrm>
            <a:off x="2890861" y="1214659"/>
            <a:ext cx="6916641" cy="44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Artículo 34. </a:t>
            </a:r>
            <a:endParaRPr lang="en-US" sz="28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790AAA-B485-CEF3-1A5D-4AC1921856A7}"/>
              </a:ext>
            </a:extLst>
          </p:cNvPr>
          <p:cNvSpPr txBox="1"/>
          <p:nvPr/>
        </p:nvSpPr>
        <p:spPr>
          <a:xfrm>
            <a:off x="1545875" y="1729838"/>
            <a:ext cx="5385599" cy="2576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3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i="0" u="none" strike="noStrike" kern="1200" cap="none" spc="0" normalizeH="0" baseline="0" noProof="0" dirty="0">
                <a:ln>
                  <a:noFill/>
                </a:ln>
                <a:solidFill>
                  <a:srgbClr val="2C43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Los servidores públicos competentes para </a:t>
            </a:r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recabar las declaraciones patrimoniales, deberán resguardar la información, observando la legislación en materia de transparencia, acceso a la información pública y protección de datos personales.</a:t>
            </a:r>
            <a:endParaRPr kumimoji="0" lang="es-MX" i="0" u="none" strike="noStrike" kern="1200" cap="none" spc="0" normalizeH="0" baseline="0" noProof="0" dirty="0">
              <a:ln>
                <a:noFill/>
              </a:ln>
              <a:solidFill>
                <a:srgbClr val="2C4359"/>
              </a:solidFill>
              <a:effectLst/>
              <a:uLnTx/>
              <a:uFillTx/>
              <a:latin typeface="Century Gothic" panose="020B0502020202020204" pitchFamily="34" charset="0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14E0ED-E92C-0314-01CC-773488B13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920" y="2366741"/>
            <a:ext cx="3962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591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79A35C2-7E65-2F79-02BC-A3B8A65C7665}"/>
              </a:ext>
            </a:extLst>
          </p:cNvPr>
          <p:cNvSpPr txBox="1"/>
          <p:nvPr/>
        </p:nvSpPr>
        <p:spPr>
          <a:xfrm>
            <a:off x="2208106" y="2137591"/>
            <a:ext cx="834514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La </a:t>
            </a:r>
            <a:r>
              <a:rPr lang="es-MX" b="1" dirty="0">
                <a:solidFill>
                  <a:srgbClr val="2C4359"/>
                </a:solidFill>
                <a:latin typeface="Century Gothic" panose="020B0502020202020204" pitchFamily="34" charset="0"/>
              </a:rPr>
              <a:t>declaración patrimonial y su publicitación</a:t>
            </a:r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, es un deber creciente de diversos ordenamientos internacionales, debido al déficit de los gobiernos.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La </a:t>
            </a:r>
            <a:r>
              <a:rPr lang="es-MX" b="1" dirty="0">
                <a:solidFill>
                  <a:srgbClr val="2C4359"/>
                </a:solidFill>
                <a:latin typeface="Century Gothic" panose="020B0502020202020204" pitchFamily="34" charset="0"/>
              </a:rPr>
              <a:t>publicidad de las declaraciones </a:t>
            </a:r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se presenta como política pública para fortalecer la confianza pública en los gobiernos.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La </a:t>
            </a:r>
            <a:r>
              <a:rPr lang="es-MX" b="1" dirty="0">
                <a:solidFill>
                  <a:srgbClr val="2C4359"/>
                </a:solidFill>
                <a:latin typeface="Century Gothic" panose="020B0502020202020204" pitchFamily="34" charset="0"/>
              </a:rPr>
              <a:t>disponibilidad de documentos en posesión del Estado</a:t>
            </a:r>
            <a:r>
              <a:rPr lang="es-MX" dirty="0">
                <a:solidFill>
                  <a:srgbClr val="2C4359"/>
                </a:solidFill>
                <a:latin typeface="Century Gothic" panose="020B0502020202020204" pitchFamily="34" charset="0"/>
              </a:rPr>
              <a:t>, por parte de los ciudadanos es un elemento fundamental para que puedan protegerse y defenderse del propio Estado.</a:t>
            </a:r>
            <a:endParaRPr lang="es-MX" b="1" dirty="0">
              <a:solidFill>
                <a:srgbClr val="2C4359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A85051-B27C-2B33-B187-2CAD992C4559}"/>
              </a:ext>
            </a:extLst>
          </p:cNvPr>
          <p:cNvSpPr txBox="1"/>
          <p:nvPr/>
        </p:nvSpPr>
        <p:spPr>
          <a:xfrm>
            <a:off x="1086743" y="1063176"/>
            <a:ext cx="68739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446969"/>
                </a:solidFill>
                <a:effectLst/>
                <a:uLnTx/>
                <a:uFillTx/>
                <a:latin typeface="Arial Black" panose="020B0A040201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Principio de transparencia </a:t>
            </a:r>
            <a:endParaRPr lang="es-MX" sz="3200" dirty="0">
              <a:solidFill>
                <a:srgbClr val="44696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32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7439E-B002-3864-6FE9-3C61ACAAF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A8088B1-8256-0944-8E4D-A40EF6FAEA99}"/>
              </a:ext>
            </a:extLst>
          </p:cNvPr>
          <p:cNvSpPr txBox="1"/>
          <p:nvPr/>
        </p:nvSpPr>
        <p:spPr>
          <a:xfrm>
            <a:off x="3340840" y="2065847"/>
            <a:ext cx="807302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La publicidad de la declaración, obliga al servidor público a abrir la población, situaciones de carácter privado.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Los servidores públicos tienen derecho a su vida privada e intimidad, no obstante, la ciudadanía tiene el derecho de conocer el contenido de las declaraciones de la situación patrimonial de los servidores públicos, porque el salario y prestaciones que perciben, y el acceso a fondos, presupuestos y erario, inciden en la función pública, lo que puede llegar a configurar un peligro para la ciudadanía, porque se trata de dinero recolectado de impuestos y de recursos públicos. </a:t>
            </a:r>
          </a:p>
          <a:p>
            <a:pPr algn="just"/>
            <a:endParaRPr lang="es-MX" sz="16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En respeto al derecho a la vida privada del servidor público, deben testarse aquellos datos estrictamente personales que carecen de interés público y dejarse aquellos datos que sirvan para evaluar el comportamiento patrimonial de los servidores públicos en una sociedad democrática.</a:t>
            </a: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FCF2AF36-5FE7-FFED-6C0A-FA1AF642E3A9}"/>
              </a:ext>
            </a:extLst>
          </p:cNvPr>
          <p:cNvSpPr txBox="1"/>
          <p:nvPr/>
        </p:nvSpPr>
        <p:spPr>
          <a:xfrm>
            <a:off x="2403802" y="1213224"/>
            <a:ext cx="9947100" cy="44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Vida privada de los servidores públicos</a:t>
            </a:r>
            <a:endParaRPr lang="en-US" sz="28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67D0B2-D4E1-C164-7DC3-C8D1C5AA7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6"/>
          <a:stretch/>
        </p:blipFill>
        <p:spPr>
          <a:xfrm rot="21365658">
            <a:off x="321984" y="1748795"/>
            <a:ext cx="2907786" cy="336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37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28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A5F20-798B-3B27-0942-1DFC5CEF6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CB898ED3-51C4-AEC3-ABC7-979F70D404F8}"/>
              </a:ext>
            </a:extLst>
          </p:cNvPr>
          <p:cNvSpPr txBox="1"/>
          <p:nvPr/>
        </p:nvSpPr>
        <p:spPr>
          <a:xfrm>
            <a:off x="827392" y="482539"/>
            <a:ext cx="7211708" cy="44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Objetos de la Ley (Artículo 2 LGRA)</a:t>
            </a:r>
            <a:endParaRPr lang="en-US" sz="28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E22A40C-83A0-0A7F-F567-78249F704A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8004">
            <a:off x="6596503" y="1185448"/>
            <a:ext cx="4148885" cy="311166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CD0F5E6-1DA0-2BCE-2D6A-80A9301B5906}"/>
              </a:ext>
            </a:extLst>
          </p:cNvPr>
          <p:cNvSpPr txBox="1"/>
          <p:nvPr/>
        </p:nvSpPr>
        <p:spPr>
          <a:xfrm>
            <a:off x="347021" y="1217786"/>
            <a:ext cx="563467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Establecer los </a:t>
            </a: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principios y obligaciones 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que rigen las actuaciones de los Servidores Públicos.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Establecer las </a:t>
            </a: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faltas administrativas graves y no graves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, </a:t>
            </a: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las sanciones aplicables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, </a:t>
            </a: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los procedimientos 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y </a:t>
            </a: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las facultades 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de las autoridades competentes.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Establecer las sanciones 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por la Comisión de Faltas de Particulares, así como los procedimientos para su aplicación y las facultades de las autoridades competentes para tal efecto.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35BEE4-2572-FB87-5F5D-B01CEC631C1D}"/>
              </a:ext>
            </a:extLst>
          </p:cNvPr>
          <p:cNvSpPr txBox="1"/>
          <p:nvPr/>
        </p:nvSpPr>
        <p:spPr>
          <a:xfrm>
            <a:off x="5193962" y="4736871"/>
            <a:ext cx="67068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Determinar los mecanismos para la </a:t>
            </a: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prevención, corrección 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e </a:t>
            </a: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investigación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 de responsabilidades administrativas, y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Crear las bases para que todo ente público establezca políticas eficaces de </a:t>
            </a: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ética pública 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y </a:t>
            </a:r>
            <a:r>
              <a:rPr lang="es-MX" sz="16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responsabilidad en el servicio público</a:t>
            </a:r>
            <a:r>
              <a:rPr lang="es-MX" sz="1600" dirty="0">
                <a:solidFill>
                  <a:srgbClr val="2C4359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59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E7BFA-6B0D-35A9-D9B3-3CC6C6670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C6069BAB-C8A8-1E66-BD12-E650360DEFDE}"/>
              </a:ext>
            </a:extLst>
          </p:cNvPr>
          <p:cNvSpPr txBox="1"/>
          <p:nvPr/>
        </p:nvSpPr>
        <p:spPr>
          <a:xfrm>
            <a:off x="1373934" y="1894374"/>
            <a:ext cx="55126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MX" sz="2000" dirty="0">
                <a:solidFill>
                  <a:srgbClr val="2C4359"/>
                </a:solidFill>
                <a:latin typeface="Century Gothic" panose="020B0502020202020204" pitchFamily="34" charset="0"/>
              </a:rPr>
              <a:t>Los </a:t>
            </a:r>
            <a:r>
              <a:rPr lang="es-MX" sz="20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Servidores Públicos</a:t>
            </a:r>
            <a:r>
              <a:rPr lang="es-MX" sz="2000" dirty="0">
                <a:solidFill>
                  <a:srgbClr val="2C4359"/>
                </a:solidFill>
                <a:latin typeface="Century Gothic" panose="020B050202020202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s-MX" sz="20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sz="2000" dirty="0">
                <a:solidFill>
                  <a:srgbClr val="2C4359"/>
                </a:solidFill>
                <a:latin typeface="Century Gothic" panose="020B0502020202020204" pitchFamily="34" charset="0"/>
              </a:rPr>
              <a:t>Personas que habiendo fungido como Servidores Públicos se ubiquen en los supuestos a que se refiere la presente Ley.</a:t>
            </a:r>
          </a:p>
          <a:p>
            <a:pPr marL="457200" indent="-457200" algn="just">
              <a:buFont typeface="+mj-lt"/>
              <a:buAutoNum type="arabicPeriod"/>
            </a:pPr>
            <a:endParaRPr lang="es-MX" sz="20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sz="2000" dirty="0">
                <a:solidFill>
                  <a:srgbClr val="2C4359"/>
                </a:solidFill>
                <a:latin typeface="Century Gothic" panose="020B0502020202020204" pitchFamily="34" charset="0"/>
              </a:rPr>
              <a:t>Los particulares vinculados con faltas administrativas graves.</a:t>
            </a: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EF24000F-DCA4-61A2-9FF9-93EEE04B4972}"/>
              </a:ext>
            </a:extLst>
          </p:cNvPr>
          <p:cNvSpPr txBox="1"/>
          <p:nvPr/>
        </p:nvSpPr>
        <p:spPr>
          <a:xfrm>
            <a:off x="1373933" y="897226"/>
            <a:ext cx="9947100" cy="44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Sujetos de la Ley (Artículo 4 LGRA)</a:t>
            </a:r>
            <a:endParaRPr lang="en-US" sz="20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8AFF43-4C06-A7AA-0BC5-6DC15C285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0101">
            <a:off x="7210425" y="1971282"/>
            <a:ext cx="4663161" cy="314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3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19348-2922-01F2-26EC-CB470CCDB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98C6243-B2B1-12CF-A65D-4081B7FD919D}"/>
              </a:ext>
            </a:extLst>
          </p:cNvPr>
          <p:cNvSpPr/>
          <p:nvPr/>
        </p:nvSpPr>
        <p:spPr>
          <a:xfrm>
            <a:off x="4541907" y="2212211"/>
            <a:ext cx="6781800" cy="3390900"/>
          </a:xfrm>
          <a:prstGeom prst="rect">
            <a:avLst/>
          </a:prstGeom>
          <a:solidFill>
            <a:srgbClr val="2C4359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587E013-2CC8-A282-3187-C5C29630755F}"/>
              </a:ext>
            </a:extLst>
          </p:cNvPr>
          <p:cNvSpPr/>
          <p:nvPr/>
        </p:nvSpPr>
        <p:spPr>
          <a:xfrm>
            <a:off x="4219576" y="2476500"/>
            <a:ext cx="6781800" cy="3390900"/>
          </a:xfrm>
          <a:prstGeom prst="rect">
            <a:avLst/>
          </a:prstGeom>
          <a:solidFill>
            <a:srgbClr val="A4895C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133095B-2673-7540-6883-5ECC1E9F7015}"/>
              </a:ext>
            </a:extLst>
          </p:cNvPr>
          <p:cNvSpPr txBox="1"/>
          <p:nvPr/>
        </p:nvSpPr>
        <p:spPr>
          <a:xfrm>
            <a:off x="4541907" y="2740789"/>
            <a:ext cx="612761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Artículo 6 LGRA. </a:t>
            </a:r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Todos los entes públicos están obligados a crear y mantener condiciones estructurales y normativas que permitan el adecuado funcionamiento del Estado en su conjunto, y la actuación ética y responsable de cada servidor público.</a:t>
            </a:r>
          </a:p>
          <a:p>
            <a:pPr algn="just"/>
            <a:endParaRPr lang="es-MX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Ente Público</a:t>
            </a:r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. Los Poderes Legislativo y Judicial, los órganos constitucionalmente autónomos</a:t>
            </a: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4B5E99B6-EC39-B3BE-7E26-D0EA506935EF}"/>
              </a:ext>
            </a:extLst>
          </p:cNvPr>
          <p:cNvSpPr txBox="1"/>
          <p:nvPr/>
        </p:nvSpPr>
        <p:spPr>
          <a:xfrm>
            <a:off x="1009411" y="604276"/>
            <a:ext cx="8277464" cy="772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solidFill>
                  <a:srgbClr val="446969"/>
                </a:solidFill>
                <a:latin typeface="Arial Black" panose="020B0A04020102020204" pitchFamily="34" charset="0"/>
              </a:rPr>
              <a:t>Principios y directrices que rigen las actuación de los Servidores Públicos</a:t>
            </a:r>
            <a:endParaRPr lang="en-US" sz="20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590C6C5-0B30-F0DA-9443-78F8D2DCD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555">
            <a:off x="271527" y="2626645"/>
            <a:ext cx="3757109" cy="25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1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B10AD-3C3E-81B9-125A-C5EE41A6E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6B62899-4801-FD8A-CE56-C0A37BBAFDC1}"/>
              </a:ext>
            </a:extLst>
          </p:cNvPr>
          <p:cNvSpPr/>
          <p:nvPr/>
        </p:nvSpPr>
        <p:spPr>
          <a:xfrm>
            <a:off x="3198494" y="2471668"/>
            <a:ext cx="8402955" cy="3390900"/>
          </a:xfrm>
          <a:prstGeom prst="rect">
            <a:avLst/>
          </a:prstGeom>
          <a:solidFill>
            <a:srgbClr val="A4895C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E35C1B0-7F7B-ACBC-16BE-F6DAF422622A}"/>
              </a:ext>
            </a:extLst>
          </p:cNvPr>
          <p:cNvSpPr/>
          <p:nvPr/>
        </p:nvSpPr>
        <p:spPr>
          <a:xfrm>
            <a:off x="3436621" y="2331234"/>
            <a:ext cx="3823899" cy="3671769"/>
          </a:xfrm>
          <a:prstGeom prst="rect">
            <a:avLst/>
          </a:prstGeom>
          <a:solidFill>
            <a:srgbClr val="2C4359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9DE506D-C283-A743-D694-F9D5AE9530BE}"/>
              </a:ext>
            </a:extLst>
          </p:cNvPr>
          <p:cNvSpPr txBox="1"/>
          <p:nvPr/>
        </p:nvSpPr>
        <p:spPr>
          <a:xfrm>
            <a:off x="3718279" y="2217351"/>
            <a:ext cx="354224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MX" sz="20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Disciplina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Legalidad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Objetividad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Profesionalismo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Honradez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Lealtad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Imparcialidad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Integridad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Rendición de cuentas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Eficacia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Eficiencia</a:t>
            </a: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8DB817CA-E2AC-6EBF-073E-42EC45389844}"/>
              </a:ext>
            </a:extLst>
          </p:cNvPr>
          <p:cNvSpPr txBox="1"/>
          <p:nvPr/>
        </p:nvSpPr>
        <p:spPr>
          <a:xfrm>
            <a:off x="858925" y="487676"/>
            <a:ext cx="8199350" cy="643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b="1" dirty="0">
                <a:solidFill>
                  <a:srgbClr val="446969"/>
                </a:solidFill>
                <a:latin typeface="Arial Black" panose="020B0A04020102020204" pitchFamily="34" charset="0"/>
              </a:rPr>
              <a:t>Principios y directrices que rigen las actuación de los Servidores Públicos (Artículo 7 LGRA)</a:t>
            </a:r>
            <a:endParaRPr lang="en-US" sz="20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29FBC3-A494-7D3F-6753-2BC41925FB51}"/>
              </a:ext>
            </a:extLst>
          </p:cNvPr>
          <p:cNvSpPr txBox="1"/>
          <p:nvPr/>
        </p:nvSpPr>
        <p:spPr>
          <a:xfrm>
            <a:off x="858925" y="1509465"/>
            <a:ext cx="7475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2C4359"/>
                </a:solidFill>
                <a:latin typeface="Century Gothic" panose="020B0502020202020204" pitchFamily="34" charset="0"/>
              </a:rPr>
              <a:t>Los Servidores Públicos observarán en el desempeño de su empleo, cargo o comisión los principios de:</a:t>
            </a:r>
            <a:endParaRPr lang="es-MX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77EBF928-2F34-1D83-BB46-29430D052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08F57B0-F9B0-EDCA-5B80-D4B6C4D6F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497" y="2843143"/>
            <a:ext cx="39719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788AB-84F9-EDB8-449E-15343D96D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04D296A-A71E-438E-F3DF-84F34DA2C097}"/>
              </a:ext>
            </a:extLst>
          </p:cNvPr>
          <p:cNvSpPr/>
          <p:nvPr/>
        </p:nvSpPr>
        <p:spPr>
          <a:xfrm>
            <a:off x="3090339" y="962723"/>
            <a:ext cx="8816526" cy="797251"/>
          </a:xfrm>
          <a:prstGeom prst="rect">
            <a:avLst/>
          </a:prstGeom>
          <a:solidFill>
            <a:srgbClr val="A4895C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5D7CBA8-10C0-3042-2977-ABDDE07B1EF0}"/>
              </a:ext>
            </a:extLst>
          </p:cNvPr>
          <p:cNvSpPr txBox="1"/>
          <p:nvPr/>
        </p:nvSpPr>
        <p:spPr>
          <a:xfrm>
            <a:off x="5705204" y="389331"/>
            <a:ext cx="3576448" cy="44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Artículo 7 LGRA</a:t>
            </a:r>
            <a:endParaRPr lang="en-US" sz="20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A36B8CC-30E7-7C2C-0052-F698A420EFBA}"/>
              </a:ext>
            </a:extLst>
          </p:cNvPr>
          <p:cNvSpPr txBox="1"/>
          <p:nvPr/>
        </p:nvSpPr>
        <p:spPr>
          <a:xfrm>
            <a:off x="3179343" y="962723"/>
            <a:ext cx="8628170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Las personas servidoras públicas actúan en apego a los planes y programas previamente establecidos, optimizan el uso y asignación de los recursos públicos en el desarrollo de sus actividades para lograr los objetivos propuestos.</a:t>
            </a:r>
          </a:p>
          <a:p>
            <a:pPr algn="just"/>
            <a:endParaRPr lang="es-MX" sz="8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400050" indent="-400050" algn="just">
              <a:buAutoNum type="romanUcPeriod"/>
            </a:pPr>
            <a:r>
              <a:rPr lang="es-MX" sz="15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Actuar conforme a lo que las leyes</a:t>
            </a:r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, </a:t>
            </a:r>
            <a:r>
              <a:rPr lang="es-MX" sz="15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reglamentos</a:t>
            </a:r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 y </a:t>
            </a:r>
            <a:r>
              <a:rPr lang="es-MX" sz="15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demás disposiciones jurídicas </a:t>
            </a:r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les atribuyen a su empleo, cargo o comisión, por lo que deben conocer y cumplir las disposiciones que regulan el ejercicio de sus funciones, facultades y atribuciones;</a:t>
            </a:r>
          </a:p>
          <a:p>
            <a:pPr marL="400050" indent="-400050" algn="just">
              <a:buAutoNum type="romanUcPeriod"/>
            </a:pPr>
            <a:endParaRPr lang="es-MX" sz="8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400050" indent="-400050" algn="just">
              <a:buAutoNum type="romanUcPeriod"/>
            </a:pPr>
            <a:r>
              <a:rPr lang="es-MX" sz="15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Conducirse con rectitud</a:t>
            </a:r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 sin utilizar su empleo, cargo o comisión para obtener o pretender obtener algún beneficio, provecho o ventaja personal o a favor de terceros, ni buscar o aceptar compensaciones, prestaciones, dádivas, obsequios o regalos de cualquier persona u organización; </a:t>
            </a:r>
          </a:p>
          <a:p>
            <a:pPr marL="400050" indent="-400050" algn="just">
              <a:buAutoNum type="romanUcPeriod"/>
            </a:pPr>
            <a:endParaRPr lang="es-MX" sz="8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400050" indent="-400050" algn="just">
              <a:buAutoNum type="romanUcPeriod"/>
            </a:pPr>
            <a:r>
              <a:rPr lang="es-MX" sz="15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Satisfacer el interés superior de las necesidades colectivas </a:t>
            </a:r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por encima de intereses particulares, personales o ajenos al interés general y bienestar de la población; </a:t>
            </a:r>
          </a:p>
          <a:p>
            <a:pPr marL="400050" indent="-400050" algn="just">
              <a:buAutoNum type="romanUcPeriod"/>
            </a:pPr>
            <a:endParaRPr lang="es-MX" sz="8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400050" indent="-400050" algn="just">
              <a:buAutoNum type="romanUcPeriod"/>
            </a:pPr>
            <a:r>
              <a:rPr lang="es-MX" sz="15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Dar a las personas en general el mismo trato</a:t>
            </a:r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, por lo que no concederán privilegios o preferencias a organizaciones o personas, ni permitirán que influencias, intereses o prejuicios indebidos afecten su compromiso para tomar decisiones o ejercer sus funciones de manera objetiva;</a:t>
            </a:r>
          </a:p>
          <a:p>
            <a:pPr marL="400050" indent="-400050" algn="just">
              <a:buAutoNum type="romanUcPeriod"/>
            </a:pPr>
            <a:endParaRPr lang="es-MX" sz="8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marL="400050" indent="-400050" algn="just">
              <a:buAutoNum type="romanUcPeriod"/>
            </a:pPr>
            <a:r>
              <a:rPr lang="es-MX" sz="15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Actuar conforme a una cultura de servicio orientada al logro de resultados</a:t>
            </a:r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, procurando en todo momento un mejor desempeño de sus funciones a fin de alcanzar las metas institucionales según sus responsabilidades;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D0D3A5D-EF71-2351-7CE2-65CA2692C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73"/>
          <a:stretch/>
        </p:blipFill>
        <p:spPr>
          <a:xfrm rot="21192440">
            <a:off x="163703" y="821126"/>
            <a:ext cx="2811372" cy="254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E0B9F-BDD8-8CD9-00BF-C5C49EEE0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id="{1D1F15F7-5A8C-CED1-0E23-9172CD8FD317}"/>
              </a:ext>
            </a:extLst>
          </p:cNvPr>
          <p:cNvSpPr txBox="1"/>
          <p:nvPr/>
        </p:nvSpPr>
        <p:spPr>
          <a:xfrm>
            <a:off x="2244900" y="249917"/>
            <a:ext cx="9947100" cy="44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Artículo 7 LGRA</a:t>
            </a:r>
            <a:endParaRPr lang="en-US" sz="20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9048C99-000D-B6AC-D1BD-DC4C47F1D1B9}"/>
              </a:ext>
            </a:extLst>
          </p:cNvPr>
          <p:cNvSpPr txBox="1"/>
          <p:nvPr/>
        </p:nvSpPr>
        <p:spPr>
          <a:xfrm>
            <a:off x="3014190" y="728260"/>
            <a:ext cx="8990997" cy="543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5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VI. Administrar los recursos públicos que estén bajo su responsabilidad</a:t>
            </a:r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, sujetándose a los principios de austeridad, eficiencia, eficacia, economía, transparencia y honradez para satisfacer los objetivos a los que estén destinados; Fracción reformada DOF 12-04-2019 VII. Promover, respetar, proteger y garantizar los derechos humanos establecidos en la Constitución; </a:t>
            </a:r>
          </a:p>
          <a:p>
            <a:pPr algn="just"/>
            <a:endParaRPr lang="es-MX" sz="8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15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VII. Promover, respetar, proteger </a:t>
            </a:r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y </a:t>
            </a:r>
            <a:r>
              <a:rPr lang="es-MX" sz="15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garantizar los derechos humanos</a:t>
            </a:r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 establecidos en la Constitución;</a:t>
            </a:r>
          </a:p>
          <a:p>
            <a:pPr algn="just"/>
            <a:endParaRPr lang="es-MX" sz="8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15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VIII. Corresponder a la confianza que la sociedad les ha conferido</a:t>
            </a:r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; tendrán una vocación absoluta de servicio a la sociedad, y preservarán el interés superior de las necesidades colectivas por encima de intereses particulares, personales o ajenos al interés general; </a:t>
            </a:r>
          </a:p>
          <a:p>
            <a:pPr algn="just"/>
            <a:endParaRPr lang="es-MX" sz="8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15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IX. Evitar y dar cuenta de los intereses que puedan entrar en conflicto</a:t>
            </a:r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 con el desempeño responsable y objetivo de sus facultades y obligaciones; </a:t>
            </a:r>
            <a:endParaRPr lang="es-MX" sz="8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800" dirty="0">
                <a:solidFill>
                  <a:srgbClr val="2C4359"/>
                </a:solidFill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MX" sz="15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X. Se abstendrán de asociarse con inversionistas, contratistas o empresarios nacionales o extranjeros</a:t>
            </a:r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, para establecer cualquier tipo de negocio privado que afecte el desempeño imparcial y objetivo en razón de intereses personales o familiares, hasta el cuarto grado por consanguinidad o afinidad; </a:t>
            </a:r>
            <a:endParaRPr lang="es-MX" sz="800" dirty="0">
              <a:solidFill>
                <a:srgbClr val="2C435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800" dirty="0">
                <a:solidFill>
                  <a:srgbClr val="2C4359"/>
                </a:solidFill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MX" sz="15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XI. Separarse legalmente de los activos e intereses económicos </a:t>
            </a:r>
            <a:r>
              <a:rPr lang="es-MX" sz="1500" dirty="0">
                <a:solidFill>
                  <a:srgbClr val="2C4359"/>
                </a:solidFill>
                <a:latin typeface="Century Gothic" panose="020B0502020202020204" pitchFamily="34" charset="0"/>
              </a:rPr>
              <a:t>que afecten de manera directa el ejercicio de sus responsabilidades en el servicio público y que constituyan conflicto de intereses, de acuerdo con lo establecido en esta Ley, en forma previa a la asunción de cualquier empleo, cargo o comisión;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B4605A4-2C17-549C-46E3-4CF2E1212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73"/>
          <a:stretch/>
        </p:blipFill>
        <p:spPr>
          <a:xfrm rot="21192440">
            <a:off x="62338" y="961401"/>
            <a:ext cx="2811372" cy="254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2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73147-D51E-CD4C-9ED2-C397FC754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70BDDDB-9FD3-52F8-9F44-5DA7BAD46963}"/>
              </a:ext>
            </a:extLst>
          </p:cNvPr>
          <p:cNvSpPr/>
          <p:nvPr/>
        </p:nvSpPr>
        <p:spPr>
          <a:xfrm>
            <a:off x="4176712" y="2771547"/>
            <a:ext cx="5029200" cy="3104275"/>
          </a:xfrm>
          <a:prstGeom prst="rect">
            <a:avLst/>
          </a:prstGeom>
          <a:solidFill>
            <a:srgbClr val="D3D4D6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EC1F7C6-1DA4-E369-D1C8-312B41B062C5}"/>
              </a:ext>
            </a:extLst>
          </p:cNvPr>
          <p:cNvSpPr/>
          <p:nvPr/>
        </p:nvSpPr>
        <p:spPr>
          <a:xfrm>
            <a:off x="2962275" y="3105935"/>
            <a:ext cx="7458075" cy="2435501"/>
          </a:xfrm>
          <a:prstGeom prst="rect">
            <a:avLst/>
          </a:prstGeom>
          <a:solidFill>
            <a:srgbClr val="2C4359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F1401A1D-A835-E525-DEC1-25E59523AAB0}"/>
              </a:ext>
            </a:extLst>
          </p:cNvPr>
          <p:cNvSpPr txBox="1"/>
          <p:nvPr/>
        </p:nvSpPr>
        <p:spPr>
          <a:xfrm>
            <a:off x="1122450" y="676972"/>
            <a:ext cx="9947100" cy="44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solidFill>
                  <a:srgbClr val="446969"/>
                </a:solidFill>
                <a:latin typeface="Arial Black" panose="020B0A04020102020204" pitchFamily="34" charset="0"/>
              </a:rPr>
              <a:t>Artículo 7 LGRA</a:t>
            </a:r>
            <a:endParaRPr lang="en-US" sz="2000" b="1" dirty="0">
              <a:solidFill>
                <a:srgbClr val="446969"/>
              </a:solidFill>
              <a:latin typeface="Arial Black" panose="020B0A04020102020204" pitchFamily="34" charset="0"/>
              <a:sym typeface="Century Gothic Paneuropean Bold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85C4FC-FBB7-8DA2-12C9-C1FA274D6E06}"/>
              </a:ext>
            </a:extLst>
          </p:cNvPr>
          <p:cNvSpPr txBox="1"/>
          <p:nvPr/>
        </p:nvSpPr>
        <p:spPr>
          <a:xfrm>
            <a:off x="1419373" y="1526899"/>
            <a:ext cx="980707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XII. Abstenerse de intervenir o promover</a:t>
            </a:r>
            <a:r>
              <a:rPr lang="es-MX" sz="1400" dirty="0">
                <a:solidFill>
                  <a:srgbClr val="2C4359"/>
                </a:solidFill>
                <a:latin typeface="Century Gothic" panose="020B0502020202020204" pitchFamily="34" charset="0"/>
              </a:rPr>
              <a:t>, por sí o por interpósita persona, </a:t>
            </a:r>
            <a:r>
              <a:rPr lang="es-MX" sz="14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en la selección, nombramiento o designación para el servicio público de personas </a:t>
            </a:r>
            <a:r>
              <a:rPr lang="es-MX" sz="1400" dirty="0">
                <a:solidFill>
                  <a:srgbClr val="2C4359"/>
                </a:solidFill>
                <a:latin typeface="Century Gothic" panose="020B0502020202020204" pitchFamily="34" charset="0"/>
              </a:rPr>
              <a:t>con quienes tenga parentesco por filiación hasta el cuarto grado o por afinidad hasta el segundo grado, y </a:t>
            </a:r>
          </a:p>
          <a:p>
            <a:pPr algn="just"/>
            <a:r>
              <a:rPr lang="es-MX" sz="1400" dirty="0">
                <a:solidFill>
                  <a:srgbClr val="2C4359"/>
                </a:solidFill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MX" sz="1400" b="1" dirty="0">
                <a:solidFill>
                  <a:srgbClr val="2C4359"/>
                </a:solidFill>
                <a:latin typeface="Century Gothic" panose="020B0502020202020204" pitchFamily="34" charset="0"/>
              </a:rPr>
              <a:t>XIII. Abstenerse de realizar cualquier trato o promesa privada </a:t>
            </a:r>
            <a:r>
              <a:rPr lang="es-MX" sz="1400" dirty="0">
                <a:solidFill>
                  <a:srgbClr val="2C4359"/>
                </a:solidFill>
                <a:latin typeface="Century Gothic" panose="020B0502020202020204" pitchFamily="34" charset="0"/>
              </a:rPr>
              <a:t>que comprometa al Estado mexicano.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3D984E6-ACE6-206B-FA48-790EC1377D30}"/>
              </a:ext>
            </a:extLst>
          </p:cNvPr>
          <p:cNvSpPr txBox="1"/>
          <p:nvPr/>
        </p:nvSpPr>
        <p:spPr>
          <a:xfrm>
            <a:off x="3251097" y="3325795"/>
            <a:ext cx="68484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bg1"/>
                </a:solidFill>
                <a:latin typeface="Century Gothic" panose="020B0502020202020204" pitchFamily="34" charset="0"/>
              </a:rPr>
              <a:t>La separación de activos o intereses económicos a que se refiere la fracción XI de este artículo, deberá comprobarse mediante </a:t>
            </a:r>
            <a:r>
              <a:rPr lang="es-MX" b="1" dirty="0">
                <a:solidFill>
                  <a:schemeClr val="bg1"/>
                </a:solidFill>
                <a:latin typeface="Century Gothic" panose="020B0502020202020204" pitchFamily="34" charset="0"/>
              </a:rPr>
              <a:t>la exhibición de los instrumentos legales conducentes</a:t>
            </a:r>
            <a:r>
              <a:rPr lang="es-MX" dirty="0">
                <a:solidFill>
                  <a:schemeClr val="bg1"/>
                </a:solidFill>
                <a:latin typeface="Century Gothic" panose="020B0502020202020204" pitchFamily="34" charset="0"/>
              </a:rPr>
              <a:t>, mismos que deberán incluir una cláusula que garantice la vigencia de la separación durante el tiempo de ejercicio del cargo y hasta por un año posterior a haberse retirado del empleo, cargo o comisión. </a:t>
            </a:r>
          </a:p>
        </p:txBody>
      </p:sp>
    </p:spTree>
    <p:extLst>
      <p:ext uri="{BB962C8B-B14F-4D97-AF65-F5344CB8AC3E}">
        <p14:creationId xmlns:p14="http://schemas.microsoft.com/office/powerpoint/2010/main" val="27621038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5149</TotalTime>
  <Words>1987</Words>
  <Application>Microsoft Office PowerPoint</Application>
  <PresentationFormat>Panorámica</PresentationFormat>
  <Paragraphs>122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Century Gothic</vt:lpstr>
      <vt:lpstr>League Spartan</vt:lpstr>
      <vt:lpstr>Tema de Office</vt:lpstr>
      <vt:lpstr>1_Tema de Office</vt:lpstr>
      <vt:lpstr> Introducción a: Responsabilidades Administrativas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Declaración patrimonial y de intereses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Adriana Bonola González</dc:creator>
  <cp:lastModifiedBy>Angelica Sandoval Centeno</cp:lastModifiedBy>
  <cp:revision>26</cp:revision>
  <dcterms:created xsi:type="dcterms:W3CDTF">2025-02-17T20:09:00Z</dcterms:created>
  <dcterms:modified xsi:type="dcterms:W3CDTF">2025-04-09T23:09:56Z</dcterms:modified>
</cp:coreProperties>
</file>