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4" r:id="rId4"/>
    <p:sldId id="270" r:id="rId5"/>
    <p:sldId id="402" r:id="rId6"/>
    <p:sldId id="273" r:id="rId7"/>
    <p:sldId id="347" r:id="rId8"/>
    <p:sldId id="322" r:id="rId9"/>
    <p:sldId id="324" r:id="rId10"/>
    <p:sldId id="323" r:id="rId11"/>
    <p:sldId id="325" r:id="rId12"/>
    <p:sldId id="337" r:id="rId13"/>
    <p:sldId id="327" r:id="rId14"/>
    <p:sldId id="350" r:id="rId15"/>
    <p:sldId id="329" r:id="rId16"/>
    <p:sldId id="346" r:id="rId17"/>
    <p:sldId id="341" r:id="rId18"/>
    <p:sldId id="338" r:id="rId19"/>
    <p:sldId id="349" r:id="rId20"/>
    <p:sldId id="340" r:id="rId21"/>
    <p:sldId id="351" r:id="rId22"/>
    <p:sldId id="366" r:id="rId23"/>
    <p:sldId id="367" r:id="rId24"/>
    <p:sldId id="374" r:id="rId25"/>
    <p:sldId id="368" r:id="rId26"/>
    <p:sldId id="369" r:id="rId27"/>
    <p:sldId id="370" r:id="rId28"/>
    <p:sldId id="371" r:id="rId29"/>
    <p:sldId id="373" r:id="rId30"/>
    <p:sldId id="379" r:id="rId31"/>
    <p:sldId id="380" r:id="rId32"/>
    <p:sldId id="381" r:id="rId33"/>
    <p:sldId id="376" r:id="rId34"/>
    <p:sldId id="377" r:id="rId35"/>
    <p:sldId id="352" r:id="rId36"/>
    <p:sldId id="382" r:id="rId37"/>
    <p:sldId id="383" r:id="rId38"/>
    <p:sldId id="384" r:id="rId39"/>
    <p:sldId id="385" r:id="rId40"/>
    <p:sldId id="386" r:id="rId41"/>
    <p:sldId id="387" r:id="rId42"/>
    <p:sldId id="354" r:id="rId43"/>
    <p:sldId id="388" r:id="rId44"/>
    <p:sldId id="389" r:id="rId45"/>
    <p:sldId id="391" r:id="rId46"/>
    <p:sldId id="392" r:id="rId47"/>
    <p:sldId id="394" r:id="rId48"/>
    <p:sldId id="396" r:id="rId49"/>
    <p:sldId id="400" r:id="rId50"/>
    <p:sldId id="401" r:id="rId51"/>
    <p:sldId id="403" r:id="rId52"/>
    <p:sldId id="404" r:id="rId53"/>
    <p:sldId id="405" r:id="rId54"/>
    <p:sldId id="406" r:id="rId55"/>
    <p:sldId id="407" r:id="rId56"/>
    <p:sldId id="408" r:id="rId57"/>
    <p:sldId id="409" r:id="rId58"/>
    <p:sldId id="410" r:id="rId59"/>
    <p:sldId id="411" r:id="rId60"/>
    <p:sldId id="412" r:id="rId61"/>
    <p:sldId id="413" r:id="rId62"/>
    <p:sldId id="414" r:id="rId63"/>
    <p:sldId id="415" r:id="rId64"/>
    <p:sldId id="416" r:id="rId65"/>
    <p:sldId id="417" r:id="rId6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64"/>
    <a:srgbClr val="3D2F7E"/>
    <a:srgbClr val="B3518F"/>
    <a:srgbClr val="EEEFF1"/>
    <a:srgbClr val="7B1F8B"/>
    <a:srgbClr val="0472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82" autoAdjust="0"/>
    <p:restoredTop sz="94660"/>
  </p:normalViewPr>
  <p:slideViewPr>
    <p:cSldViewPr snapToGrid="0">
      <p:cViewPr varScale="1">
        <p:scale>
          <a:sx n="114" d="100"/>
          <a:sy n="114" d="100"/>
        </p:scale>
        <p:origin x="46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F972BB0F-FBDD-44AD-810B-E5C2A459CD3C}" type="datetimeFigureOut">
              <a:rPr lang="es-MX" smtClean="0"/>
              <a:t>07/11/2017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81C36C7-7BDE-42A1-987B-BA1A656E339E}" type="slidenum">
              <a:rPr lang="es-MX" smtClean="0"/>
              <a:t>‹Nº›</a:t>
            </a:fld>
            <a:endParaRPr lang="es-MX"/>
          </a:p>
        </p:txBody>
      </p:sp>
    </p:spTree>
    <p:extLst>
      <p:ext uri="{BB962C8B-B14F-4D97-AF65-F5344CB8AC3E}">
        <p14:creationId xmlns:p14="http://schemas.microsoft.com/office/powerpoint/2010/main" val="1443694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F972BB0F-FBDD-44AD-810B-E5C2A459CD3C}" type="datetimeFigureOut">
              <a:rPr lang="es-MX" smtClean="0"/>
              <a:t>07/11/2017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81C36C7-7BDE-42A1-987B-BA1A656E339E}" type="slidenum">
              <a:rPr lang="es-MX" smtClean="0"/>
              <a:t>‹Nº›</a:t>
            </a:fld>
            <a:endParaRPr lang="es-MX"/>
          </a:p>
        </p:txBody>
      </p:sp>
    </p:spTree>
    <p:extLst>
      <p:ext uri="{BB962C8B-B14F-4D97-AF65-F5344CB8AC3E}">
        <p14:creationId xmlns:p14="http://schemas.microsoft.com/office/powerpoint/2010/main" val="1865995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F972BB0F-FBDD-44AD-810B-E5C2A459CD3C}" type="datetimeFigureOut">
              <a:rPr lang="es-MX" smtClean="0"/>
              <a:t>07/11/2017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81C36C7-7BDE-42A1-987B-BA1A656E339E}" type="slidenum">
              <a:rPr lang="es-MX" smtClean="0"/>
              <a:t>‹Nº›</a:t>
            </a:fld>
            <a:endParaRPr lang="es-MX"/>
          </a:p>
        </p:txBody>
      </p:sp>
    </p:spTree>
    <p:extLst>
      <p:ext uri="{BB962C8B-B14F-4D97-AF65-F5344CB8AC3E}">
        <p14:creationId xmlns:p14="http://schemas.microsoft.com/office/powerpoint/2010/main" val="1494800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F972BB0F-FBDD-44AD-810B-E5C2A459CD3C}" type="datetimeFigureOut">
              <a:rPr lang="es-MX" smtClean="0"/>
              <a:t>07/11/2017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81C36C7-7BDE-42A1-987B-BA1A656E339E}" type="slidenum">
              <a:rPr lang="es-MX" smtClean="0"/>
              <a:t>‹Nº›</a:t>
            </a:fld>
            <a:endParaRPr lang="es-MX"/>
          </a:p>
        </p:txBody>
      </p:sp>
    </p:spTree>
    <p:extLst>
      <p:ext uri="{BB962C8B-B14F-4D97-AF65-F5344CB8AC3E}">
        <p14:creationId xmlns:p14="http://schemas.microsoft.com/office/powerpoint/2010/main" val="251184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F972BB0F-FBDD-44AD-810B-E5C2A459CD3C}" type="datetimeFigureOut">
              <a:rPr lang="es-MX" smtClean="0"/>
              <a:t>07/11/2017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81C36C7-7BDE-42A1-987B-BA1A656E339E}" type="slidenum">
              <a:rPr lang="es-MX" smtClean="0"/>
              <a:t>‹Nº›</a:t>
            </a:fld>
            <a:endParaRPr lang="es-MX"/>
          </a:p>
        </p:txBody>
      </p:sp>
    </p:spTree>
    <p:extLst>
      <p:ext uri="{BB962C8B-B14F-4D97-AF65-F5344CB8AC3E}">
        <p14:creationId xmlns:p14="http://schemas.microsoft.com/office/powerpoint/2010/main" val="464133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F972BB0F-FBDD-44AD-810B-E5C2A459CD3C}" type="datetimeFigureOut">
              <a:rPr lang="es-MX" smtClean="0"/>
              <a:t>07/11/2017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181C36C7-7BDE-42A1-987B-BA1A656E339E}" type="slidenum">
              <a:rPr lang="es-MX" smtClean="0"/>
              <a:t>‹Nº›</a:t>
            </a:fld>
            <a:endParaRPr lang="es-MX"/>
          </a:p>
        </p:txBody>
      </p:sp>
    </p:spTree>
    <p:extLst>
      <p:ext uri="{BB962C8B-B14F-4D97-AF65-F5344CB8AC3E}">
        <p14:creationId xmlns:p14="http://schemas.microsoft.com/office/powerpoint/2010/main" val="729181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F972BB0F-FBDD-44AD-810B-E5C2A459CD3C}" type="datetimeFigureOut">
              <a:rPr lang="es-MX" smtClean="0"/>
              <a:t>07/11/2017</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181C36C7-7BDE-42A1-987B-BA1A656E339E}" type="slidenum">
              <a:rPr lang="es-MX" smtClean="0"/>
              <a:t>‹Nº›</a:t>
            </a:fld>
            <a:endParaRPr lang="es-MX"/>
          </a:p>
        </p:txBody>
      </p:sp>
    </p:spTree>
    <p:extLst>
      <p:ext uri="{BB962C8B-B14F-4D97-AF65-F5344CB8AC3E}">
        <p14:creationId xmlns:p14="http://schemas.microsoft.com/office/powerpoint/2010/main" val="3190449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F972BB0F-FBDD-44AD-810B-E5C2A459CD3C}" type="datetimeFigureOut">
              <a:rPr lang="es-MX" smtClean="0"/>
              <a:t>07/11/2017</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181C36C7-7BDE-42A1-987B-BA1A656E339E}" type="slidenum">
              <a:rPr lang="es-MX" smtClean="0"/>
              <a:t>‹Nº›</a:t>
            </a:fld>
            <a:endParaRPr lang="es-MX"/>
          </a:p>
        </p:txBody>
      </p:sp>
    </p:spTree>
    <p:extLst>
      <p:ext uri="{BB962C8B-B14F-4D97-AF65-F5344CB8AC3E}">
        <p14:creationId xmlns:p14="http://schemas.microsoft.com/office/powerpoint/2010/main" val="3323498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972BB0F-FBDD-44AD-810B-E5C2A459CD3C}" type="datetimeFigureOut">
              <a:rPr lang="es-MX" smtClean="0"/>
              <a:t>07/11/2017</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181C36C7-7BDE-42A1-987B-BA1A656E339E}" type="slidenum">
              <a:rPr lang="es-MX" smtClean="0"/>
              <a:t>‹Nº›</a:t>
            </a:fld>
            <a:endParaRPr lang="es-MX"/>
          </a:p>
        </p:txBody>
      </p:sp>
    </p:spTree>
    <p:extLst>
      <p:ext uri="{BB962C8B-B14F-4D97-AF65-F5344CB8AC3E}">
        <p14:creationId xmlns:p14="http://schemas.microsoft.com/office/powerpoint/2010/main" val="4222921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972BB0F-FBDD-44AD-810B-E5C2A459CD3C}" type="datetimeFigureOut">
              <a:rPr lang="es-MX" smtClean="0"/>
              <a:t>07/11/2017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181C36C7-7BDE-42A1-987B-BA1A656E339E}" type="slidenum">
              <a:rPr lang="es-MX" smtClean="0"/>
              <a:t>‹Nº›</a:t>
            </a:fld>
            <a:endParaRPr lang="es-MX"/>
          </a:p>
        </p:txBody>
      </p:sp>
    </p:spTree>
    <p:extLst>
      <p:ext uri="{BB962C8B-B14F-4D97-AF65-F5344CB8AC3E}">
        <p14:creationId xmlns:p14="http://schemas.microsoft.com/office/powerpoint/2010/main" val="4164207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972BB0F-FBDD-44AD-810B-E5C2A459CD3C}" type="datetimeFigureOut">
              <a:rPr lang="es-MX" smtClean="0"/>
              <a:t>07/11/2017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181C36C7-7BDE-42A1-987B-BA1A656E339E}" type="slidenum">
              <a:rPr lang="es-MX" smtClean="0"/>
              <a:t>‹Nº›</a:t>
            </a:fld>
            <a:endParaRPr lang="es-MX"/>
          </a:p>
        </p:txBody>
      </p:sp>
    </p:spTree>
    <p:extLst>
      <p:ext uri="{BB962C8B-B14F-4D97-AF65-F5344CB8AC3E}">
        <p14:creationId xmlns:p14="http://schemas.microsoft.com/office/powerpoint/2010/main" val="1220286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72BB0F-FBDD-44AD-810B-E5C2A459CD3C}" type="datetimeFigureOut">
              <a:rPr lang="es-MX" smtClean="0"/>
              <a:t>07/11/2017</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C36C7-7BDE-42A1-987B-BA1A656E339E}" type="slidenum">
              <a:rPr lang="es-MX" smtClean="0"/>
              <a:t>‹Nº›</a:t>
            </a:fld>
            <a:endParaRPr lang="es-MX"/>
          </a:p>
        </p:txBody>
      </p:sp>
    </p:spTree>
    <p:extLst>
      <p:ext uri="{BB962C8B-B14F-4D97-AF65-F5344CB8AC3E}">
        <p14:creationId xmlns:p14="http://schemas.microsoft.com/office/powerpoint/2010/main" val="958166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png"/></Relationships>
</file>

<file path=ppt/slides/_rels/slide4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4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1.png"/></Relationships>
</file>

<file path=ppt/slides/_rels/slide4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youtu.be/tUdGNX645fQ" TargetMode="External"/><Relationship Id="rId4" Type="http://schemas.openxmlformats.org/officeDocument/2006/relationships/hyperlink" Target="https://youtu.be/k9_iHJjwIBw"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6.JPG"/><Relationship Id="rId4" Type="http://schemas.openxmlformats.org/officeDocument/2006/relationships/image" Target="../media/image55.JPG"/></Relationships>
</file>

<file path=ppt/slides/_rels/slide56.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54.JPG"/></Relationships>
</file>

<file path=ppt/slides/_rels/slide57.xml.rels><?xml version="1.0" encoding="UTF-8" standalone="yes"?>
<Relationships xmlns="http://schemas.openxmlformats.org/package/2006/relationships"><Relationship Id="rId3" Type="http://schemas.openxmlformats.org/officeDocument/2006/relationships/image" Target="../media/image57.JPG"/><Relationship Id="rId7" Type="http://schemas.openxmlformats.org/officeDocument/2006/relationships/image" Target="../media/image62.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1.JPG"/><Relationship Id="rId5" Type="http://schemas.openxmlformats.org/officeDocument/2006/relationships/image" Target="../media/image60.JPG"/><Relationship Id="rId4" Type="http://schemas.openxmlformats.org/officeDocument/2006/relationships/image" Target="../media/image54.JPG"/></Relationships>
</file>

<file path=ppt/slides/_rels/slide58.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3.png"/><Relationship Id="rId4" Type="http://schemas.openxmlformats.org/officeDocument/2006/relationships/image" Target="../media/image54.JPG"/></Relationships>
</file>

<file path=ppt/slides/_rels/slide59.xml.rels><?xml version="1.0" encoding="UTF-8" standalone="yes"?>
<Relationships xmlns="http://schemas.openxmlformats.org/package/2006/relationships"><Relationship Id="rId8" Type="http://schemas.openxmlformats.org/officeDocument/2006/relationships/image" Target="../media/image57.JPG"/><Relationship Id="rId3" Type="http://schemas.openxmlformats.org/officeDocument/2006/relationships/image" Target="../media/image58.JPG"/><Relationship Id="rId7" Type="http://schemas.openxmlformats.org/officeDocument/2006/relationships/image" Target="../media/image59.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6.JPG"/><Relationship Id="rId5" Type="http://schemas.openxmlformats.org/officeDocument/2006/relationships/image" Target="../media/image65.JPG"/><Relationship Id="rId4" Type="http://schemas.openxmlformats.org/officeDocument/2006/relationships/image" Target="../media/image64.JPG"/><Relationship Id="rId9" Type="http://schemas.openxmlformats.org/officeDocument/2006/relationships/image" Target="../media/image54.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0.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image" Target="../media/image67.JPG"/><Relationship Id="rId7" Type="http://schemas.openxmlformats.org/officeDocument/2006/relationships/image" Target="../media/image62.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7.JPG"/><Relationship Id="rId5" Type="http://schemas.openxmlformats.org/officeDocument/2006/relationships/image" Target="../media/image60.JPG"/><Relationship Id="rId4" Type="http://schemas.openxmlformats.org/officeDocument/2006/relationships/image" Target="../media/image68.JPG"/></Relationships>
</file>

<file path=ppt/slides/_rels/slide61.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4.JPG"/><Relationship Id="rId5" Type="http://schemas.openxmlformats.org/officeDocument/2006/relationships/image" Target="../media/image57.JPG"/><Relationship Id="rId4" Type="http://schemas.openxmlformats.org/officeDocument/2006/relationships/image" Target="../media/image70.JPG"/></Relationships>
</file>

<file path=ppt/slides/_rels/slide62.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4.JPG"/><Relationship Id="rId5" Type="http://schemas.openxmlformats.org/officeDocument/2006/relationships/image" Target="../media/image57.JPG"/><Relationship Id="rId4" Type="http://schemas.openxmlformats.org/officeDocument/2006/relationships/image" Target="../media/image70.JPG"/></Relationships>
</file>

<file path=ppt/slides/_rels/slide63.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4.JPG"/><Relationship Id="rId4" Type="http://schemas.openxmlformats.org/officeDocument/2006/relationships/image" Target="../media/image57.JPG"/></Relationships>
</file>

<file path=ppt/slides/_rels/slide64.xml.rels><?xml version="1.0" encoding="UTF-8" standalone="yes"?>
<Relationships xmlns="http://schemas.openxmlformats.org/package/2006/relationships"><Relationship Id="rId3" Type="http://schemas.openxmlformats.org/officeDocument/2006/relationships/image" Target="../media/image73.JPG"/><Relationship Id="rId7" Type="http://schemas.openxmlformats.org/officeDocument/2006/relationships/image" Target="../media/image74.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8.JPG"/><Relationship Id="rId5" Type="http://schemas.openxmlformats.org/officeDocument/2006/relationships/image" Target="../media/image54.JPG"/><Relationship Id="rId4" Type="http://schemas.openxmlformats.org/officeDocument/2006/relationships/image" Target="../media/image57.JP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youtu.be/-zAWf_8Aljk" TargetMode="External"/><Relationship Id="rId4" Type="http://schemas.openxmlformats.org/officeDocument/2006/relationships/hyperlink" Target="https://youtu.be/P4UgX5S7PiQ"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l="15809" t="18885" r="27965" b="1910"/>
          <a:stretch/>
        </p:blipFill>
        <p:spPr>
          <a:xfrm>
            <a:off x="4102953" y="2150718"/>
            <a:ext cx="5824662" cy="4166943"/>
          </a:xfrm>
          <a:prstGeom prst="roundRect">
            <a:avLst>
              <a:gd name="adj" fmla="val 4167"/>
            </a:avLst>
          </a:prstGeom>
          <a:solidFill>
            <a:srgbClr val="FFFFFF"/>
          </a:solidFill>
          <a:ln w="76200" cap="sq">
            <a:noFill/>
            <a:miter lim="800000"/>
          </a:ln>
          <a:effectLst/>
        </p:spPr>
      </p:pic>
      <p:sp>
        <p:nvSpPr>
          <p:cNvPr id="7" name="CuadroTexto 6"/>
          <p:cNvSpPr txBox="1"/>
          <p:nvPr/>
        </p:nvSpPr>
        <p:spPr>
          <a:xfrm>
            <a:off x="3721551" y="226378"/>
            <a:ext cx="6587467" cy="646331"/>
          </a:xfrm>
          <a:prstGeom prst="rect">
            <a:avLst/>
          </a:prstGeom>
          <a:noFill/>
        </p:spPr>
        <p:txBody>
          <a:bodyPr wrap="square" rtlCol="0">
            <a:spAutoFit/>
          </a:bodyPr>
          <a:lstStyle/>
          <a:p>
            <a:pPr algn="ctr"/>
            <a:r>
              <a:rPr lang="es-MX" dirty="0">
                <a:solidFill>
                  <a:srgbClr val="007B64"/>
                </a:solidFill>
                <a:latin typeface="Arial Black" panose="020B0A04020102020204" pitchFamily="34" charset="0"/>
              </a:rPr>
              <a:t>MEJORAS DEL SISTEMA DE PORTALES DE OBLIGACIONES DE TRANSPARENCIA (SIPOT)</a:t>
            </a:r>
          </a:p>
        </p:txBody>
      </p:sp>
      <p:sp>
        <p:nvSpPr>
          <p:cNvPr id="9" name="Rectángulo 8"/>
          <p:cNvSpPr/>
          <p:nvPr/>
        </p:nvSpPr>
        <p:spPr>
          <a:xfrm>
            <a:off x="2409634" y="1234714"/>
            <a:ext cx="9211300" cy="553998"/>
          </a:xfrm>
          <a:prstGeom prst="rect">
            <a:avLst/>
          </a:prstGeom>
        </p:spPr>
        <p:txBody>
          <a:bodyPr wrap="square">
            <a:spAutoFit/>
          </a:bodyPr>
          <a:lstStyle/>
          <a:p>
            <a:pPr algn="ctr"/>
            <a:r>
              <a:rPr lang="es-MX" sz="3000" dirty="0">
                <a:solidFill>
                  <a:srgbClr val="B3518F"/>
                </a:solidFill>
                <a:latin typeface="Century Gothic" panose="020B0502020202020204"/>
              </a:rPr>
              <a:t>http://www.plataformadetransparencia.org.mx</a:t>
            </a:r>
            <a:endParaRPr lang="es-MX" sz="3000" dirty="0">
              <a:solidFill>
                <a:srgbClr val="B3518F"/>
              </a:solidFill>
              <a:latin typeface="+mj-lt"/>
            </a:endParaRPr>
          </a:p>
        </p:txBody>
      </p:sp>
      <p:sp>
        <p:nvSpPr>
          <p:cNvPr id="10" name="Rectángulo 9"/>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p:cNvPicPr>
            <a:picLocks noChangeAspect="1"/>
          </p:cNvPicPr>
          <p:nvPr/>
        </p:nvPicPr>
        <p:blipFill rotWithShape="1">
          <a:blip r:embed="rId3"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12" name="Rectángulo 11"/>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382769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p:cNvGrpSpPr/>
          <p:nvPr/>
        </p:nvGrpSpPr>
        <p:grpSpPr>
          <a:xfrm>
            <a:off x="122239" y="1183544"/>
            <a:ext cx="1281600" cy="5360100"/>
            <a:chOff x="5991351" y="942540"/>
            <a:chExt cx="1398895" cy="5360100"/>
          </a:xfrm>
        </p:grpSpPr>
        <p:sp>
          <p:nvSpPr>
            <p:cNvPr id="65" name="Rectángulo 64"/>
            <p:cNvSpPr/>
            <p:nvPr/>
          </p:nvSpPr>
          <p:spPr>
            <a:xfrm>
              <a:off x="6058750" y="984093"/>
              <a:ext cx="1264096" cy="602725"/>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66" name="Rectángulo 65"/>
            <p:cNvSpPr/>
            <p:nvPr/>
          </p:nvSpPr>
          <p:spPr>
            <a:xfrm>
              <a:off x="5991351" y="942540"/>
              <a:ext cx="1398895"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7" name="Rectángulo 66"/>
            <p:cNvSpPr/>
            <p:nvPr/>
          </p:nvSpPr>
          <p:spPr>
            <a:xfrm>
              <a:off x="6169347" y="1714088"/>
              <a:ext cx="1211381" cy="63159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8" name="Rectángulo 67"/>
            <p:cNvSpPr/>
            <p:nvPr/>
          </p:nvSpPr>
          <p:spPr>
            <a:xfrm>
              <a:off x="5997681" y="3037946"/>
              <a:ext cx="139223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9" name="Rectángulo 68"/>
            <p:cNvSpPr/>
            <p:nvPr/>
          </p:nvSpPr>
          <p:spPr>
            <a:xfrm>
              <a:off x="5997681" y="5015058"/>
              <a:ext cx="138971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70" name="Rectángulo 69"/>
            <p:cNvSpPr/>
            <p:nvPr/>
          </p:nvSpPr>
          <p:spPr>
            <a:xfrm>
              <a:off x="6178531" y="2429177"/>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1" name="Rectángulo 70"/>
            <p:cNvSpPr/>
            <p:nvPr/>
          </p:nvSpPr>
          <p:spPr>
            <a:xfrm>
              <a:off x="6176011" y="3807271"/>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2" name="Rectángulo 71"/>
            <p:cNvSpPr/>
            <p:nvPr/>
          </p:nvSpPr>
          <p:spPr>
            <a:xfrm>
              <a:off x="6176011" y="4413308"/>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3" name="Rectángulo 72"/>
            <p:cNvSpPr/>
            <p:nvPr/>
          </p:nvSpPr>
          <p:spPr>
            <a:xfrm>
              <a:off x="6169346" y="5777364"/>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p:cNvSpPr/>
          <p:nvPr/>
        </p:nvSpPr>
        <p:spPr>
          <a:xfrm>
            <a:off x="122239" y="1225097"/>
            <a:ext cx="1264096" cy="60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56" name="Rectángulo 55"/>
          <p:cNvSpPr/>
          <p:nvPr/>
        </p:nvSpPr>
        <p:spPr>
          <a:xfrm>
            <a:off x="54840" y="1183544"/>
            <a:ext cx="1398895"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rgbClr val="EEEFF1"/>
                </a:solidFill>
              </a:rPr>
              <a:t>Unidades Administrativas</a:t>
            </a:r>
          </a:p>
        </p:txBody>
      </p:sp>
      <p:sp>
        <p:nvSpPr>
          <p:cNvPr id="57" name="Rectángulo 56"/>
          <p:cNvSpPr/>
          <p:nvPr/>
        </p:nvSpPr>
        <p:spPr>
          <a:xfrm>
            <a:off x="232836" y="1955092"/>
            <a:ext cx="1211381" cy="631596"/>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Administración de Unidades Administrativas</a:t>
            </a:r>
          </a:p>
        </p:txBody>
      </p:sp>
      <p:sp>
        <p:nvSpPr>
          <p:cNvPr id="58" name="Rectángulo 57"/>
          <p:cNvSpPr/>
          <p:nvPr/>
        </p:nvSpPr>
        <p:spPr>
          <a:xfrm>
            <a:off x="61170" y="3278950"/>
            <a:ext cx="139223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Carga de Información</a:t>
            </a:r>
          </a:p>
        </p:txBody>
      </p:sp>
      <p:sp>
        <p:nvSpPr>
          <p:cNvPr id="59" name="Rectángulo 58"/>
          <p:cNvSpPr/>
          <p:nvPr/>
        </p:nvSpPr>
        <p:spPr>
          <a:xfrm>
            <a:off x="61170" y="5256062"/>
            <a:ext cx="138971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Opciones Avanzadas</a:t>
            </a:r>
          </a:p>
        </p:txBody>
      </p:sp>
      <p:sp>
        <p:nvSpPr>
          <p:cNvPr id="60" name="Rectángulo 59"/>
          <p:cNvSpPr/>
          <p:nvPr/>
        </p:nvSpPr>
        <p:spPr>
          <a:xfrm>
            <a:off x="242020" y="2670181"/>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Asignación de Formatos</a:t>
            </a:r>
          </a:p>
        </p:txBody>
      </p:sp>
      <p:sp>
        <p:nvSpPr>
          <p:cNvPr id="61" name="Rectángulo 60"/>
          <p:cNvSpPr/>
          <p:nvPr/>
        </p:nvSpPr>
        <p:spPr>
          <a:xfrm>
            <a:off x="239500" y="4048275"/>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Carga de Archivos</a:t>
            </a:r>
          </a:p>
        </p:txBody>
      </p:sp>
      <p:sp>
        <p:nvSpPr>
          <p:cNvPr id="62" name="Rectángulo 61"/>
          <p:cNvSpPr/>
          <p:nvPr/>
        </p:nvSpPr>
        <p:spPr>
          <a:xfrm>
            <a:off x="239500" y="4654312"/>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Información</a:t>
            </a:r>
          </a:p>
        </p:txBody>
      </p:sp>
      <p:sp>
        <p:nvSpPr>
          <p:cNvPr id="63" name="Rectángulo 62"/>
          <p:cNvSpPr/>
          <p:nvPr/>
        </p:nvSpPr>
        <p:spPr>
          <a:xfrm>
            <a:off x="232835" y="6018368"/>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Copia/Borra Información</a:t>
            </a:r>
          </a:p>
        </p:txBody>
      </p:sp>
      <p:sp>
        <p:nvSpPr>
          <p:cNvPr id="94" name="CuadroTexto 93"/>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grpSp>
        <p:nvGrpSpPr>
          <p:cNvPr id="11" name="Grupo 10"/>
          <p:cNvGrpSpPr/>
          <p:nvPr/>
        </p:nvGrpSpPr>
        <p:grpSpPr>
          <a:xfrm>
            <a:off x="6419183" y="279571"/>
            <a:ext cx="5436679" cy="435935"/>
            <a:chOff x="2208130" y="2456120"/>
            <a:chExt cx="5436679" cy="435935"/>
          </a:xfrm>
        </p:grpSpPr>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2481" t="74390" r="49230" b="4712"/>
            <a:stretch/>
          </p:blipFill>
          <p:spPr>
            <a:xfrm>
              <a:off x="2208130" y="2456120"/>
              <a:ext cx="5436679" cy="435935"/>
            </a:xfrm>
            <a:prstGeom prst="rect">
              <a:avLst/>
            </a:prstGeom>
          </p:spPr>
        </p:pic>
        <p:sp>
          <p:nvSpPr>
            <p:cNvPr id="10" name="Rectángulo 9"/>
            <p:cNvSpPr/>
            <p:nvPr/>
          </p:nvSpPr>
          <p:spPr>
            <a:xfrm>
              <a:off x="4406900" y="2512613"/>
              <a:ext cx="3237909"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p:cNvSpPr/>
            <p:nvPr/>
          </p:nvSpPr>
          <p:spPr>
            <a:xfrm>
              <a:off x="2286000" y="2512821"/>
              <a:ext cx="535880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sp>
        <p:nvSpPr>
          <p:cNvPr id="48" name="CuadroTexto 47"/>
          <p:cNvSpPr txBox="1"/>
          <p:nvPr/>
        </p:nvSpPr>
        <p:spPr>
          <a:xfrm>
            <a:off x="2642683" y="1225097"/>
            <a:ext cx="8775203" cy="338554"/>
          </a:xfrm>
          <a:prstGeom prst="rect">
            <a:avLst/>
          </a:prstGeom>
          <a:noFill/>
        </p:spPr>
        <p:txBody>
          <a:bodyPr wrap="square" rtlCol="0">
            <a:spAutoFit/>
          </a:bodyPr>
          <a:lstStyle/>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El campo </a:t>
            </a:r>
            <a:r>
              <a:rPr lang="es-MX" sz="1600" b="1" dirty="0">
                <a:solidFill>
                  <a:srgbClr val="007B64"/>
                </a:solidFill>
                <a:latin typeface="Arial" panose="020B0604020202020204" pitchFamily="34" charset="0"/>
                <a:cs typeface="Arial" panose="020B0604020202020204" pitchFamily="34" charset="0"/>
              </a:rPr>
              <a:t>“Buscar” </a:t>
            </a:r>
            <a:r>
              <a:rPr lang="es-MX" sz="1600" dirty="0">
                <a:solidFill>
                  <a:schemeClr val="tx1">
                    <a:lumMod val="75000"/>
                    <a:lumOff val="25000"/>
                  </a:schemeClr>
                </a:solidFill>
                <a:latin typeface="Arial" panose="020B0604020202020204" pitchFamily="34" charset="0"/>
                <a:cs typeface="Arial" panose="020B0604020202020204" pitchFamily="34" charset="0"/>
              </a:rPr>
              <a:t>reportará las unidades administrativas registradas del Sujeto Obligado.</a:t>
            </a:r>
          </a:p>
        </p:txBody>
      </p:sp>
      <p:sp>
        <p:nvSpPr>
          <p:cNvPr id="46" name="CuadroTexto 45"/>
          <p:cNvSpPr txBox="1"/>
          <p:nvPr/>
        </p:nvSpPr>
        <p:spPr>
          <a:xfrm>
            <a:off x="2328213" y="1112317"/>
            <a:ext cx="321760" cy="769441"/>
          </a:xfrm>
          <a:prstGeom prst="rect">
            <a:avLst/>
          </a:prstGeom>
          <a:noFill/>
        </p:spPr>
        <p:txBody>
          <a:bodyPr wrap="square" rtlCol="0">
            <a:spAutoFit/>
          </a:bodyPr>
          <a:lstStyle/>
          <a:p>
            <a:pPr algn="just"/>
            <a:r>
              <a:rPr lang="es-MX" sz="4400" dirty="0">
                <a:solidFill>
                  <a:srgbClr val="B3518F"/>
                </a:solidFill>
                <a:latin typeface="Arial" panose="020B0604020202020204" pitchFamily="34" charset="0"/>
                <a:cs typeface="Arial" panose="020B0604020202020204" pitchFamily="34" charset="0"/>
              </a:rPr>
              <a:t>*</a:t>
            </a:r>
          </a:p>
        </p:txBody>
      </p:sp>
      <p:pic>
        <p:nvPicPr>
          <p:cNvPr id="51" name="Imagen 50"/>
          <p:cNvPicPr>
            <a:picLocks noChangeAspect="1"/>
          </p:cNvPicPr>
          <p:nvPr/>
        </p:nvPicPr>
        <p:blipFill rotWithShape="1">
          <a:blip r:embed="rId4">
            <a:extLst>
              <a:ext uri="{28A0092B-C50C-407E-A947-70E740481C1C}">
                <a14:useLocalDpi xmlns:a14="http://schemas.microsoft.com/office/drawing/2010/main" val="0"/>
              </a:ext>
            </a:extLst>
          </a:blip>
          <a:srcRect l="2664" t="17905" r="2410" b="3533"/>
          <a:stretch/>
        </p:blipFill>
        <p:spPr>
          <a:xfrm>
            <a:off x="2307824" y="1767591"/>
            <a:ext cx="9548038" cy="4561367"/>
          </a:xfrm>
          <a:prstGeom prst="rect">
            <a:avLst/>
          </a:prstGeom>
        </p:spPr>
      </p:pic>
      <p:sp>
        <p:nvSpPr>
          <p:cNvPr id="52" name="Rectángulo 51"/>
          <p:cNvSpPr/>
          <p:nvPr/>
        </p:nvSpPr>
        <p:spPr>
          <a:xfrm>
            <a:off x="6388572" y="2261556"/>
            <a:ext cx="693271" cy="240288"/>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3" name="CuadroTexto 52"/>
          <p:cNvSpPr txBox="1"/>
          <p:nvPr/>
        </p:nvSpPr>
        <p:spPr>
          <a:xfrm>
            <a:off x="2175266" y="233480"/>
            <a:ext cx="2649207" cy="523220"/>
          </a:xfrm>
          <a:prstGeom prst="rect">
            <a:avLst/>
          </a:prstGeom>
          <a:noFill/>
        </p:spPr>
        <p:txBody>
          <a:bodyPr wrap="square" rtlCol="0">
            <a:spAutoFit/>
          </a:bodyPr>
          <a:lstStyle/>
          <a:p>
            <a:pPr algn="ctr"/>
            <a:r>
              <a:rPr lang="es-MX" sz="1400" b="1" dirty="0">
                <a:solidFill>
                  <a:srgbClr val="007B64"/>
                </a:solidFill>
                <a:latin typeface="Arial" panose="020B0604020202020204" pitchFamily="34" charset="0"/>
                <a:cs typeface="Arial" panose="020B0604020202020204" pitchFamily="34" charset="0"/>
              </a:rPr>
              <a:t>Responsable: Administrador del Sujeto Obligado</a:t>
            </a:r>
          </a:p>
        </p:txBody>
      </p:sp>
      <p:sp>
        <p:nvSpPr>
          <p:cNvPr id="74" name="Elipse 73"/>
          <p:cNvSpPr/>
          <p:nvPr/>
        </p:nvSpPr>
        <p:spPr>
          <a:xfrm>
            <a:off x="6274425" y="5941894"/>
            <a:ext cx="1614835" cy="486203"/>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475106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p:cNvGrpSpPr/>
          <p:nvPr/>
        </p:nvGrpSpPr>
        <p:grpSpPr>
          <a:xfrm>
            <a:off x="122239" y="1183544"/>
            <a:ext cx="1281600" cy="5360100"/>
            <a:chOff x="5991351" y="942540"/>
            <a:chExt cx="1398895" cy="5360100"/>
          </a:xfrm>
        </p:grpSpPr>
        <p:sp>
          <p:nvSpPr>
            <p:cNvPr id="65" name="Rectángulo 64"/>
            <p:cNvSpPr/>
            <p:nvPr/>
          </p:nvSpPr>
          <p:spPr>
            <a:xfrm>
              <a:off x="6058750" y="984093"/>
              <a:ext cx="1264096" cy="602725"/>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66" name="Rectángulo 65"/>
            <p:cNvSpPr/>
            <p:nvPr/>
          </p:nvSpPr>
          <p:spPr>
            <a:xfrm>
              <a:off x="5991351" y="942540"/>
              <a:ext cx="1398895"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7" name="Rectángulo 66"/>
            <p:cNvSpPr/>
            <p:nvPr/>
          </p:nvSpPr>
          <p:spPr>
            <a:xfrm>
              <a:off x="6169347" y="1714088"/>
              <a:ext cx="1211381" cy="63159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8" name="Rectángulo 67"/>
            <p:cNvSpPr/>
            <p:nvPr/>
          </p:nvSpPr>
          <p:spPr>
            <a:xfrm>
              <a:off x="5997681" y="3037946"/>
              <a:ext cx="139223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9" name="Rectángulo 68"/>
            <p:cNvSpPr/>
            <p:nvPr/>
          </p:nvSpPr>
          <p:spPr>
            <a:xfrm>
              <a:off x="5997681" y="5015058"/>
              <a:ext cx="138971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70" name="Rectángulo 69"/>
            <p:cNvSpPr/>
            <p:nvPr/>
          </p:nvSpPr>
          <p:spPr>
            <a:xfrm>
              <a:off x="6178531" y="2429177"/>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1" name="Rectángulo 70"/>
            <p:cNvSpPr/>
            <p:nvPr/>
          </p:nvSpPr>
          <p:spPr>
            <a:xfrm>
              <a:off x="6176011" y="3807271"/>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2" name="Rectángulo 71"/>
            <p:cNvSpPr/>
            <p:nvPr/>
          </p:nvSpPr>
          <p:spPr>
            <a:xfrm>
              <a:off x="6176011" y="4413308"/>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3" name="Rectángulo 72"/>
            <p:cNvSpPr/>
            <p:nvPr/>
          </p:nvSpPr>
          <p:spPr>
            <a:xfrm>
              <a:off x="6169346" y="5777364"/>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p:cNvSpPr/>
          <p:nvPr/>
        </p:nvSpPr>
        <p:spPr>
          <a:xfrm>
            <a:off x="122239" y="1225097"/>
            <a:ext cx="1264096" cy="60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56" name="Rectángulo 55"/>
          <p:cNvSpPr/>
          <p:nvPr/>
        </p:nvSpPr>
        <p:spPr>
          <a:xfrm>
            <a:off x="54840" y="1183544"/>
            <a:ext cx="1398895"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rgbClr val="EEEFF1"/>
                </a:solidFill>
              </a:rPr>
              <a:t>Unidades Administrativas</a:t>
            </a:r>
          </a:p>
        </p:txBody>
      </p:sp>
      <p:sp>
        <p:nvSpPr>
          <p:cNvPr id="57" name="Rectángulo 56"/>
          <p:cNvSpPr/>
          <p:nvPr/>
        </p:nvSpPr>
        <p:spPr>
          <a:xfrm>
            <a:off x="232836" y="1955092"/>
            <a:ext cx="1211381" cy="631596"/>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Administración de Unidades Administrativas</a:t>
            </a:r>
          </a:p>
        </p:txBody>
      </p:sp>
      <p:sp>
        <p:nvSpPr>
          <p:cNvPr id="58" name="Rectángulo 57"/>
          <p:cNvSpPr/>
          <p:nvPr/>
        </p:nvSpPr>
        <p:spPr>
          <a:xfrm>
            <a:off x="61170" y="3278950"/>
            <a:ext cx="139223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Carga de Información</a:t>
            </a:r>
          </a:p>
        </p:txBody>
      </p:sp>
      <p:sp>
        <p:nvSpPr>
          <p:cNvPr id="59" name="Rectángulo 58"/>
          <p:cNvSpPr/>
          <p:nvPr/>
        </p:nvSpPr>
        <p:spPr>
          <a:xfrm>
            <a:off x="61170" y="5256062"/>
            <a:ext cx="138971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Opciones Avanzadas</a:t>
            </a:r>
          </a:p>
        </p:txBody>
      </p:sp>
      <p:sp>
        <p:nvSpPr>
          <p:cNvPr id="60" name="Rectángulo 59"/>
          <p:cNvSpPr/>
          <p:nvPr/>
        </p:nvSpPr>
        <p:spPr>
          <a:xfrm>
            <a:off x="242020" y="2670181"/>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Asignación de Formatos</a:t>
            </a:r>
          </a:p>
        </p:txBody>
      </p:sp>
      <p:sp>
        <p:nvSpPr>
          <p:cNvPr id="61" name="Rectángulo 60"/>
          <p:cNvSpPr/>
          <p:nvPr/>
        </p:nvSpPr>
        <p:spPr>
          <a:xfrm>
            <a:off x="239500" y="4048275"/>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Carga de Archivos</a:t>
            </a:r>
          </a:p>
        </p:txBody>
      </p:sp>
      <p:sp>
        <p:nvSpPr>
          <p:cNvPr id="62" name="Rectángulo 61"/>
          <p:cNvSpPr/>
          <p:nvPr/>
        </p:nvSpPr>
        <p:spPr>
          <a:xfrm>
            <a:off x="239500" y="4654312"/>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Información</a:t>
            </a:r>
          </a:p>
        </p:txBody>
      </p:sp>
      <p:sp>
        <p:nvSpPr>
          <p:cNvPr id="63" name="Rectángulo 62"/>
          <p:cNvSpPr/>
          <p:nvPr/>
        </p:nvSpPr>
        <p:spPr>
          <a:xfrm>
            <a:off x="232835" y="6018368"/>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Copia/Borra Información</a:t>
            </a:r>
          </a:p>
        </p:txBody>
      </p:sp>
      <p:sp>
        <p:nvSpPr>
          <p:cNvPr id="94" name="CuadroTexto 93"/>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grpSp>
        <p:nvGrpSpPr>
          <p:cNvPr id="11" name="Grupo 10"/>
          <p:cNvGrpSpPr/>
          <p:nvPr/>
        </p:nvGrpSpPr>
        <p:grpSpPr>
          <a:xfrm>
            <a:off x="6419183" y="279571"/>
            <a:ext cx="5436679" cy="435935"/>
            <a:chOff x="2208130" y="2456120"/>
            <a:chExt cx="5436679" cy="435935"/>
          </a:xfrm>
        </p:grpSpPr>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2481" t="74390" r="49230" b="4712"/>
            <a:stretch/>
          </p:blipFill>
          <p:spPr>
            <a:xfrm>
              <a:off x="2208130" y="2456120"/>
              <a:ext cx="5436679" cy="435935"/>
            </a:xfrm>
            <a:prstGeom prst="rect">
              <a:avLst/>
            </a:prstGeom>
          </p:spPr>
        </p:pic>
        <p:sp>
          <p:nvSpPr>
            <p:cNvPr id="10" name="Rectángulo 9"/>
            <p:cNvSpPr/>
            <p:nvPr/>
          </p:nvSpPr>
          <p:spPr>
            <a:xfrm>
              <a:off x="4406900" y="2512613"/>
              <a:ext cx="3237909"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p:cNvSpPr/>
            <p:nvPr/>
          </p:nvSpPr>
          <p:spPr>
            <a:xfrm>
              <a:off x="2286000" y="2512821"/>
              <a:ext cx="535880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sp>
        <p:nvSpPr>
          <p:cNvPr id="48" name="CuadroTexto 47"/>
          <p:cNvSpPr txBox="1"/>
          <p:nvPr/>
        </p:nvSpPr>
        <p:spPr>
          <a:xfrm>
            <a:off x="2642683" y="1225097"/>
            <a:ext cx="8775203" cy="584775"/>
          </a:xfrm>
          <a:prstGeom prst="rect">
            <a:avLst/>
          </a:prstGeom>
          <a:noFill/>
        </p:spPr>
        <p:txBody>
          <a:bodyPr wrap="square" rtlCol="0">
            <a:spAutoFit/>
          </a:bodyPr>
          <a:lstStyle/>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El campo </a:t>
            </a:r>
            <a:r>
              <a:rPr lang="es-MX" sz="1600" b="1" dirty="0">
                <a:solidFill>
                  <a:srgbClr val="007B64"/>
                </a:solidFill>
                <a:latin typeface="Arial" panose="020B0604020202020204" pitchFamily="34" charset="0"/>
                <a:cs typeface="Arial" panose="020B0604020202020204" pitchFamily="34" charset="0"/>
              </a:rPr>
              <a:t>“Agregar” </a:t>
            </a:r>
            <a:r>
              <a:rPr lang="es-MX" sz="1600" dirty="0">
                <a:solidFill>
                  <a:schemeClr val="tx1">
                    <a:lumMod val="75000"/>
                    <a:lumOff val="25000"/>
                  </a:schemeClr>
                </a:solidFill>
                <a:latin typeface="Arial" panose="020B0604020202020204" pitchFamily="34" charset="0"/>
                <a:cs typeface="Arial" panose="020B0604020202020204" pitchFamily="34" charset="0"/>
              </a:rPr>
              <a:t>permite incluir en el registro nuevas unidades administrativas del Sujeto Obligado.</a:t>
            </a:r>
          </a:p>
        </p:txBody>
      </p:sp>
      <p:sp>
        <p:nvSpPr>
          <p:cNvPr id="46" name="CuadroTexto 45"/>
          <p:cNvSpPr txBox="1"/>
          <p:nvPr/>
        </p:nvSpPr>
        <p:spPr>
          <a:xfrm>
            <a:off x="2328213" y="1112317"/>
            <a:ext cx="321760" cy="769441"/>
          </a:xfrm>
          <a:prstGeom prst="rect">
            <a:avLst/>
          </a:prstGeom>
          <a:noFill/>
        </p:spPr>
        <p:txBody>
          <a:bodyPr wrap="square" rtlCol="0">
            <a:spAutoFit/>
          </a:bodyPr>
          <a:lstStyle/>
          <a:p>
            <a:pPr algn="just"/>
            <a:r>
              <a:rPr lang="es-MX" sz="4400" dirty="0">
                <a:solidFill>
                  <a:srgbClr val="B3518F"/>
                </a:solidFill>
                <a:latin typeface="Arial" panose="020B0604020202020204" pitchFamily="34" charset="0"/>
                <a:cs typeface="Arial" panose="020B0604020202020204" pitchFamily="34" charset="0"/>
              </a:rPr>
              <a:t>*</a:t>
            </a:r>
          </a:p>
        </p:txBody>
      </p:sp>
      <p:sp>
        <p:nvSpPr>
          <p:cNvPr id="53" name="CuadroTexto 52"/>
          <p:cNvSpPr txBox="1"/>
          <p:nvPr/>
        </p:nvSpPr>
        <p:spPr>
          <a:xfrm>
            <a:off x="2175266" y="233480"/>
            <a:ext cx="2649207" cy="523220"/>
          </a:xfrm>
          <a:prstGeom prst="rect">
            <a:avLst/>
          </a:prstGeom>
          <a:noFill/>
        </p:spPr>
        <p:txBody>
          <a:bodyPr wrap="square" rtlCol="0">
            <a:spAutoFit/>
          </a:bodyPr>
          <a:lstStyle/>
          <a:p>
            <a:pPr algn="ctr"/>
            <a:r>
              <a:rPr lang="es-MX" sz="1400" b="1" dirty="0">
                <a:solidFill>
                  <a:srgbClr val="007B64"/>
                </a:solidFill>
                <a:latin typeface="Arial" panose="020B0604020202020204" pitchFamily="34" charset="0"/>
                <a:cs typeface="Arial" panose="020B0604020202020204" pitchFamily="34" charset="0"/>
              </a:rPr>
              <a:t>Responsable: Administrador del Sujeto Obligado</a:t>
            </a:r>
          </a:p>
        </p:txBody>
      </p:sp>
      <p:grpSp>
        <p:nvGrpSpPr>
          <p:cNvPr id="8" name="Grupo 7"/>
          <p:cNvGrpSpPr/>
          <p:nvPr/>
        </p:nvGrpSpPr>
        <p:grpSpPr>
          <a:xfrm>
            <a:off x="3987876" y="1705882"/>
            <a:ext cx="6092106" cy="1238059"/>
            <a:chOff x="4025157" y="1836584"/>
            <a:chExt cx="6092106" cy="1238059"/>
          </a:xfrm>
        </p:grpSpPr>
        <p:pic>
          <p:nvPicPr>
            <p:cNvPr id="35" name="Imagen 34"/>
            <p:cNvPicPr>
              <a:picLocks noChangeAspect="1"/>
            </p:cNvPicPr>
            <p:nvPr/>
          </p:nvPicPr>
          <p:blipFill rotWithShape="1">
            <a:blip r:embed="rId4">
              <a:extLst>
                <a:ext uri="{28A0092B-C50C-407E-A947-70E740481C1C}">
                  <a14:useLocalDpi xmlns:a14="http://schemas.microsoft.com/office/drawing/2010/main" val="0"/>
                </a:ext>
              </a:extLst>
            </a:blip>
            <a:srcRect l="31001" t="17357" r="30943" b="69246"/>
            <a:stretch/>
          </p:blipFill>
          <p:spPr>
            <a:xfrm>
              <a:off x="4025157" y="1836584"/>
              <a:ext cx="6092106" cy="1238059"/>
            </a:xfrm>
            <a:prstGeom prst="rect">
              <a:avLst/>
            </a:prstGeom>
          </p:spPr>
        </p:pic>
        <p:sp>
          <p:nvSpPr>
            <p:cNvPr id="36" name="Rectángulo 35"/>
            <p:cNvSpPr/>
            <p:nvPr/>
          </p:nvSpPr>
          <p:spPr>
            <a:xfrm>
              <a:off x="6072547" y="2336800"/>
              <a:ext cx="3280629" cy="185354"/>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52" name="Rectángulo 51"/>
          <p:cNvSpPr/>
          <p:nvPr/>
        </p:nvSpPr>
        <p:spPr>
          <a:xfrm>
            <a:off x="7033929" y="2598822"/>
            <a:ext cx="1158390" cy="292845"/>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Flecha abajo 8"/>
          <p:cNvSpPr/>
          <p:nvPr/>
        </p:nvSpPr>
        <p:spPr>
          <a:xfrm>
            <a:off x="7452995" y="3007538"/>
            <a:ext cx="445169" cy="222657"/>
          </a:xfrm>
          <a:prstGeom prst="downArrow">
            <a:avLst/>
          </a:prstGeom>
          <a:solidFill>
            <a:srgbClr val="007B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5" name="Grupo 14"/>
          <p:cNvGrpSpPr/>
          <p:nvPr/>
        </p:nvGrpSpPr>
        <p:grpSpPr>
          <a:xfrm>
            <a:off x="2208130" y="3621866"/>
            <a:ext cx="9625263" cy="2741542"/>
            <a:chOff x="2202931" y="3462619"/>
            <a:chExt cx="9625263" cy="2741542"/>
          </a:xfrm>
        </p:grpSpPr>
        <p:pic>
          <p:nvPicPr>
            <p:cNvPr id="12" name="Imagen 11"/>
            <p:cNvPicPr>
              <a:picLocks noChangeAspect="1"/>
            </p:cNvPicPr>
            <p:nvPr/>
          </p:nvPicPr>
          <p:blipFill rotWithShape="1">
            <a:blip r:embed="rId5">
              <a:extLst>
                <a:ext uri="{28A0092B-C50C-407E-A947-70E740481C1C}">
                  <a14:useLocalDpi xmlns:a14="http://schemas.microsoft.com/office/drawing/2010/main" val="0"/>
                </a:ext>
              </a:extLst>
            </a:blip>
            <a:srcRect l="1844" t="2631" r="2463" b="5075"/>
            <a:stretch/>
          </p:blipFill>
          <p:spPr>
            <a:xfrm>
              <a:off x="2202931" y="3462619"/>
              <a:ext cx="9625263" cy="1961147"/>
            </a:xfrm>
            <a:prstGeom prst="rect">
              <a:avLst/>
            </a:prstGeom>
          </p:spPr>
        </p:pic>
        <p:sp>
          <p:nvSpPr>
            <p:cNvPr id="39" name="Elipse 38"/>
            <p:cNvSpPr/>
            <p:nvPr/>
          </p:nvSpPr>
          <p:spPr>
            <a:xfrm>
              <a:off x="3429000" y="4573551"/>
              <a:ext cx="1070812" cy="365881"/>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Elipse 39"/>
            <p:cNvSpPr/>
            <p:nvPr/>
          </p:nvSpPr>
          <p:spPr>
            <a:xfrm>
              <a:off x="7712860" y="4514385"/>
              <a:ext cx="3709737" cy="484212"/>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42" name="Conector recto de flecha 41"/>
            <p:cNvCxnSpPr/>
            <p:nvPr/>
          </p:nvCxnSpPr>
          <p:spPr>
            <a:xfrm flipV="1">
              <a:off x="3962632" y="5066926"/>
              <a:ext cx="1774" cy="532052"/>
            </a:xfrm>
            <a:prstGeom prst="straightConnector1">
              <a:avLst/>
            </a:prstGeom>
            <a:ln w="38100">
              <a:solidFill>
                <a:srgbClr val="B3518F"/>
              </a:solidFill>
              <a:tailEnd type="triangle"/>
            </a:ln>
          </p:spPr>
          <p:style>
            <a:lnRef idx="1">
              <a:schemeClr val="accent1"/>
            </a:lnRef>
            <a:fillRef idx="0">
              <a:schemeClr val="accent1"/>
            </a:fillRef>
            <a:effectRef idx="0">
              <a:schemeClr val="accent1"/>
            </a:effectRef>
            <a:fontRef idx="minor">
              <a:schemeClr val="tx1"/>
            </a:fontRef>
          </p:style>
        </p:cxnSp>
        <p:sp>
          <p:nvSpPr>
            <p:cNvPr id="43" name="CuadroTexto 42"/>
            <p:cNvSpPr txBox="1"/>
            <p:nvPr/>
          </p:nvSpPr>
          <p:spPr>
            <a:xfrm>
              <a:off x="2533412" y="5619386"/>
              <a:ext cx="2858439" cy="584775"/>
            </a:xfrm>
            <a:prstGeom prst="rect">
              <a:avLst/>
            </a:prstGeom>
            <a:noFill/>
          </p:spPr>
          <p:txBody>
            <a:bodyPr wrap="square" rtlCol="0">
              <a:spAutoFit/>
            </a:bodyPr>
            <a:lstStyle/>
            <a:p>
              <a:pPr algn="ctr"/>
              <a:r>
                <a:rPr lang="es-MX" sz="1600" dirty="0">
                  <a:solidFill>
                    <a:schemeClr val="tx1">
                      <a:lumMod val="75000"/>
                      <a:lumOff val="25000"/>
                    </a:schemeClr>
                  </a:solidFill>
                  <a:latin typeface="Arial" panose="020B0604020202020204" pitchFamily="34" charset="0"/>
                  <a:cs typeface="Arial" panose="020B0604020202020204" pitchFamily="34" charset="0"/>
                </a:rPr>
                <a:t>El código lo asigna de forma automática el sistema.</a:t>
              </a:r>
            </a:p>
          </p:txBody>
        </p:sp>
        <p:sp>
          <p:nvSpPr>
            <p:cNvPr id="44" name="CuadroTexto 43"/>
            <p:cNvSpPr txBox="1"/>
            <p:nvPr/>
          </p:nvSpPr>
          <p:spPr>
            <a:xfrm>
              <a:off x="7642984" y="5619386"/>
              <a:ext cx="3849487" cy="584775"/>
            </a:xfrm>
            <a:prstGeom prst="rect">
              <a:avLst/>
            </a:prstGeom>
            <a:noFill/>
          </p:spPr>
          <p:txBody>
            <a:bodyPr wrap="square" rtlCol="0">
              <a:spAutoFit/>
            </a:bodyPr>
            <a:lstStyle/>
            <a:p>
              <a:pPr algn="ctr"/>
              <a:r>
                <a:rPr lang="es-MX" sz="1600" dirty="0">
                  <a:solidFill>
                    <a:schemeClr val="tx1">
                      <a:lumMod val="75000"/>
                      <a:lumOff val="25000"/>
                    </a:schemeClr>
                  </a:solidFill>
                  <a:latin typeface="Arial" panose="020B0604020202020204" pitchFamily="34" charset="0"/>
                  <a:cs typeface="Arial" panose="020B0604020202020204" pitchFamily="34" charset="0"/>
                </a:rPr>
                <a:t>Se coloca el nombre de la Unidad Administrativa que se pretende agregar.</a:t>
              </a:r>
            </a:p>
          </p:txBody>
        </p:sp>
        <p:cxnSp>
          <p:nvCxnSpPr>
            <p:cNvPr id="49" name="Conector recto de flecha 48"/>
            <p:cNvCxnSpPr/>
            <p:nvPr/>
          </p:nvCxnSpPr>
          <p:spPr>
            <a:xfrm flipV="1">
              <a:off x="9567727" y="5087334"/>
              <a:ext cx="1774" cy="532052"/>
            </a:xfrm>
            <a:prstGeom prst="straightConnector1">
              <a:avLst/>
            </a:prstGeom>
            <a:ln w="38100">
              <a:solidFill>
                <a:srgbClr val="B3518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upo 16"/>
          <p:cNvGrpSpPr/>
          <p:nvPr/>
        </p:nvGrpSpPr>
        <p:grpSpPr>
          <a:xfrm>
            <a:off x="8608431" y="3549980"/>
            <a:ext cx="2443325" cy="445169"/>
            <a:chOff x="9412536" y="3214100"/>
            <a:chExt cx="2443325" cy="445169"/>
          </a:xfrm>
          <a:effectLst>
            <a:outerShdw blurRad="50800" dist="38100" dir="2700000" algn="tl" rotWithShape="0">
              <a:prstClr val="black">
                <a:alpha val="40000"/>
              </a:prstClr>
            </a:outerShdw>
          </a:effectLst>
        </p:grpSpPr>
        <p:pic>
          <p:nvPicPr>
            <p:cNvPr id="47" name="Imagen 46"/>
            <p:cNvPicPr>
              <a:picLocks noChangeAspect="1"/>
            </p:cNvPicPr>
            <p:nvPr/>
          </p:nvPicPr>
          <p:blipFill rotWithShape="1">
            <a:blip r:embed="rId6">
              <a:extLst>
                <a:ext uri="{28A0092B-C50C-407E-A947-70E740481C1C}">
                  <a14:useLocalDpi xmlns:a14="http://schemas.microsoft.com/office/drawing/2010/main" val="0"/>
                </a:ext>
              </a:extLst>
            </a:blip>
            <a:srcRect l="68869" t="4264" r="6968" b="81398"/>
            <a:stretch/>
          </p:blipFill>
          <p:spPr>
            <a:xfrm>
              <a:off x="9412536" y="3214100"/>
              <a:ext cx="2430379" cy="445169"/>
            </a:xfrm>
            <a:prstGeom prst="rect">
              <a:avLst/>
            </a:prstGeom>
          </p:spPr>
        </p:pic>
        <p:sp>
          <p:nvSpPr>
            <p:cNvPr id="54" name="Rectángulo 53"/>
            <p:cNvSpPr/>
            <p:nvPr/>
          </p:nvSpPr>
          <p:spPr>
            <a:xfrm>
              <a:off x="9414624" y="3230509"/>
              <a:ext cx="2441237" cy="428759"/>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64" name="CuadroTexto 63"/>
          <p:cNvSpPr txBox="1"/>
          <p:nvPr/>
        </p:nvSpPr>
        <p:spPr>
          <a:xfrm>
            <a:off x="9704243" y="2806755"/>
            <a:ext cx="2236910" cy="523220"/>
          </a:xfrm>
          <a:prstGeom prst="rect">
            <a:avLst/>
          </a:prstGeom>
          <a:noFill/>
        </p:spPr>
        <p:txBody>
          <a:bodyPr wrap="square" rtlCol="0">
            <a:spAutoFit/>
          </a:bodyPr>
          <a:lstStyle/>
          <a:p>
            <a:pPr algn="ctr"/>
            <a:r>
              <a:rPr lang="es-MX" sz="1400" dirty="0">
                <a:solidFill>
                  <a:schemeClr val="tx1">
                    <a:lumMod val="75000"/>
                    <a:lumOff val="25000"/>
                  </a:schemeClr>
                </a:solidFill>
                <a:latin typeface="Arial" panose="020B0604020202020204" pitchFamily="34" charset="0"/>
                <a:cs typeface="Arial" panose="020B0604020202020204" pitchFamily="34" charset="0"/>
              </a:rPr>
              <a:t>Cuadro emergente de confirmación.</a:t>
            </a:r>
          </a:p>
        </p:txBody>
      </p:sp>
      <p:sp>
        <p:nvSpPr>
          <p:cNvPr id="74" name="Flecha abajo 73"/>
          <p:cNvSpPr/>
          <p:nvPr/>
        </p:nvSpPr>
        <p:spPr>
          <a:xfrm rot="10800000">
            <a:off x="10606587" y="3343731"/>
            <a:ext cx="445169" cy="222657"/>
          </a:xfrm>
          <a:prstGeom prst="downArrow">
            <a:avLst/>
          </a:prstGeom>
          <a:solidFill>
            <a:srgbClr val="007B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096153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p:cNvGrpSpPr/>
          <p:nvPr/>
        </p:nvGrpSpPr>
        <p:grpSpPr>
          <a:xfrm>
            <a:off x="122239" y="1183544"/>
            <a:ext cx="1281600" cy="5360100"/>
            <a:chOff x="5991351" y="942540"/>
            <a:chExt cx="1398895" cy="5360100"/>
          </a:xfrm>
        </p:grpSpPr>
        <p:sp>
          <p:nvSpPr>
            <p:cNvPr id="65" name="Rectángulo 64"/>
            <p:cNvSpPr/>
            <p:nvPr/>
          </p:nvSpPr>
          <p:spPr>
            <a:xfrm>
              <a:off x="6058750" y="984093"/>
              <a:ext cx="1264096" cy="602725"/>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66" name="Rectángulo 65"/>
            <p:cNvSpPr/>
            <p:nvPr/>
          </p:nvSpPr>
          <p:spPr>
            <a:xfrm>
              <a:off x="5991351" y="942540"/>
              <a:ext cx="1398895"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7" name="Rectángulo 66"/>
            <p:cNvSpPr/>
            <p:nvPr/>
          </p:nvSpPr>
          <p:spPr>
            <a:xfrm>
              <a:off x="6169347" y="1714088"/>
              <a:ext cx="1211381" cy="63159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8" name="Rectángulo 67"/>
            <p:cNvSpPr/>
            <p:nvPr/>
          </p:nvSpPr>
          <p:spPr>
            <a:xfrm>
              <a:off x="5997681" y="3037946"/>
              <a:ext cx="139223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9" name="Rectángulo 68"/>
            <p:cNvSpPr/>
            <p:nvPr/>
          </p:nvSpPr>
          <p:spPr>
            <a:xfrm>
              <a:off x="5997681" y="5015058"/>
              <a:ext cx="138971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70" name="Rectángulo 69"/>
            <p:cNvSpPr/>
            <p:nvPr/>
          </p:nvSpPr>
          <p:spPr>
            <a:xfrm>
              <a:off x="6178531" y="2429177"/>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1" name="Rectángulo 70"/>
            <p:cNvSpPr/>
            <p:nvPr/>
          </p:nvSpPr>
          <p:spPr>
            <a:xfrm>
              <a:off x="6176011" y="3807271"/>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2" name="Rectángulo 71"/>
            <p:cNvSpPr/>
            <p:nvPr/>
          </p:nvSpPr>
          <p:spPr>
            <a:xfrm>
              <a:off x="6176011" y="4413308"/>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3" name="Rectángulo 72"/>
            <p:cNvSpPr/>
            <p:nvPr/>
          </p:nvSpPr>
          <p:spPr>
            <a:xfrm>
              <a:off x="6169346" y="5777364"/>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p:cNvSpPr/>
          <p:nvPr/>
        </p:nvSpPr>
        <p:spPr>
          <a:xfrm>
            <a:off x="122239" y="1225097"/>
            <a:ext cx="1264096" cy="60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56" name="Rectángulo 55"/>
          <p:cNvSpPr/>
          <p:nvPr/>
        </p:nvSpPr>
        <p:spPr>
          <a:xfrm>
            <a:off x="54840" y="1183544"/>
            <a:ext cx="1398895"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rgbClr val="EEEFF1"/>
                </a:solidFill>
              </a:rPr>
              <a:t>Unidades Administrativas</a:t>
            </a:r>
          </a:p>
        </p:txBody>
      </p:sp>
      <p:sp>
        <p:nvSpPr>
          <p:cNvPr id="57" name="Rectángulo 56"/>
          <p:cNvSpPr/>
          <p:nvPr/>
        </p:nvSpPr>
        <p:spPr>
          <a:xfrm>
            <a:off x="232836" y="1955092"/>
            <a:ext cx="1211381" cy="631596"/>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Administración de Unidades Administrativas</a:t>
            </a:r>
          </a:p>
        </p:txBody>
      </p:sp>
      <p:sp>
        <p:nvSpPr>
          <p:cNvPr id="58" name="Rectángulo 57"/>
          <p:cNvSpPr/>
          <p:nvPr/>
        </p:nvSpPr>
        <p:spPr>
          <a:xfrm>
            <a:off x="61170" y="3278950"/>
            <a:ext cx="139223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Carga de Información</a:t>
            </a:r>
          </a:p>
        </p:txBody>
      </p:sp>
      <p:sp>
        <p:nvSpPr>
          <p:cNvPr id="59" name="Rectángulo 58"/>
          <p:cNvSpPr/>
          <p:nvPr/>
        </p:nvSpPr>
        <p:spPr>
          <a:xfrm>
            <a:off x="61170" y="5256062"/>
            <a:ext cx="138971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Opciones Avanzadas</a:t>
            </a:r>
          </a:p>
        </p:txBody>
      </p:sp>
      <p:sp>
        <p:nvSpPr>
          <p:cNvPr id="60" name="Rectángulo 59"/>
          <p:cNvSpPr/>
          <p:nvPr/>
        </p:nvSpPr>
        <p:spPr>
          <a:xfrm>
            <a:off x="242020" y="2670181"/>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Asignación de Formatos</a:t>
            </a:r>
          </a:p>
        </p:txBody>
      </p:sp>
      <p:sp>
        <p:nvSpPr>
          <p:cNvPr id="61" name="Rectángulo 60"/>
          <p:cNvSpPr/>
          <p:nvPr/>
        </p:nvSpPr>
        <p:spPr>
          <a:xfrm>
            <a:off x="239500" y="4048275"/>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Carga de Archivos</a:t>
            </a:r>
          </a:p>
        </p:txBody>
      </p:sp>
      <p:sp>
        <p:nvSpPr>
          <p:cNvPr id="62" name="Rectángulo 61"/>
          <p:cNvSpPr/>
          <p:nvPr/>
        </p:nvSpPr>
        <p:spPr>
          <a:xfrm>
            <a:off x="239500" y="4654312"/>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Información</a:t>
            </a:r>
          </a:p>
        </p:txBody>
      </p:sp>
      <p:sp>
        <p:nvSpPr>
          <p:cNvPr id="63" name="Rectángulo 62"/>
          <p:cNvSpPr/>
          <p:nvPr/>
        </p:nvSpPr>
        <p:spPr>
          <a:xfrm>
            <a:off x="232835" y="6018368"/>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Copia/Borra Información</a:t>
            </a:r>
          </a:p>
        </p:txBody>
      </p:sp>
      <p:sp>
        <p:nvSpPr>
          <p:cNvPr id="94" name="CuadroTexto 93"/>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grpSp>
        <p:nvGrpSpPr>
          <p:cNvPr id="11" name="Grupo 10"/>
          <p:cNvGrpSpPr/>
          <p:nvPr/>
        </p:nvGrpSpPr>
        <p:grpSpPr>
          <a:xfrm>
            <a:off x="6419183" y="279571"/>
            <a:ext cx="5436679" cy="435935"/>
            <a:chOff x="2208130" y="2456120"/>
            <a:chExt cx="5436679" cy="435935"/>
          </a:xfrm>
        </p:grpSpPr>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2481" t="74390" r="49230" b="4712"/>
            <a:stretch/>
          </p:blipFill>
          <p:spPr>
            <a:xfrm>
              <a:off x="2208130" y="2456120"/>
              <a:ext cx="5436679" cy="435935"/>
            </a:xfrm>
            <a:prstGeom prst="rect">
              <a:avLst/>
            </a:prstGeom>
          </p:spPr>
        </p:pic>
        <p:sp>
          <p:nvSpPr>
            <p:cNvPr id="10" name="Rectángulo 9"/>
            <p:cNvSpPr/>
            <p:nvPr/>
          </p:nvSpPr>
          <p:spPr>
            <a:xfrm>
              <a:off x="4406900" y="2512613"/>
              <a:ext cx="3237909"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p:cNvSpPr/>
            <p:nvPr/>
          </p:nvSpPr>
          <p:spPr>
            <a:xfrm>
              <a:off x="2286000" y="2512821"/>
              <a:ext cx="535880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sp>
        <p:nvSpPr>
          <p:cNvPr id="48" name="CuadroTexto 47"/>
          <p:cNvSpPr txBox="1"/>
          <p:nvPr/>
        </p:nvSpPr>
        <p:spPr>
          <a:xfrm>
            <a:off x="2621418" y="1014267"/>
            <a:ext cx="6278033" cy="338554"/>
          </a:xfrm>
          <a:prstGeom prst="rect">
            <a:avLst/>
          </a:prstGeom>
          <a:noFill/>
        </p:spPr>
        <p:txBody>
          <a:bodyPr wrap="square" rtlCol="0">
            <a:spAutoFit/>
          </a:bodyPr>
          <a:lstStyle/>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Una vez agregada la Unidad Administrativa, puede ser editado.</a:t>
            </a:r>
          </a:p>
        </p:txBody>
      </p:sp>
      <p:sp>
        <p:nvSpPr>
          <p:cNvPr id="46" name="CuadroTexto 45"/>
          <p:cNvSpPr txBox="1"/>
          <p:nvPr/>
        </p:nvSpPr>
        <p:spPr>
          <a:xfrm>
            <a:off x="2306948" y="901487"/>
            <a:ext cx="321760" cy="769441"/>
          </a:xfrm>
          <a:prstGeom prst="rect">
            <a:avLst/>
          </a:prstGeom>
          <a:noFill/>
        </p:spPr>
        <p:txBody>
          <a:bodyPr wrap="square" rtlCol="0">
            <a:spAutoFit/>
          </a:bodyPr>
          <a:lstStyle/>
          <a:p>
            <a:pPr algn="just"/>
            <a:r>
              <a:rPr lang="es-MX" sz="4400" dirty="0">
                <a:solidFill>
                  <a:srgbClr val="B3518F"/>
                </a:solidFill>
                <a:latin typeface="Arial" panose="020B0604020202020204" pitchFamily="34" charset="0"/>
                <a:cs typeface="Arial" panose="020B0604020202020204" pitchFamily="34" charset="0"/>
              </a:rPr>
              <a:t>*</a:t>
            </a:r>
          </a:p>
        </p:txBody>
      </p:sp>
      <p:sp>
        <p:nvSpPr>
          <p:cNvPr id="53" name="CuadroTexto 52"/>
          <p:cNvSpPr txBox="1"/>
          <p:nvPr/>
        </p:nvSpPr>
        <p:spPr>
          <a:xfrm>
            <a:off x="2175266" y="233480"/>
            <a:ext cx="2649207" cy="523220"/>
          </a:xfrm>
          <a:prstGeom prst="rect">
            <a:avLst/>
          </a:prstGeom>
          <a:noFill/>
        </p:spPr>
        <p:txBody>
          <a:bodyPr wrap="square" rtlCol="0">
            <a:spAutoFit/>
          </a:bodyPr>
          <a:lstStyle/>
          <a:p>
            <a:pPr algn="ctr"/>
            <a:r>
              <a:rPr lang="es-MX" sz="1400" b="1" dirty="0">
                <a:solidFill>
                  <a:srgbClr val="007B64"/>
                </a:solidFill>
                <a:latin typeface="Arial" panose="020B0604020202020204" pitchFamily="34" charset="0"/>
                <a:cs typeface="Arial" panose="020B0604020202020204" pitchFamily="34" charset="0"/>
              </a:rPr>
              <a:t>Responsable: Administrador del Sujeto Obligado</a:t>
            </a:r>
          </a:p>
        </p:txBody>
      </p:sp>
      <p:grpSp>
        <p:nvGrpSpPr>
          <p:cNvPr id="16" name="Grupo 15"/>
          <p:cNvGrpSpPr/>
          <p:nvPr/>
        </p:nvGrpSpPr>
        <p:grpSpPr>
          <a:xfrm>
            <a:off x="2306948" y="1465601"/>
            <a:ext cx="9423330" cy="2152631"/>
            <a:chOff x="2768670" y="2574403"/>
            <a:chExt cx="9423330" cy="2152631"/>
          </a:xfrm>
        </p:grpSpPr>
        <p:pic>
          <p:nvPicPr>
            <p:cNvPr id="74" name="Imagen 73"/>
            <p:cNvPicPr>
              <a:picLocks noChangeAspect="1"/>
            </p:cNvPicPr>
            <p:nvPr/>
          </p:nvPicPr>
          <p:blipFill rotWithShape="1">
            <a:blip r:embed="rId4">
              <a:extLst>
                <a:ext uri="{28A0092B-C50C-407E-A947-70E740481C1C}">
                  <a14:useLocalDpi xmlns:a14="http://schemas.microsoft.com/office/drawing/2010/main" val="0"/>
                </a:ext>
              </a:extLst>
            </a:blip>
            <a:srcRect t="9341" r="499" b="68217"/>
            <a:stretch/>
          </p:blipFill>
          <p:spPr>
            <a:xfrm>
              <a:off x="2768670" y="2574403"/>
              <a:ext cx="9423329" cy="1113135"/>
            </a:xfrm>
            <a:prstGeom prst="rect">
              <a:avLst/>
            </a:prstGeom>
          </p:spPr>
        </p:pic>
        <p:pic>
          <p:nvPicPr>
            <p:cNvPr id="14" name="Imagen 13"/>
            <p:cNvPicPr>
              <a:picLocks noChangeAspect="1"/>
            </p:cNvPicPr>
            <p:nvPr/>
          </p:nvPicPr>
          <p:blipFill rotWithShape="1">
            <a:blip r:embed="rId4">
              <a:extLst>
                <a:ext uri="{28A0092B-C50C-407E-A947-70E740481C1C}">
                  <a14:useLocalDpi xmlns:a14="http://schemas.microsoft.com/office/drawing/2010/main" val="0"/>
                </a:ext>
              </a:extLst>
            </a:blip>
            <a:srcRect t="77300" r="499" b="1648"/>
            <a:stretch/>
          </p:blipFill>
          <p:spPr>
            <a:xfrm>
              <a:off x="2768671" y="3682841"/>
              <a:ext cx="9423329" cy="1044193"/>
            </a:xfrm>
            <a:prstGeom prst="rect">
              <a:avLst/>
            </a:prstGeom>
          </p:spPr>
        </p:pic>
      </p:grpSp>
      <p:sp>
        <p:nvSpPr>
          <p:cNvPr id="75" name="Elipse 74"/>
          <p:cNvSpPr/>
          <p:nvPr/>
        </p:nvSpPr>
        <p:spPr>
          <a:xfrm>
            <a:off x="10869286" y="2772133"/>
            <a:ext cx="504000" cy="504000"/>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p:cNvPicPr>
            <a:picLocks noChangeAspect="1"/>
          </p:cNvPicPr>
          <p:nvPr/>
        </p:nvPicPr>
        <p:blipFill rotWithShape="1">
          <a:blip r:embed="rId5">
            <a:extLst>
              <a:ext uri="{28A0092B-C50C-407E-A947-70E740481C1C}">
                <a14:useLocalDpi xmlns:a14="http://schemas.microsoft.com/office/drawing/2010/main" val="0"/>
              </a:ext>
            </a:extLst>
          </a:blip>
          <a:srcRect l="1226" t="2058" r="1734" b="65247"/>
          <a:stretch/>
        </p:blipFill>
        <p:spPr>
          <a:xfrm>
            <a:off x="2415838" y="4087188"/>
            <a:ext cx="9205547" cy="1694704"/>
          </a:xfrm>
          <a:prstGeom prst="rect">
            <a:avLst/>
          </a:prstGeom>
        </p:spPr>
      </p:pic>
      <p:sp>
        <p:nvSpPr>
          <p:cNvPr id="77" name="Flecha abajo 76"/>
          <p:cNvSpPr/>
          <p:nvPr/>
        </p:nvSpPr>
        <p:spPr>
          <a:xfrm>
            <a:off x="6796026" y="3687174"/>
            <a:ext cx="445169" cy="343989"/>
          </a:xfrm>
          <a:prstGeom prst="downArrow">
            <a:avLst/>
          </a:prstGeom>
          <a:solidFill>
            <a:srgbClr val="007B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1" name="Grupo 20"/>
          <p:cNvGrpSpPr/>
          <p:nvPr/>
        </p:nvGrpSpPr>
        <p:grpSpPr>
          <a:xfrm>
            <a:off x="7573193" y="5989669"/>
            <a:ext cx="2243471" cy="428759"/>
            <a:chOff x="7881537" y="6212309"/>
            <a:chExt cx="2243471" cy="428759"/>
          </a:xfrm>
        </p:grpSpPr>
        <p:pic>
          <p:nvPicPr>
            <p:cNvPr id="76" name="Imagen 75"/>
            <p:cNvPicPr>
              <a:picLocks noChangeAspect="1"/>
            </p:cNvPicPr>
            <p:nvPr/>
          </p:nvPicPr>
          <p:blipFill rotWithShape="1">
            <a:blip r:embed="rId6">
              <a:extLst>
                <a:ext uri="{28A0092B-C50C-407E-A947-70E740481C1C}">
                  <a14:useLocalDpi xmlns:a14="http://schemas.microsoft.com/office/drawing/2010/main" val="0"/>
                </a:ext>
              </a:extLst>
            </a:blip>
            <a:srcRect l="66102" t="9911" r="11593" b="83359"/>
            <a:stretch/>
          </p:blipFill>
          <p:spPr>
            <a:xfrm>
              <a:off x="7881537" y="6227761"/>
              <a:ext cx="2243471" cy="394265"/>
            </a:xfrm>
            <a:prstGeom prst="rect">
              <a:avLst/>
            </a:prstGeom>
          </p:spPr>
        </p:pic>
        <p:sp>
          <p:nvSpPr>
            <p:cNvPr id="80" name="Rectángulo 79"/>
            <p:cNvSpPr/>
            <p:nvPr/>
          </p:nvSpPr>
          <p:spPr>
            <a:xfrm>
              <a:off x="7881537" y="6212309"/>
              <a:ext cx="2243471" cy="428759"/>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81" name="Flecha abajo 80"/>
          <p:cNvSpPr/>
          <p:nvPr/>
        </p:nvSpPr>
        <p:spPr>
          <a:xfrm rot="5400000">
            <a:off x="7239280" y="6100925"/>
            <a:ext cx="445169" cy="222657"/>
          </a:xfrm>
          <a:prstGeom prst="downArrow">
            <a:avLst/>
          </a:prstGeom>
          <a:solidFill>
            <a:srgbClr val="007B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CuadroTexto 81"/>
          <p:cNvSpPr txBox="1"/>
          <p:nvPr/>
        </p:nvSpPr>
        <p:spPr>
          <a:xfrm>
            <a:off x="3759853" y="6042817"/>
            <a:ext cx="3481342" cy="338554"/>
          </a:xfrm>
          <a:prstGeom prst="rect">
            <a:avLst/>
          </a:prstGeom>
          <a:noFill/>
        </p:spPr>
        <p:txBody>
          <a:bodyPr wrap="square" rtlCol="0">
            <a:spAutoFit/>
          </a:bodyPr>
          <a:lstStyle/>
          <a:p>
            <a:pPr algn="ctr"/>
            <a:r>
              <a:rPr lang="es-MX" sz="1600" dirty="0">
                <a:solidFill>
                  <a:schemeClr val="tx1">
                    <a:lumMod val="75000"/>
                    <a:lumOff val="25000"/>
                  </a:schemeClr>
                </a:solidFill>
                <a:latin typeface="Arial" panose="020B0604020202020204" pitchFamily="34" charset="0"/>
                <a:cs typeface="Arial" panose="020B0604020202020204" pitchFamily="34" charset="0"/>
              </a:rPr>
              <a:t>Cuadro emergente de confirmación.</a:t>
            </a:r>
          </a:p>
        </p:txBody>
      </p:sp>
      <p:sp>
        <p:nvSpPr>
          <p:cNvPr id="83" name="Elipse 82"/>
          <p:cNvSpPr/>
          <p:nvPr/>
        </p:nvSpPr>
        <p:spPr>
          <a:xfrm>
            <a:off x="7810535" y="5112775"/>
            <a:ext cx="3438712" cy="458685"/>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5" name="Rectángulo 84"/>
          <p:cNvSpPr/>
          <p:nvPr/>
        </p:nvSpPr>
        <p:spPr>
          <a:xfrm>
            <a:off x="7018610" y="5490137"/>
            <a:ext cx="791925" cy="239254"/>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615234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upo 37"/>
          <p:cNvGrpSpPr/>
          <p:nvPr/>
        </p:nvGrpSpPr>
        <p:grpSpPr>
          <a:xfrm>
            <a:off x="2430746" y="3049414"/>
            <a:ext cx="9242620" cy="2765489"/>
            <a:chOff x="1196463" y="252903"/>
            <a:chExt cx="9242620" cy="2765489"/>
          </a:xfrm>
        </p:grpSpPr>
        <p:pic>
          <p:nvPicPr>
            <p:cNvPr id="39" name="Imagen 38"/>
            <p:cNvPicPr>
              <a:picLocks noChangeAspect="1"/>
            </p:cNvPicPr>
            <p:nvPr/>
          </p:nvPicPr>
          <p:blipFill rotWithShape="1">
            <a:blip r:embed="rId2">
              <a:extLst>
                <a:ext uri="{28A0092B-C50C-407E-A947-70E740481C1C}">
                  <a14:useLocalDpi xmlns:a14="http://schemas.microsoft.com/office/drawing/2010/main" val="0"/>
                </a:ext>
              </a:extLst>
            </a:blip>
            <a:srcRect l="774" t="9082" r="1020" b="67898"/>
            <a:stretch/>
          </p:blipFill>
          <p:spPr>
            <a:xfrm>
              <a:off x="1196463" y="252903"/>
              <a:ext cx="9242620" cy="1130729"/>
            </a:xfrm>
            <a:prstGeom prst="rect">
              <a:avLst/>
            </a:prstGeom>
          </p:spPr>
        </p:pic>
        <p:pic>
          <p:nvPicPr>
            <p:cNvPr id="40" name="Imagen 39"/>
            <p:cNvPicPr>
              <a:picLocks noChangeAspect="1"/>
            </p:cNvPicPr>
            <p:nvPr/>
          </p:nvPicPr>
          <p:blipFill rotWithShape="1">
            <a:blip r:embed="rId2">
              <a:extLst>
                <a:ext uri="{28A0092B-C50C-407E-A947-70E740481C1C}">
                  <a14:useLocalDpi xmlns:a14="http://schemas.microsoft.com/office/drawing/2010/main" val="0"/>
                </a:ext>
              </a:extLst>
            </a:blip>
            <a:srcRect l="774" t="65414" r="1020" b="1306"/>
            <a:stretch/>
          </p:blipFill>
          <p:spPr>
            <a:xfrm>
              <a:off x="1196463" y="1383632"/>
              <a:ext cx="9242620" cy="1634760"/>
            </a:xfrm>
            <a:prstGeom prst="rect">
              <a:avLst/>
            </a:prstGeom>
          </p:spPr>
        </p:pic>
      </p:grpSp>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p:cNvGrpSpPr/>
          <p:nvPr/>
        </p:nvGrpSpPr>
        <p:grpSpPr>
          <a:xfrm>
            <a:off x="122239" y="1183544"/>
            <a:ext cx="1281600" cy="5360100"/>
            <a:chOff x="5991351" y="942540"/>
            <a:chExt cx="1398895" cy="5360100"/>
          </a:xfrm>
        </p:grpSpPr>
        <p:sp>
          <p:nvSpPr>
            <p:cNvPr id="65" name="Rectángulo 64"/>
            <p:cNvSpPr/>
            <p:nvPr/>
          </p:nvSpPr>
          <p:spPr>
            <a:xfrm>
              <a:off x="6058750" y="984093"/>
              <a:ext cx="1264096" cy="602725"/>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66" name="Rectángulo 65"/>
            <p:cNvSpPr/>
            <p:nvPr/>
          </p:nvSpPr>
          <p:spPr>
            <a:xfrm>
              <a:off x="5991351" y="942540"/>
              <a:ext cx="1398895"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7" name="Rectángulo 66"/>
            <p:cNvSpPr/>
            <p:nvPr/>
          </p:nvSpPr>
          <p:spPr>
            <a:xfrm>
              <a:off x="6169347" y="1714088"/>
              <a:ext cx="1211381" cy="63159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8" name="Rectángulo 67"/>
            <p:cNvSpPr/>
            <p:nvPr/>
          </p:nvSpPr>
          <p:spPr>
            <a:xfrm>
              <a:off x="5997681" y="3037946"/>
              <a:ext cx="139223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9" name="Rectángulo 68"/>
            <p:cNvSpPr/>
            <p:nvPr/>
          </p:nvSpPr>
          <p:spPr>
            <a:xfrm>
              <a:off x="5997681" y="5015058"/>
              <a:ext cx="138971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70" name="Rectángulo 69"/>
            <p:cNvSpPr/>
            <p:nvPr/>
          </p:nvSpPr>
          <p:spPr>
            <a:xfrm>
              <a:off x="6178531" y="2429177"/>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1" name="Rectángulo 70"/>
            <p:cNvSpPr/>
            <p:nvPr/>
          </p:nvSpPr>
          <p:spPr>
            <a:xfrm>
              <a:off x="6176011" y="3807271"/>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2" name="Rectángulo 71"/>
            <p:cNvSpPr/>
            <p:nvPr/>
          </p:nvSpPr>
          <p:spPr>
            <a:xfrm>
              <a:off x="6176011" y="4413308"/>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3" name="Rectángulo 72"/>
            <p:cNvSpPr/>
            <p:nvPr/>
          </p:nvSpPr>
          <p:spPr>
            <a:xfrm>
              <a:off x="6169346" y="5777364"/>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p:cNvSpPr/>
          <p:nvPr/>
        </p:nvSpPr>
        <p:spPr>
          <a:xfrm>
            <a:off x="122239" y="1225097"/>
            <a:ext cx="1264096" cy="60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56" name="Rectángulo 55"/>
          <p:cNvSpPr/>
          <p:nvPr/>
        </p:nvSpPr>
        <p:spPr>
          <a:xfrm>
            <a:off x="54840" y="1183544"/>
            <a:ext cx="1398895"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rgbClr val="EEEFF1"/>
                </a:solidFill>
              </a:rPr>
              <a:t>Unidades Administrativas</a:t>
            </a:r>
          </a:p>
        </p:txBody>
      </p:sp>
      <p:sp>
        <p:nvSpPr>
          <p:cNvPr id="57" name="Rectángulo 56"/>
          <p:cNvSpPr/>
          <p:nvPr/>
        </p:nvSpPr>
        <p:spPr>
          <a:xfrm>
            <a:off x="232836" y="1955092"/>
            <a:ext cx="1211381" cy="631596"/>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Administración de Unidades Administrativas</a:t>
            </a:r>
          </a:p>
        </p:txBody>
      </p:sp>
      <p:sp>
        <p:nvSpPr>
          <p:cNvPr id="58" name="Rectángulo 57"/>
          <p:cNvSpPr/>
          <p:nvPr/>
        </p:nvSpPr>
        <p:spPr>
          <a:xfrm>
            <a:off x="61170" y="3278950"/>
            <a:ext cx="139223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Carga de Información</a:t>
            </a:r>
          </a:p>
        </p:txBody>
      </p:sp>
      <p:sp>
        <p:nvSpPr>
          <p:cNvPr id="59" name="Rectángulo 58"/>
          <p:cNvSpPr/>
          <p:nvPr/>
        </p:nvSpPr>
        <p:spPr>
          <a:xfrm>
            <a:off x="61170" y="5256062"/>
            <a:ext cx="138971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Opciones Avanzadas</a:t>
            </a:r>
          </a:p>
        </p:txBody>
      </p:sp>
      <p:sp>
        <p:nvSpPr>
          <p:cNvPr id="60" name="Rectángulo 59"/>
          <p:cNvSpPr/>
          <p:nvPr/>
        </p:nvSpPr>
        <p:spPr>
          <a:xfrm>
            <a:off x="242020" y="2670181"/>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Asignación de Formatos</a:t>
            </a:r>
          </a:p>
        </p:txBody>
      </p:sp>
      <p:sp>
        <p:nvSpPr>
          <p:cNvPr id="61" name="Rectángulo 60"/>
          <p:cNvSpPr/>
          <p:nvPr/>
        </p:nvSpPr>
        <p:spPr>
          <a:xfrm>
            <a:off x="239500" y="4048275"/>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Carga de Archivos</a:t>
            </a:r>
          </a:p>
        </p:txBody>
      </p:sp>
      <p:sp>
        <p:nvSpPr>
          <p:cNvPr id="62" name="Rectángulo 61"/>
          <p:cNvSpPr/>
          <p:nvPr/>
        </p:nvSpPr>
        <p:spPr>
          <a:xfrm>
            <a:off x="239500" y="4654312"/>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Información</a:t>
            </a:r>
          </a:p>
        </p:txBody>
      </p:sp>
      <p:sp>
        <p:nvSpPr>
          <p:cNvPr id="63" name="Rectángulo 62"/>
          <p:cNvSpPr/>
          <p:nvPr/>
        </p:nvSpPr>
        <p:spPr>
          <a:xfrm>
            <a:off x="232835" y="6018368"/>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Copia/Borra Información</a:t>
            </a:r>
          </a:p>
        </p:txBody>
      </p:sp>
      <p:sp>
        <p:nvSpPr>
          <p:cNvPr id="94" name="CuadroTexto 93"/>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grpSp>
        <p:nvGrpSpPr>
          <p:cNvPr id="11" name="Grupo 10"/>
          <p:cNvGrpSpPr/>
          <p:nvPr/>
        </p:nvGrpSpPr>
        <p:grpSpPr>
          <a:xfrm>
            <a:off x="6419183" y="279571"/>
            <a:ext cx="5436679" cy="435935"/>
            <a:chOff x="2208130" y="2456120"/>
            <a:chExt cx="5436679" cy="435935"/>
          </a:xfrm>
        </p:grpSpPr>
        <p:pic>
          <p:nvPicPr>
            <p:cNvPr id="7" name="Imagen 6"/>
            <p:cNvPicPr>
              <a:picLocks noChangeAspect="1"/>
            </p:cNvPicPr>
            <p:nvPr/>
          </p:nvPicPr>
          <p:blipFill rotWithShape="1">
            <a:blip r:embed="rId4">
              <a:extLst>
                <a:ext uri="{28A0092B-C50C-407E-A947-70E740481C1C}">
                  <a14:useLocalDpi xmlns:a14="http://schemas.microsoft.com/office/drawing/2010/main" val="0"/>
                </a:ext>
              </a:extLst>
            </a:blip>
            <a:srcRect l="2481" t="74390" r="49230" b="4712"/>
            <a:stretch/>
          </p:blipFill>
          <p:spPr>
            <a:xfrm>
              <a:off x="2208130" y="2456120"/>
              <a:ext cx="5436679" cy="435935"/>
            </a:xfrm>
            <a:prstGeom prst="rect">
              <a:avLst/>
            </a:prstGeom>
          </p:spPr>
        </p:pic>
        <p:sp>
          <p:nvSpPr>
            <p:cNvPr id="10" name="Rectángulo 9"/>
            <p:cNvSpPr/>
            <p:nvPr/>
          </p:nvSpPr>
          <p:spPr>
            <a:xfrm>
              <a:off x="4406900" y="2512613"/>
              <a:ext cx="3237909"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p:cNvSpPr/>
            <p:nvPr/>
          </p:nvSpPr>
          <p:spPr>
            <a:xfrm>
              <a:off x="2286000" y="2512821"/>
              <a:ext cx="535880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sp>
        <p:nvSpPr>
          <p:cNvPr id="48" name="CuadroTexto 47"/>
          <p:cNvSpPr txBox="1"/>
          <p:nvPr/>
        </p:nvSpPr>
        <p:spPr>
          <a:xfrm>
            <a:off x="2859777" y="1650133"/>
            <a:ext cx="8775203" cy="338554"/>
          </a:xfrm>
          <a:prstGeom prst="rect">
            <a:avLst/>
          </a:prstGeom>
          <a:noFill/>
        </p:spPr>
        <p:txBody>
          <a:bodyPr wrap="square" rtlCol="0">
            <a:spAutoFit/>
          </a:bodyPr>
          <a:lstStyle/>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El campo </a:t>
            </a:r>
            <a:r>
              <a:rPr lang="es-MX" sz="1600" b="1" dirty="0">
                <a:solidFill>
                  <a:srgbClr val="007B64"/>
                </a:solidFill>
                <a:latin typeface="Arial" panose="020B0604020202020204" pitchFamily="34" charset="0"/>
                <a:cs typeface="Arial" panose="020B0604020202020204" pitchFamily="34" charset="0"/>
              </a:rPr>
              <a:t>“Borrar” </a:t>
            </a:r>
            <a:r>
              <a:rPr lang="es-MX" sz="1600" dirty="0">
                <a:solidFill>
                  <a:schemeClr val="tx1">
                    <a:lumMod val="75000"/>
                    <a:lumOff val="25000"/>
                  </a:schemeClr>
                </a:solidFill>
                <a:latin typeface="Arial" panose="020B0604020202020204" pitchFamily="34" charset="0"/>
                <a:cs typeface="Arial" panose="020B0604020202020204" pitchFamily="34" charset="0"/>
              </a:rPr>
              <a:t>permite eliminar del registro unidades administrativas del Sujeto Obligado.</a:t>
            </a:r>
          </a:p>
        </p:txBody>
      </p:sp>
      <p:sp>
        <p:nvSpPr>
          <p:cNvPr id="46" name="CuadroTexto 45"/>
          <p:cNvSpPr txBox="1"/>
          <p:nvPr/>
        </p:nvSpPr>
        <p:spPr>
          <a:xfrm>
            <a:off x="2545307" y="1537353"/>
            <a:ext cx="321760" cy="769441"/>
          </a:xfrm>
          <a:prstGeom prst="rect">
            <a:avLst/>
          </a:prstGeom>
          <a:noFill/>
        </p:spPr>
        <p:txBody>
          <a:bodyPr wrap="square" rtlCol="0">
            <a:spAutoFit/>
          </a:bodyPr>
          <a:lstStyle/>
          <a:p>
            <a:pPr algn="just"/>
            <a:r>
              <a:rPr lang="es-MX" sz="4400" dirty="0">
                <a:solidFill>
                  <a:srgbClr val="B3518F"/>
                </a:solidFill>
                <a:latin typeface="Arial" panose="020B0604020202020204" pitchFamily="34" charset="0"/>
                <a:cs typeface="Arial" panose="020B0604020202020204" pitchFamily="34" charset="0"/>
              </a:rPr>
              <a:t>*</a:t>
            </a:r>
          </a:p>
        </p:txBody>
      </p:sp>
      <p:sp>
        <p:nvSpPr>
          <p:cNvPr id="53" name="CuadroTexto 52"/>
          <p:cNvSpPr txBox="1"/>
          <p:nvPr/>
        </p:nvSpPr>
        <p:spPr>
          <a:xfrm>
            <a:off x="2175266" y="233480"/>
            <a:ext cx="2649207" cy="523220"/>
          </a:xfrm>
          <a:prstGeom prst="rect">
            <a:avLst/>
          </a:prstGeom>
          <a:noFill/>
        </p:spPr>
        <p:txBody>
          <a:bodyPr wrap="square" rtlCol="0">
            <a:spAutoFit/>
          </a:bodyPr>
          <a:lstStyle/>
          <a:p>
            <a:pPr algn="ctr"/>
            <a:r>
              <a:rPr lang="es-MX" sz="1400" b="1" dirty="0">
                <a:solidFill>
                  <a:srgbClr val="007B64"/>
                </a:solidFill>
                <a:latin typeface="Arial" panose="020B0604020202020204" pitchFamily="34" charset="0"/>
                <a:cs typeface="Arial" panose="020B0604020202020204" pitchFamily="34" charset="0"/>
              </a:rPr>
              <a:t>Responsable: Administrador del Sujeto Obligado</a:t>
            </a:r>
          </a:p>
        </p:txBody>
      </p:sp>
      <p:sp>
        <p:nvSpPr>
          <p:cNvPr id="47" name="Elipse 46"/>
          <p:cNvSpPr/>
          <p:nvPr/>
        </p:nvSpPr>
        <p:spPr>
          <a:xfrm>
            <a:off x="2714621" y="4997591"/>
            <a:ext cx="504000" cy="504000"/>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Rectángulo 48"/>
          <p:cNvSpPr/>
          <p:nvPr/>
        </p:nvSpPr>
        <p:spPr>
          <a:xfrm>
            <a:off x="7743062" y="3561485"/>
            <a:ext cx="633506" cy="221130"/>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50" name="Conector recto de flecha 49"/>
          <p:cNvCxnSpPr/>
          <p:nvPr/>
        </p:nvCxnSpPr>
        <p:spPr>
          <a:xfrm flipH="1">
            <a:off x="3390614" y="3398996"/>
            <a:ext cx="6797062" cy="1825403"/>
          </a:xfrm>
          <a:prstGeom prst="straightConnector1">
            <a:avLst/>
          </a:prstGeom>
          <a:ln w="38100">
            <a:solidFill>
              <a:srgbClr val="B3518F"/>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ector recto de flecha 50"/>
          <p:cNvCxnSpPr/>
          <p:nvPr/>
        </p:nvCxnSpPr>
        <p:spPr>
          <a:xfrm flipH="1">
            <a:off x="8481724" y="3398996"/>
            <a:ext cx="1705951" cy="273054"/>
          </a:xfrm>
          <a:prstGeom prst="straightConnector1">
            <a:avLst/>
          </a:prstGeom>
          <a:ln w="38100">
            <a:solidFill>
              <a:srgbClr val="B3518F"/>
            </a:solidFill>
            <a:tailEnd type="triangle"/>
          </a:ln>
        </p:spPr>
        <p:style>
          <a:lnRef idx="1">
            <a:schemeClr val="accent1"/>
          </a:lnRef>
          <a:fillRef idx="0">
            <a:schemeClr val="accent1"/>
          </a:fillRef>
          <a:effectRef idx="0">
            <a:schemeClr val="accent1"/>
          </a:effectRef>
          <a:fontRef idx="minor">
            <a:schemeClr val="tx1"/>
          </a:fontRef>
        </p:style>
      </p:cxnSp>
      <p:sp>
        <p:nvSpPr>
          <p:cNvPr id="54" name="CuadroTexto 53"/>
          <p:cNvSpPr txBox="1"/>
          <p:nvPr/>
        </p:nvSpPr>
        <p:spPr>
          <a:xfrm>
            <a:off x="9075089" y="2709355"/>
            <a:ext cx="2858439" cy="584775"/>
          </a:xfrm>
          <a:prstGeom prst="rect">
            <a:avLst/>
          </a:prstGeom>
          <a:noFill/>
        </p:spPr>
        <p:txBody>
          <a:bodyPr wrap="square" rtlCol="0">
            <a:spAutoFit/>
          </a:bodyPr>
          <a:lstStyle/>
          <a:p>
            <a:pPr algn="ctr"/>
            <a:r>
              <a:rPr lang="es-MX" sz="1600" dirty="0">
                <a:solidFill>
                  <a:schemeClr val="tx1">
                    <a:lumMod val="75000"/>
                    <a:lumOff val="25000"/>
                  </a:schemeClr>
                </a:solidFill>
                <a:latin typeface="Arial" panose="020B0604020202020204" pitchFamily="34" charset="0"/>
                <a:cs typeface="Arial" panose="020B0604020202020204" pitchFamily="34" charset="0"/>
              </a:rPr>
              <a:t>Al seleccionar el campo se habilita la acción “Borrar”.</a:t>
            </a:r>
          </a:p>
        </p:txBody>
      </p:sp>
      <p:sp>
        <p:nvSpPr>
          <p:cNvPr id="43" name="Elipse 42"/>
          <p:cNvSpPr/>
          <p:nvPr/>
        </p:nvSpPr>
        <p:spPr>
          <a:xfrm>
            <a:off x="6200504" y="5462514"/>
            <a:ext cx="1614835" cy="486203"/>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720196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l="2204" t="17820" r="2024" b="3802"/>
          <a:stretch/>
        </p:blipFill>
        <p:spPr>
          <a:xfrm>
            <a:off x="3301520" y="2773357"/>
            <a:ext cx="7621381" cy="3600388"/>
          </a:xfrm>
          <a:prstGeom prst="rect">
            <a:avLst/>
          </a:prstGeom>
        </p:spPr>
      </p:pic>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p:cNvGrpSpPr/>
          <p:nvPr/>
        </p:nvGrpSpPr>
        <p:grpSpPr>
          <a:xfrm>
            <a:off x="122239" y="1183544"/>
            <a:ext cx="1281600" cy="5360100"/>
            <a:chOff x="5991351" y="942540"/>
            <a:chExt cx="1398895" cy="5360100"/>
          </a:xfrm>
        </p:grpSpPr>
        <p:sp>
          <p:nvSpPr>
            <p:cNvPr id="65" name="Rectángulo 64"/>
            <p:cNvSpPr/>
            <p:nvPr/>
          </p:nvSpPr>
          <p:spPr>
            <a:xfrm>
              <a:off x="6058750" y="984093"/>
              <a:ext cx="1264096" cy="602725"/>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66" name="Rectángulo 65"/>
            <p:cNvSpPr/>
            <p:nvPr/>
          </p:nvSpPr>
          <p:spPr>
            <a:xfrm>
              <a:off x="5991351" y="942540"/>
              <a:ext cx="1398895"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7" name="Rectángulo 66"/>
            <p:cNvSpPr/>
            <p:nvPr/>
          </p:nvSpPr>
          <p:spPr>
            <a:xfrm>
              <a:off x="6169347" y="1714088"/>
              <a:ext cx="1211381" cy="63159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8" name="Rectángulo 67"/>
            <p:cNvSpPr/>
            <p:nvPr/>
          </p:nvSpPr>
          <p:spPr>
            <a:xfrm>
              <a:off x="5997681" y="3037946"/>
              <a:ext cx="139223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9" name="Rectángulo 68"/>
            <p:cNvSpPr/>
            <p:nvPr/>
          </p:nvSpPr>
          <p:spPr>
            <a:xfrm>
              <a:off x="5997681" y="5015058"/>
              <a:ext cx="138971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70" name="Rectángulo 69"/>
            <p:cNvSpPr/>
            <p:nvPr/>
          </p:nvSpPr>
          <p:spPr>
            <a:xfrm>
              <a:off x="6178531" y="2429177"/>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1" name="Rectángulo 70"/>
            <p:cNvSpPr/>
            <p:nvPr/>
          </p:nvSpPr>
          <p:spPr>
            <a:xfrm>
              <a:off x="6176011" y="3807271"/>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2" name="Rectángulo 71"/>
            <p:cNvSpPr/>
            <p:nvPr/>
          </p:nvSpPr>
          <p:spPr>
            <a:xfrm>
              <a:off x="6176011" y="4413308"/>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3" name="Rectángulo 72"/>
            <p:cNvSpPr/>
            <p:nvPr/>
          </p:nvSpPr>
          <p:spPr>
            <a:xfrm>
              <a:off x="6169346" y="5777364"/>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p:cNvSpPr/>
          <p:nvPr/>
        </p:nvSpPr>
        <p:spPr>
          <a:xfrm>
            <a:off x="122239" y="1225097"/>
            <a:ext cx="1264096" cy="60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56" name="Rectángulo 55"/>
          <p:cNvSpPr/>
          <p:nvPr/>
        </p:nvSpPr>
        <p:spPr>
          <a:xfrm>
            <a:off x="54840" y="1183544"/>
            <a:ext cx="1398895"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rgbClr val="EEEFF1"/>
                </a:solidFill>
              </a:rPr>
              <a:t>Unidades Administrativas</a:t>
            </a:r>
          </a:p>
        </p:txBody>
      </p:sp>
      <p:sp>
        <p:nvSpPr>
          <p:cNvPr id="57" name="Rectángulo 56"/>
          <p:cNvSpPr/>
          <p:nvPr/>
        </p:nvSpPr>
        <p:spPr>
          <a:xfrm>
            <a:off x="232836" y="1955092"/>
            <a:ext cx="1211381" cy="631596"/>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Administración de Unidades Administrativas</a:t>
            </a:r>
          </a:p>
        </p:txBody>
      </p:sp>
      <p:sp>
        <p:nvSpPr>
          <p:cNvPr id="58" name="Rectángulo 57"/>
          <p:cNvSpPr/>
          <p:nvPr/>
        </p:nvSpPr>
        <p:spPr>
          <a:xfrm>
            <a:off x="61170" y="3278950"/>
            <a:ext cx="139223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Carga de Información</a:t>
            </a:r>
          </a:p>
        </p:txBody>
      </p:sp>
      <p:sp>
        <p:nvSpPr>
          <p:cNvPr id="59" name="Rectángulo 58"/>
          <p:cNvSpPr/>
          <p:nvPr/>
        </p:nvSpPr>
        <p:spPr>
          <a:xfrm>
            <a:off x="61170" y="5256062"/>
            <a:ext cx="138971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Opciones Avanzadas</a:t>
            </a:r>
          </a:p>
        </p:txBody>
      </p:sp>
      <p:sp>
        <p:nvSpPr>
          <p:cNvPr id="60" name="Rectángulo 59"/>
          <p:cNvSpPr/>
          <p:nvPr/>
        </p:nvSpPr>
        <p:spPr>
          <a:xfrm>
            <a:off x="242020" y="2670181"/>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Asignación de Formatos</a:t>
            </a:r>
          </a:p>
        </p:txBody>
      </p:sp>
      <p:sp>
        <p:nvSpPr>
          <p:cNvPr id="61" name="Rectángulo 60"/>
          <p:cNvSpPr/>
          <p:nvPr/>
        </p:nvSpPr>
        <p:spPr>
          <a:xfrm>
            <a:off x="239500" y="4048275"/>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Carga de Archivos</a:t>
            </a:r>
          </a:p>
        </p:txBody>
      </p:sp>
      <p:sp>
        <p:nvSpPr>
          <p:cNvPr id="62" name="Rectángulo 61"/>
          <p:cNvSpPr/>
          <p:nvPr/>
        </p:nvSpPr>
        <p:spPr>
          <a:xfrm>
            <a:off x="239500" y="4654312"/>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Información</a:t>
            </a:r>
          </a:p>
        </p:txBody>
      </p:sp>
      <p:sp>
        <p:nvSpPr>
          <p:cNvPr id="63" name="Rectángulo 62"/>
          <p:cNvSpPr/>
          <p:nvPr/>
        </p:nvSpPr>
        <p:spPr>
          <a:xfrm>
            <a:off x="232835" y="6018368"/>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Copia/Borra Información</a:t>
            </a:r>
          </a:p>
        </p:txBody>
      </p:sp>
      <p:sp>
        <p:nvSpPr>
          <p:cNvPr id="94" name="CuadroTexto 93"/>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grpSp>
        <p:nvGrpSpPr>
          <p:cNvPr id="11" name="Grupo 10"/>
          <p:cNvGrpSpPr/>
          <p:nvPr/>
        </p:nvGrpSpPr>
        <p:grpSpPr>
          <a:xfrm>
            <a:off x="6419183" y="279571"/>
            <a:ext cx="5436679" cy="435935"/>
            <a:chOff x="2208130" y="2456120"/>
            <a:chExt cx="5436679" cy="435935"/>
          </a:xfrm>
        </p:grpSpPr>
        <p:pic>
          <p:nvPicPr>
            <p:cNvPr id="7" name="Imagen 6"/>
            <p:cNvPicPr>
              <a:picLocks noChangeAspect="1"/>
            </p:cNvPicPr>
            <p:nvPr/>
          </p:nvPicPr>
          <p:blipFill rotWithShape="1">
            <a:blip r:embed="rId4">
              <a:extLst>
                <a:ext uri="{28A0092B-C50C-407E-A947-70E740481C1C}">
                  <a14:useLocalDpi xmlns:a14="http://schemas.microsoft.com/office/drawing/2010/main" val="0"/>
                </a:ext>
              </a:extLst>
            </a:blip>
            <a:srcRect l="2481" t="74390" r="49230" b="4712"/>
            <a:stretch/>
          </p:blipFill>
          <p:spPr>
            <a:xfrm>
              <a:off x="2208130" y="2456120"/>
              <a:ext cx="5436679" cy="435935"/>
            </a:xfrm>
            <a:prstGeom prst="rect">
              <a:avLst/>
            </a:prstGeom>
          </p:spPr>
        </p:pic>
        <p:sp>
          <p:nvSpPr>
            <p:cNvPr id="10" name="Rectángulo 9"/>
            <p:cNvSpPr/>
            <p:nvPr/>
          </p:nvSpPr>
          <p:spPr>
            <a:xfrm>
              <a:off x="4406900" y="2512613"/>
              <a:ext cx="3237909"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p:cNvSpPr/>
            <p:nvPr/>
          </p:nvSpPr>
          <p:spPr>
            <a:xfrm>
              <a:off x="2286000" y="2512821"/>
              <a:ext cx="535880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sp>
        <p:nvSpPr>
          <p:cNvPr id="53" name="CuadroTexto 52"/>
          <p:cNvSpPr txBox="1"/>
          <p:nvPr/>
        </p:nvSpPr>
        <p:spPr>
          <a:xfrm>
            <a:off x="2175266" y="233480"/>
            <a:ext cx="2649207" cy="523220"/>
          </a:xfrm>
          <a:prstGeom prst="rect">
            <a:avLst/>
          </a:prstGeom>
          <a:noFill/>
        </p:spPr>
        <p:txBody>
          <a:bodyPr wrap="square" rtlCol="0">
            <a:spAutoFit/>
          </a:bodyPr>
          <a:lstStyle/>
          <a:p>
            <a:pPr algn="ctr"/>
            <a:r>
              <a:rPr lang="es-MX" sz="1400" b="1" dirty="0">
                <a:solidFill>
                  <a:srgbClr val="007B64"/>
                </a:solidFill>
                <a:latin typeface="Arial" panose="020B0604020202020204" pitchFamily="34" charset="0"/>
                <a:cs typeface="Arial" panose="020B0604020202020204" pitchFamily="34" charset="0"/>
              </a:rPr>
              <a:t>Responsable: Administrador del Sujeto Obligado</a:t>
            </a:r>
          </a:p>
        </p:txBody>
      </p:sp>
      <p:grpSp>
        <p:nvGrpSpPr>
          <p:cNvPr id="17" name="Grupo 16"/>
          <p:cNvGrpSpPr/>
          <p:nvPr/>
        </p:nvGrpSpPr>
        <p:grpSpPr>
          <a:xfrm>
            <a:off x="9290424" y="1682643"/>
            <a:ext cx="2455646" cy="442802"/>
            <a:chOff x="8517154" y="1816418"/>
            <a:chExt cx="2455646" cy="442802"/>
          </a:xfrm>
        </p:grpSpPr>
        <p:pic>
          <p:nvPicPr>
            <p:cNvPr id="15" name="Imagen 14"/>
            <p:cNvPicPr>
              <a:picLocks noChangeAspect="1"/>
            </p:cNvPicPr>
            <p:nvPr/>
          </p:nvPicPr>
          <p:blipFill rotWithShape="1">
            <a:blip r:embed="rId2">
              <a:extLst>
                <a:ext uri="{28A0092B-C50C-407E-A947-70E740481C1C}">
                  <a14:useLocalDpi xmlns:a14="http://schemas.microsoft.com/office/drawing/2010/main" val="0"/>
                </a:ext>
              </a:extLst>
            </a:blip>
            <a:srcRect l="72300" t="1246" r="4153" b="91399"/>
            <a:stretch/>
          </p:blipFill>
          <p:spPr>
            <a:xfrm>
              <a:off x="8604443" y="1816418"/>
              <a:ext cx="2368357" cy="427052"/>
            </a:xfrm>
            <a:prstGeom prst="rect">
              <a:avLst/>
            </a:prstGeom>
          </p:spPr>
        </p:pic>
        <p:sp>
          <p:nvSpPr>
            <p:cNvPr id="64" name="Rectángulo 63"/>
            <p:cNvSpPr/>
            <p:nvPr/>
          </p:nvSpPr>
          <p:spPr>
            <a:xfrm>
              <a:off x="8517154" y="1830461"/>
              <a:ext cx="2441237" cy="428759"/>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 name="Grupo 17"/>
          <p:cNvGrpSpPr/>
          <p:nvPr/>
        </p:nvGrpSpPr>
        <p:grpSpPr>
          <a:xfrm>
            <a:off x="2316951" y="1382873"/>
            <a:ext cx="4119435" cy="1042345"/>
            <a:chOff x="2316951" y="1382873"/>
            <a:chExt cx="4119435" cy="1042345"/>
          </a:xfrm>
        </p:grpSpPr>
        <p:grpSp>
          <p:nvGrpSpPr>
            <p:cNvPr id="13" name="Grupo 12"/>
            <p:cNvGrpSpPr/>
            <p:nvPr/>
          </p:nvGrpSpPr>
          <p:grpSpPr>
            <a:xfrm>
              <a:off x="3928746" y="1382873"/>
              <a:ext cx="2507640" cy="1042345"/>
              <a:chOff x="3572541" y="5256062"/>
              <a:chExt cx="2507640" cy="1042345"/>
            </a:xfrm>
          </p:grpSpPr>
          <p:pic>
            <p:nvPicPr>
              <p:cNvPr id="12" name="Imagen 11"/>
              <p:cNvPicPr>
                <a:picLocks noChangeAspect="1"/>
              </p:cNvPicPr>
              <p:nvPr/>
            </p:nvPicPr>
            <p:blipFill rotWithShape="1">
              <a:blip r:embed="rId5">
                <a:extLst>
                  <a:ext uri="{28A0092B-C50C-407E-A947-70E740481C1C}">
                    <a14:useLocalDpi xmlns:a14="http://schemas.microsoft.com/office/drawing/2010/main" val="0"/>
                  </a:ext>
                </a:extLst>
              </a:blip>
              <a:srcRect l="37647" t="34122" r="38780" b="47270"/>
              <a:stretch/>
            </p:blipFill>
            <p:spPr>
              <a:xfrm>
                <a:off x="3638943" y="5298945"/>
                <a:ext cx="2371060" cy="999462"/>
              </a:xfrm>
              <a:prstGeom prst="rect">
                <a:avLst/>
              </a:prstGeom>
            </p:spPr>
          </p:pic>
          <p:sp>
            <p:nvSpPr>
              <p:cNvPr id="52" name="Rectángulo 51"/>
              <p:cNvSpPr/>
              <p:nvPr/>
            </p:nvSpPr>
            <p:spPr>
              <a:xfrm>
                <a:off x="3572541" y="5256062"/>
                <a:ext cx="2507640" cy="1042345"/>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74" name="CuadroTexto 73"/>
            <p:cNvSpPr txBox="1"/>
            <p:nvPr/>
          </p:nvSpPr>
          <p:spPr>
            <a:xfrm>
              <a:off x="2316951" y="1611657"/>
              <a:ext cx="1397551" cy="584775"/>
            </a:xfrm>
            <a:prstGeom prst="rect">
              <a:avLst/>
            </a:prstGeom>
            <a:noFill/>
          </p:spPr>
          <p:txBody>
            <a:bodyPr wrap="square" rtlCol="0">
              <a:spAutoFit/>
            </a:bodyPr>
            <a:lstStyle/>
            <a:p>
              <a:pPr algn="ctr"/>
              <a:r>
                <a:rPr lang="es-MX" sz="1600" dirty="0">
                  <a:solidFill>
                    <a:schemeClr val="tx1">
                      <a:lumMod val="75000"/>
                      <a:lumOff val="25000"/>
                    </a:schemeClr>
                  </a:solidFill>
                  <a:latin typeface="Arial" panose="020B0604020202020204" pitchFamily="34" charset="0"/>
                  <a:cs typeface="Arial" panose="020B0604020202020204" pitchFamily="34" charset="0"/>
                </a:rPr>
                <a:t>Ventana de seguridad.</a:t>
              </a:r>
            </a:p>
          </p:txBody>
        </p:sp>
        <p:sp>
          <p:nvSpPr>
            <p:cNvPr id="75" name="Flecha abajo 74"/>
            <p:cNvSpPr/>
            <p:nvPr/>
          </p:nvSpPr>
          <p:spPr>
            <a:xfrm rot="5400000">
              <a:off x="3617655" y="1814151"/>
              <a:ext cx="445169" cy="222657"/>
            </a:xfrm>
            <a:prstGeom prst="downArrow">
              <a:avLst/>
            </a:prstGeom>
            <a:solidFill>
              <a:srgbClr val="007B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77" name="Flecha abajo 76"/>
          <p:cNvSpPr/>
          <p:nvPr/>
        </p:nvSpPr>
        <p:spPr>
          <a:xfrm rot="5400000">
            <a:off x="8956511" y="1814151"/>
            <a:ext cx="445169" cy="222657"/>
          </a:xfrm>
          <a:prstGeom prst="downArrow">
            <a:avLst/>
          </a:prstGeom>
          <a:solidFill>
            <a:srgbClr val="007B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CuadroTexto 77"/>
          <p:cNvSpPr txBox="1"/>
          <p:nvPr/>
        </p:nvSpPr>
        <p:spPr>
          <a:xfrm>
            <a:off x="7064218" y="1633091"/>
            <a:ext cx="1933371" cy="584775"/>
          </a:xfrm>
          <a:prstGeom prst="rect">
            <a:avLst/>
          </a:prstGeom>
          <a:noFill/>
        </p:spPr>
        <p:txBody>
          <a:bodyPr wrap="square" rtlCol="0">
            <a:spAutoFit/>
          </a:bodyPr>
          <a:lstStyle/>
          <a:p>
            <a:pPr algn="ctr"/>
            <a:r>
              <a:rPr lang="es-MX" sz="1600" dirty="0">
                <a:solidFill>
                  <a:schemeClr val="tx1">
                    <a:lumMod val="75000"/>
                    <a:lumOff val="25000"/>
                  </a:schemeClr>
                </a:solidFill>
                <a:latin typeface="Arial" panose="020B0604020202020204" pitchFamily="34" charset="0"/>
                <a:cs typeface="Arial" panose="020B0604020202020204" pitchFamily="34" charset="0"/>
              </a:rPr>
              <a:t>Cuadro emergente de confirmación.</a:t>
            </a:r>
          </a:p>
        </p:txBody>
      </p:sp>
      <p:sp>
        <p:nvSpPr>
          <p:cNvPr id="76" name="Elipse 75"/>
          <p:cNvSpPr/>
          <p:nvPr/>
        </p:nvSpPr>
        <p:spPr>
          <a:xfrm>
            <a:off x="6240219" y="6018368"/>
            <a:ext cx="1614835" cy="486203"/>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375938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p:cNvGrpSpPr/>
          <p:nvPr/>
        </p:nvGrpSpPr>
        <p:grpSpPr>
          <a:xfrm>
            <a:off x="122239" y="1183544"/>
            <a:ext cx="1281600" cy="5360100"/>
            <a:chOff x="5991351" y="942540"/>
            <a:chExt cx="1398895" cy="5360100"/>
          </a:xfrm>
        </p:grpSpPr>
        <p:sp>
          <p:nvSpPr>
            <p:cNvPr id="65" name="Rectángulo 64"/>
            <p:cNvSpPr/>
            <p:nvPr/>
          </p:nvSpPr>
          <p:spPr>
            <a:xfrm>
              <a:off x="6058750" y="984093"/>
              <a:ext cx="1264096" cy="602725"/>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66" name="Rectángulo 65"/>
            <p:cNvSpPr/>
            <p:nvPr/>
          </p:nvSpPr>
          <p:spPr>
            <a:xfrm>
              <a:off x="5991351" y="942540"/>
              <a:ext cx="1398895"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7" name="Rectángulo 66"/>
            <p:cNvSpPr/>
            <p:nvPr/>
          </p:nvSpPr>
          <p:spPr>
            <a:xfrm>
              <a:off x="6169347" y="1714088"/>
              <a:ext cx="1211381" cy="63159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8" name="Rectángulo 67"/>
            <p:cNvSpPr/>
            <p:nvPr/>
          </p:nvSpPr>
          <p:spPr>
            <a:xfrm>
              <a:off x="5997681" y="3037946"/>
              <a:ext cx="139223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9" name="Rectángulo 68"/>
            <p:cNvSpPr/>
            <p:nvPr/>
          </p:nvSpPr>
          <p:spPr>
            <a:xfrm>
              <a:off x="5997681" y="5015058"/>
              <a:ext cx="138971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70" name="Rectángulo 69"/>
            <p:cNvSpPr/>
            <p:nvPr/>
          </p:nvSpPr>
          <p:spPr>
            <a:xfrm>
              <a:off x="6178531" y="2429177"/>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1" name="Rectángulo 70"/>
            <p:cNvSpPr/>
            <p:nvPr/>
          </p:nvSpPr>
          <p:spPr>
            <a:xfrm>
              <a:off x="6176011" y="3807271"/>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2" name="Rectángulo 71"/>
            <p:cNvSpPr/>
            <p:nvPr/>
          </p:nvSpPr>
          <p:spPr>
            <a:xfrm>
              <a:off x="6176011" y="4413308"/>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3" name="Rectángulo 72"/>
            <p:cNvSpPr/>
            <p:nvPr/>
          </p:nvSpPr>
          <p:spPr>
            <a:xfrm>
              <a:off x="6169346" y="5777364"/>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p:cNvSpPr/>
          <p:nvPr/>
        </p:nvSpPr>
        <p:spPr>
          <a:xfrm>
            <a:off x="122239" y="1225097"/>
            <a:ext cx="1264096" cy="60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56" name="Rectángulo 55"/>
          <p:cNvSpPr/>
          <p:nvPr/>
        </p:nvSpPr>
        <p:spPr>
          <a:xfrm>
            <a:off x="54840" y="1183544"/>
            <a:ext cx="1398895"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rgbClr val="EEEFF1"/>
                </a:solidFill>
              </a:rPr>
              <a:t>Unidades Administrativas</a:t>
            </a:r>
          </a:p>
        </p:txBody>
      </p:sp>
      <p:sp>
        <p:nvSpPr>
          <p:cNvPr id="57" name="Rectángulo 56"/>
          <p:cNvSpPr/>
          <p:nvPr/>
        </p:nvSpPr>
        <p:spPr>
          <a:xfrm>
            <a:off x="232836" y="1955092"/>
            <a:ext cx="1211381" cy="63159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Unidades Administrativas</a:t>
            </a:r>
          </a:p>
        </p:txBody>
      </p:sp>
      <p:sp>
        <p:nvSpPr>
          <p:cNvPr id="58" name="Rectángulo 57"/>
          <p:cNvSpPr/>
          <p:nvPr/>
        </p:nvSpPr>
        <p:spPr>
          <a:xfrm>
            <a:off x="61170" y="3278950"/>
            <a:ext cx="139223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Carga de Información</a:t>
            </a:r>
          </a:p>
        </p:txBody>
      </p:sp>
      <p:sp>
        <p:nvSpPr>
          <p:cNvPr id="59" name="Rectángulo 58"/>
          <p:cNvSpPr/>
          <p:nvPr/>
        </p:nvSpPr>
        <p:spPr>
          <a:xfrm>
            <a:off x="61170" y="5256062"/>
            <a:ext cx="138971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Opciones Avanzadas</a:t>
            </a:r>
          </a:p>
        </p:txBody>
      </p:sp>
      <p:sp>
        <p:nvSpPr>
          <p:cNvPr id="60" name="Rectángulo 59"/>
          <p:cNvSpPr/>
          <p:nvPr/>
        </p:nvSpPr>
        <p:spPr>
          <a:xfrm>
            <a:off x="242020" y="2670181"/>
            <a:ext cx="1211381" cy="525276"/>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Asignación de Formatos</a:t>
            </a:r>
          </a:p>
        </p:txBody>
      </p:sp>
      <p:sp>
        <p:nvSpPr>
          <p:cNvPr id="61" name="Rectángulo 60"/>
          <p:cNvSpPr/>
          <p:nvPr/>
        </p:nvSpPr>
        <p:spPr>
          <a:xfrm>
            <a:off x="239500" y="4048275"/>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Carga de Archivos</a:t>
            </a:r>
          </a:p>
        </p:txBody>
      </p:sp>
      <p:sp>
        <p:nvSpPr>
          <p:cNvPr id="62" name="Rectángulo 61"/>
          <p:cNvSpPr/>
          <p:nvPr/>
        </p:nvSpPr>
        <p:spPr>
          <a:xfrm>
            <a:off x="239500" y="4654312"/>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Información</a:t>
            </a:r>
          </a:p>
        </p:txBody>
      </p:sp>
      <p:sp>
        <p:nvSpPr>
          <p:cNvPr id="63" name="Rectángulo 62"/>
          <p:cNvSpPr/>
          <p:nvPr/>
        </p:nvSpPr>
        <p:spPr>
          <a:xfrm>
            <a:off x="232835" y="6018368"/>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Copia/Borra Información</a:t>
            </a:r>
          </a:p>
        </p:txBody>
      </p:sp>
      <p:sp>
        <p:nvSpPr>
          <p:cNvPr id="94" name="CuadroTexto 93"/>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sp>
        <p:nvSpPr>
          <p:cNvPr id="53" name="CuadroTexto 52"/>
          <p:cNvSpPr txBox="1"/>
          <p:nvPr/>
        </p:nvSpPr>
        <p:spPr>
          <a:xfrm>
            <a:off x="2175266" y="233480"/>
            <a:ext cx="2649207" cy="523220"/>
          </a:xfrm>
          <a:prstGeom prst="rect">
            <a:avLst/>
          </a:prstGeom>
          <a:noFill/>
        </p:spPr>
        <p:txBody>
          <a:bodyPr wrap="square" rtlCol="0">
            <a:spAutoFit/>
          </a:bodyPr>
          <a:lstStyle/>
          <a:p>
            <a:pPr algn="ctr"/>
            <a:r>
              <a:rPr lang="es-MX" sz="1400" b="1" dirty="0">
                <a:solidFill>
                  <a:srgbClr val="007B64"/>
                </a:solidFill>
                <a:latin typeface="Arial" panose="020B0604020202020204" pitchFamily="34" charset="0"/>
                <a:cs typeface="Arial" panose="020B0604020202020204" pitchFamily="34" charset="0"/>
              </a:rPr>
              <a:t>Responsable: Administrador del Sujeto Obligado</a:t>
            </a:r>
          </a:p>
        </p:txBody>
      </p:sp>
      <p:grpSp>
        <p:nvGrpSpPr>
          <p:cNvPr id="32" name="Grupo 31"/>
          <p:cNvGrpSpPr/>
          <p:nvPr/>
        </p:nvGrpSpPr>
        <p:grpSpPr>
          <a:xfrm>
            <a:off x="3219912" y="2342801"/>
            <a:ext cx="7859213" cy="2560420"/>
            <a:chOff x="3219912" y="2342801"/>
            <a:chExt cx="7859213" cy="2560420"/>
          </a:xfrm>
        </p:grpSpPr>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2481" t="74390" r="49230" b="4712"/>
            <a:stretch/>
          </p:blipFill>
          <p:spPr>
            <a:xfrm>
              <a:off x="3219912" y="2342801"/>
              <a:ext cx="7849141" cy="629376"/>
            </a:xfrm>
            <a:prstGeom prst="rect">
              <a:avLst/>
            </a:prstGeom>
          </p:spPr>
        </p:pic>
        <p:sp>
          <p:nvSpPr>
            <p:cNvPr id="10" name="Rectángulo 9"/>
            <p:cNvSpPr/>
            <p:nvPr/>
          </p:nvSpPr>
          <p:spPr>
            <a:xfrm>
              <a:off x="6352023" y="2400863"/>
              <a:ext cx="4727102" cy="543559"/>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p:cNvSpPr/>
            <p:nvPr/>
          </p:nvSpPr>
          <p:spPr>
            <a:xfrm>
              <a:off x="3327991" y="2395940"/>
              <a:ext cx="7741062" cy="548482"/>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pic>
          <p:nvPicPr>
            <p:cNvPr id="96" name="Imagen 95"/>
            <p:cNvPicPr>
              <a:picLocks noChangeAspect="1"/>
            </p:cNvPicPr>
            <p:nvPr/>
          </p:nvPicPr>
          <p:blipFill rotWithShape="1">
            <a:blip r:embed="rId4">
              <a:extLst>
                <a:ext uri="{28A0092B-C50C-407E-A947-70E740481C1C}">
                  <a14:useLocalDpi xmlns:a14="http://schemas.microsoft.com/office/drawing/2010/main" val="0"/>
                </a:ext>
              </a:extLst>
            </a:blip>
            <a:srcRect l="8144" t="7228" r="6474" b="11199"/>
            <a:stretch/>
          </p:blipFill>
          <p:spPr>
            <a:xfrm>
              <a:off x="3699972" y="3790905"/>
              <a:ext cx="2524473" cy="1112316"/>
            </a:xfrm>
            <a:prstGeom prst="rect">
              <a:avLst/>
            </a:prstGeom>
          </p:spPr>
        </p:pic>
        <p:sp>
          <p:nvSpPr>
            <p:cNvPr id="98" name="Flecha abajo 97"/>
            <p:cNvSpPr/>
            <p:nvPr/>
          </p:nvSpPr>
          <p:spPr>
            <a:xfrm>
              <a:off x="4621480" y="3135486"/>
              <a:ext cx="681458" cy="486208"/>
            </a:xfrm>
            <a:prstGeom prst="downArrow">
              <a:avLst/>
            </a:prstGeom>
            <a:solidFill>
              <a:srgbClr val="007B64"/>
            </a:solidFill>
            <a:ln>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9" name="Rectángulo 98"/>
            <p:cNvSpPr/>
            <p:nvPr/>
          </p:nvSpPr>
          <p:spPr>
            <a:xfrm>
              <a:off x="3699972" y="3821887"/>
              <a:ext cx="2524472" cy="672159"/>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7" name="Rectángulo 96"/>
            <p:cNvSpPr/>
            <p:nvPr/>
          </p:nvSpPr>
          <p:spPr>
            <a:xfrm>
              <a:off x="3702877" y="3813034"/>
              <a:ext cx="2521567" cy="1090187"/>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spTree>
    <p:extLst>
      <p:ext uri="{BB962C8B-B14F-4D97-AF65-F5344CB8AC3E}">
        <p14:creationId xmlns:p14="http://schemas.microsoft.com/office/powerpoint/2010/main" val="2785653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Imagen 89"/>
          <p:cNvPicPr>
            <a:picLocks noChangeAspect="1"/>
          </p:cNvPicPr>
          <p:nvPr/>
        </p:nvPicPr>
        <p:blipFill rotWithShape="1">
          <a:blip r:embed="rId2">
            <a:extLst>
              <a:ext uri="{28A0092B-C50C-407E-A947-70E740481C1C}">
                <a14:useLocalDpi xmlns:a14="http://schemas.microsoft.com/office/drawing/2010/main" val="0"/>
              </a:ext>
            </a:extLst>
          </a:blip>
          <a:srcRect l="13532" t="22363" r="17479" b="48214"/>
          <a:stretch/>
        </p:blipFill>
        <p:spPr>
          <a:xfrm>
            <a:off x="2817628" y="3893163"/>
            <a:ext cx="8293395" cy="1989555"/>
          </a:xfrm>
          <a:prstGeom prst="rect">
            <a:avLst/>
          </a:prstGeom>
        </p:spPr>
      </p:pic>
      <p:pic>
        <p:nvPicPr>
          <p:cNvPr id="26" name="Imagen 25"/>
          <p:cNvPicPr>
            <a:picLocks noChangeAspect="1"/>
          </p:cNvPicPr>
          <p:nvPr/>
        </p:nvPicPr>
        <p:blipFill rotWithShape="1">
          <a:blip r:embed="rId3">
            <a:extLst>
              <a:ext uri="{28A0092B-C50C-407E-A947-70E740481C1C}">
                <a14:useLocalDpi xmlns:a14="http://schemas.microsoft.com/office/drawing/2010/main" val="0"/>
              </a:ext>
            </a:extLst>
          </a:blip>
          <a:srcRect l="918" t="13719" r="1594" b="7842"/>
          <a:stretch/>
        </p:blipFill>
        <p:spPr>
          <a:xfrm>
            <a:off x="2817628" y="938702"/>
            <a:ext cx="8389087" cy="2566856"/>
          </a:xfrm>
          <a:prstGeom prst="rect">
            <a:avLst/>
          </a:prstGeom>
        </p:spPr>
      </p:pic>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p:cNvGrpSpPr/>
          <p:nvPr/>
        </p:nvGrpSpPr>
        <p:grpSpPr>
          <a:xfrm>
            <a:off x="122239" y="1183544"/>
            <a:ext cx="1281600" cy="5360100"/>
            <a:chOff x="5991351" y="942540"/>
            <a:chExt cx="1398895" cy="5360100"/>
          </a:xfrm>
        </p:grpSpPr>
        <p:sp>
          <p:nvSpPr>
            <p:cNvPr id="65" name="Rectángulo 64"/>
            <p:cNvSpPr/>
            <p:nvPr/>
          </p:nvSpPr>
          <p:spPr>
            <a:xfrm>
              <a:off x="6058750" y="984093"/>
              <a:ext cx="1264096" cy="602725"/>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66" name="Rectángulo 65"/>
            <p:cNvSpPr/>
            <p:nvPr/>
          </p:nvSpPr>
          <p:spPr>
            <a:xfrm>
              <a:off x="5991351" y="942540"/>
              <a:ext cx="1398895"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7" name="Rectángulo 66"/>
            <p:cNvSpPr/>
            <p:nvPr/>
          </p:nvSpPr>
          <p:spPr>
            <a:xfrm>
              <a:off x="6169347" y="1714088"/>
              <a:ext cx="1211381" cy="63159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8" name="Rectángulo 67"/>
            <p:cNvSpPr/>
            <p:nvPr/>
          </p:nvSpPr>
          <p:spPr>
            <a:xfrm>
              <a:off x="5997681" y="3037946"/>
              <a:ext cx="139223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9" name="Rectángulo 68"/>
            <p:cNvSpPr/>
            <p:nvPr/>
          </p:nvSpPr>
          <p:spPr>
            <a:xfrm>
              <a:off x="5997681" y="5015058"/>
              <a:ext cx="138971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70" name="Rectángulo 69"/>
            <p:cNvSpPr/>
            <p:nvPr/>
          </p:nvSpPr>
          <p:spPr>
            <a:xfrm>
              <a:off x="6178531" y="2429177"/>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1" name="Rectángulo 70"/>
            <p:cNvSpPr/>
            <p:nvPr/>
          </p:nvSpPr>
          <p:spPr>
            <a:xfrm>
              <a:off x="6176011" y="3807271"/>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2" name="Rectángulo 71"/>
            <p:cNvSpPr/>
            <p:nvPr/>
          </p:nvSpPr>
          <p:spPr>
            <a:xfrm>
              <a:off x="6176011" y="4413308"/>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3" name="Rectángulo 72"/>
            <p:cNvSpPr/>
            <p:nvPr/>
          </p:nvSpPr>
          <p:spPr>
            <a:xfrm>
              <a:off x="6169346" y="5777364"/>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pic>
        <p:nvPicPr>
          <p:cNvPr id="2" name="Imagen 1"/>
          <p:cNvPicPr>
            <a:picLocks noChangeAspect="1"/>
          </p:cNvPicPr>
          <p:nvPr/>
        </p:nvPicPr>
        <p:blipFill rotWithShape="1">
          <a:blip r:embed="rId4"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p:cNvSpPr/>
          <p:nvPr/>
        </p:nvSpPr>
        <p:spPr>
          <a:xfrm>
            <a:off x="122239" y="1225097"/>
            <a:ext cx="1264096" cy="60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56" name="Rectángulo 55"/>
          <p:cNvSpPr/>
          <p:nvPr/>
        </p:nvSpPr>
        <p:spPr>
          <a:xfrm>
            <a:off x="54840" y="1183544"/>
            <a:ext cx="1398895"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rgbClr val="EEEFF1"/>
                </a:solidFill>
              </a:rPr>
              <a:t>Unidades Administrativas</a:t>
            </a:r>
          </a:p>
        </p:txBody>
      </p:sp>
      <p:sp>
        <p:nvSpPr>
          <p:cNvPr id="57" name="Rectángulo 56"/>
          <p:cNvSpPr/>
          <p:nvPr/>
        </p:nvSpPr>
        <p:spPr>
          <a:xfrm>
            <a:off x="232836" y="1955092"/>
            <a:ext cx="1211381" cy="63159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Unidades Administrativas</a:t>
            </a:r>
          </a:p>
        </p:txBody>
      </p:sp>
      <p:sp>
        <p:nvSpPr>
          <p:cNvPr id="58" name="Rectángulo 57"/>
          <p:cNvSpPr/>
          <p:nvPr/>
        </p:nvSpPr>
        <p:spPr>
          <a:xfrm>
            <a:off x="61170" y="3278950"/>
            <a:ext cx="139223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Carga de Información</a:t>
            </a:r>
          </a:p>
        </p:txBody>
      </p:sp>
      <p:sp>
        <p:nvSpPr>
          <p:cNvPr id="59" name="Rectángulo 58"/>
          <p:cNvSpPr/>
          <p:nvPr/>
        </p:nvSpPr>
        <p:spPr>
          <a:xfrm>
            <a:off x="61170" y="5256062"/>
            <a:ext cx="138971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Opciones Avanzadas</a:t>
            </a:r>
          </a:p>
        </p:txBody>
      </p:sp>
      <p:sp>
        <p:nvSpPr>
          <p:cNvPr id="60" name="Rectángulo 59"/>
          <p:cNvSpPr/>
          <p:nvPr/>
        </p:nvSpPr>
        <p:spPr>
          <a:xfrm>
            <a:off x="242020" y="2670181"/>
            <a:ext cx="1211381" cy="525276"/>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Asignación de Formatos</a:t>
            </a:r>
          </a:p>
        </p:txBody>
      </p:sp>
      <p:sp>
        <p:nvSpPr>
          <p:cNvPr id="61" name="Rectángulo 60"/>
          <p:cNvSpPr/>
          <p:nvPr/>
        </p:nvSpPr>
        <p:spPr>
          <a:xfrm>
            <a:off x="239500" y="4048275"/>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Carga de Archivos</a:t>
            </a:r>
          </a:p>
        </p:txBody>
      </p:sp>
      <p:sp>
        <p:nvSpPr>
          <p:cNvPr id="62" name="Rectángulo 61"/>
          <p:cNvSpPr/>
          <p:nvPr/>
        </p:nvSpPr>
        <p:spPr>
          <a:xfrm>
            <a:off x="239500" y="4654312"/>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Información</a:t>
            </a:r>
          </a:p>
        </p:txBody>
      </p:sp>
      <p:sp>
        <p:nvSpPr>
          <p:cNvPr id="63" name="Rectángulo 62"/>
          <p:cNvSpPr/>
          <p:nvPr/>
        </p:nvSpPr>
        <p:spPr>
          <a:xfrm>
            <a:off x="232835" y="6018368"/>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Copia/Borra Información</a:t>
            </a:r>
          </a:p>
        </p:txBody>
      </p:sp>
      <p:sp>
        <p:nvSpPr>
          <p:cNvPr id="94" name="CuadroTexto 93"/>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grpSp>
        <p:nvGrpSpPr>
          <p:cNvPr id="11" name="Grupo 10"/>
          <p:cNvGrpSpPr/>
          <p:nvPr/>
        </p:nvGrpSpPr>
        <p:grpSpPr>
          <a:xfrm>
            <a:off x="6419183" y="279571"/>
            <a:ext cx="5436679" cy="435935"/>
            <a:chOff x="2208130" y="2456120"/>
            <a:chExt cx="5436679" cy="435935"/>
          </a:xfrm>
        </p:grpSpPr>
        <p:pic>
          <p:nvPicPr>
            <p:cNvPr id="7" name="Imagen 6"/>
            <p:cNvPicPr>
              <a:picLocks noChangeAspect="1"/>
            </p:cNvPicPr>
            <p:nvPr/>
          </p:nvPicPr>
          <p:blipFill rotWithShape="1">
            <a:blip r:embed="rId5">
              <a:extLst>
                <a:ext uri="{28A0092B-C50C-407E-A947-70E740481C1C}">
                  <a14:useLocalDpi xmlns:a14="http://schemas.microsoft.com/office/drawing/2010/main" val="0"/>
                </a:ext>
              </a:extLst>
            </a:blip>
            <a:srcRect l="2481" t="74390" r="49230" b="4712"/>
            <a:stretch/>
          </p:blipFill>
          <p:spPr>
            <a:xfrm>
              <a:off x="2208130" y="2456120"/>
              <a:ext cx="5436679" cy="435935"/>
            </a:xfrm>
            <a:prstGeom prst="rect">
              <a:avLst/>
            </a:prstGeom>
          </p:spPr>
        </p:pic>
        <p:sp>
          <p:nvSpPr>
            <p:cNvPr id="10" name="Rectángulo 9"/>
            <p:cNvSpPr/>
            <p:nvPr/>
          </p:nvSpPr>
          <p:spPr>
            <a:xfrm>
              <a:off x="4406900" y="2512613"/>
              <a:ext cx="3237909"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p:cNvSpPr/>
            <p:nvPr/>
          </p:nvSpPr>
          <p:spPr>
            <a:xfrm>
              <a:off x="2286000" y="2512821"/>
              <a:ext cx="535880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sp>
        <p:nvSpPr>
          <p:cNvPr id="53" name="CuadroTexto 52"/>
          <p:cNvSpPr txBox="1"/>
          <p:nvPr/>
        </p:nvSpPr>
        <p:spPr>
          <a:xfrm>
            <a:off x="2175266" y="233480"/>
            <a:ext cx="2649207" cy="523220"/>
          </a:xfrm>
          <a:prstGeom prst="rect">
            <a:avLst/>
          </a:prstGeom>
          <a:noFill/>
        </p:spPr>
        <p:txBody>
          <a:bodyPr wrap="square" rtlCol="0">
            <a:spAutoFit/>
          </a:bodyPr>
          <a:lstStyle/>
          <a:p>
            <a:pPr algn="ctr"/>
            <a:r>
              <a:rPr lang="es-MX" sz="1400" b="1" dirty="0">
                <a:solidFill>
                  <a:srgbClr val="007B64"/>
                </a:solidFill>
                <a:latin typeface="Arial" panose="020B0604020202020204" pitchFamily="34" charset="0"/>
                <a:cs typeface="Arial" panose="020B0604020202020204" pitchFamily="34" charset="0"/>
              </a:rPr>
              <a:t>Responsable: Administrador del Sujeto Obligado</a:t>
            </a:r>
          </a:p>
        </p:txBody>
      </p:sp>
      <p:sp>
        <p:nvSpPr>
          <p:cNvPr id="81" name="Elipse 80"/>
          <p:cNvSpPr/>
          <p:nvPr/>
        </p:nvSpPr>
        <p:spPr>
          <a:xfrm>
            <a:off x="8390680" y="3133380"/>
            <a:ext cx="2548036" cy="335202"/>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4" name="CuadroTexto 83"/>
          <p:cNvSpPr txBox="1"/>
          <p:nvPr/>
        </p:nvSpPr>
        <p:spPr>
          <a:xfrm>
            <a:off x="4140751" y="2254682"/>
            <a:ext cx="3532271" cy="830997"/>
          </a:xfrm>
          <a:prstGeom prst="rect">
            <a:avLst/>
          </a:prstGeom>
          <a:noFill/>
        </p:spPr>
        <p:txBody>
          <a:bodyPr wrap="square" rtlCol="0">
            <a:spAutoFit/>
          </a:bodyPr>
          <a:lstStyle/>
          <a:p>
            <a:pPr algn="ctr"/>
            <a:r>
              <a:rPr lang="es-MX" sz="1600" dirty="0">
                <a:solidFill>
                  <a:schemeClr val="tx1">
                    <a:lumMod val="75000"/>
                    <a:lumOff val="25000"/>
                  </a:schemeClr>
                </a:solidFill>
                <a:latin typeface="Arial" panose="020B0604020202020204" pitchFamily="34" charset="0"/>
                <a:cs typeface="Arial" panose="020B0604020202020204" pitchFamily="34" charset="0"/>
              </a:rPr>
              <a:t>Se coloca el nombre de la Unidad Administrativa a la que se pretende asignar formatos.</a:t>
            </a:r>
          </a:p>
        </p:txBody>
      </p:sp>
      <p:cxnSp>
        <p:nvCxnSpPr>
          <p:cNvPr id="85" name="Conector recto de flecha 84"/>
          <p:cNvCxnSpPr>
            <a:stCxn id="84" idx="3"/>
          </p:cNvCxnSpPr>
          <p:nvPr/>
        </p:nvCxnSpPr>
        <p:spPr>
          <a:xfrm>
            <a:off x="7673022" y="2670181"/>
            <a:ext cx="1004399" cy="220364"/>
          </a:xfrm>
          <a:prstGeom prst="straightConnector1">
            <a:avLst/>
          </a:prstGeom>
          <a:ln w="38100">
            <a:solidFill>
              <a:srgbClr val="B3518F"/>
            </a:solidFill>
            <a:tailEnd type="triangle"/>
          </a:ln>
        </p:spPr>
        <p:style>
          <a:lnRef idx="1">
            <a:schemeClr val="accent1"/>
          </a:lnRef>
          <a:fillRef idx="0">
            <a:schemeClr val="accent1"/>
          </a:fillRef>
          <a:effectRef idx="0">
            <a:schemeClr val="accent1"/>
          </a:effectRef>
          <a:fontRef idx="minor">
            <a:schemeClr val="tx1"/>
          </a:fontRef>
        </p:style>
      </p:cxnSp>
      <p:sp>
        <p:nvSpPr>
          <p:cNvPr id="86" name="Flecha abajo 85"/>
          <p:cNvSpPr/>
          <p:nvPr/>
        </p:nvSpPr>
        <p:spPr>
          <a:xfrm>
            <a:off x="9297179" y="3525682"/>
            <a:ext cx="735037" cy="347357"/>
          </a:xfrm>
          <a:prstGeom prst="downArrow">
            <a:avLst/>
          </a:prstGeom>
          <a:solidFill>
            <a:srgbClr val="007B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8" name="Flecha abajo 87"/>
          <p:cNvSpPr/>
          <p:nvPr/>
        </p:nvSpPr>
        <p:spPr>
          <a:xfrm rot="7785300">
            <a:off x="6481916" y="5318767"/>
            <a:ext cx="445169" cy="665117"/>
          </a:xfrm>
          <a:prstGeom prst="downArrow">
            <a:avLst/>
          </a:prstGeom>
          <a:solidFill>
            <a:srgbClr val="7B1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9" name="CuadroTexto 88"/>
          <p:cNvSpPr txBox="1"/>
          <p:nvPr/>
        </p:nvSpPr>
        <p:spPr>
          <a:xfrm>
            <a:off x="7038456" y="5838726"/>
            <a:ext cx="3330841" cy="584775"/>
          </a:xfrm>
          <a:prstGeom prst="rect">
            <a:avLst/>
          </a:prstGeom>
          <a:noFill/>
        </p:spPr>
        <p:txBody>
          <a:bodyPr wrap="square" rtlCol="0">
            <a:spAutoFit/>
          </a:bodyPr>
          <a:lstStyle/>
          <a:p>
            <a:r>
              <a:rPr lang="es-MX" sz="1600" dirty="0">
                <a:solidFill>
                  <a:schemeClr val="tx1">
                    <a:lumMod val="75000"/>
                    <a:lumOff val="25000"/>
                  </a:schemeClr>
                </a:solidFill>
                <a:latin typeface="Arial" panose="020B0604020202020204" pitchFamily="34" charset="0"/>
                <a:cs typeface="Arial" panose="020B0604020202020204" pitchFamily="34" charset="0"/>
              </a:rPr>
              <a:t>Al pasar el cursor sobre la fracción aparece una descripción breve.</a:t>
            </a:r>
          </a:p>
        </p:txBody>
      </p:sp>
    </p:spTree>
    <p:extLst>
      <p:ext uri="{BB962C8B-B14F-4D97-AF65-F5344CB8AC3E}">
        <p14:creationId xmlns:p14="http://schemas.microsoft.com/office/powerpoint/2010/main" val="2009658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p:cNvGrpSpPr/>
          <p:nvPr/>
        </p:nvGrpSpPr>
        <p:grpSpPr>
          <a:xfrm>
            <a:off x="122239" y="1183544"/>
            <a:ext cx="1281600" cy="5360100"/>
            <a:chOff x="5991351" y="942540"/>
            <a:chExt cx="1398895" cy="5360100"/>
          </a:xfrm>
        </p:grpSpPr>
        <p:sp>
          <p:nvSpPr>
            <p:cNvPr id="65" name="Rectángulo 64"/>
            <p:cNvSpPr/>
            <p:nvPr/>
          </p:nvSpPr>
          <p:spPr>
            <a:xfrm>
              <a:off x="6058750" y="984093"/>
              <a:ext cx="1264096" cy="602725"/>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66" name="Rectángulo 65"/>
            <p:cNvSpPr/>
            <p:nvPr/>
          </p:nvSpPr>
          <p:spPr>
            <a:xfrm>
              <a:off x="5991351" y="942540"/>
              <a:ext cx="1398895"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7" name="Rectángulo 66"/>
            <p:cNvSpPr/>
            <p:nvPr/>
          </p:nvSpPr>
          <p:spPr>
            <a:xfrm>
              <a:off x="6169347" y="1714088"/>
              <a:ext cx="1211381" cy="63159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8" name="Rectángulo 67"/>
            <p:cNvSpPr/>
            <p:nvPr/>
          </p:nvSpPr>
          <p:spPr>
            <a:xfrm>
              <a:off x="5997681" y="3037946"/>
              <a:ext cx="139223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9" name="Rectángulo 68"/>
            <p:cNvSpPr/>
            <p:nvPr/>
          </p:nvSpPr>
          <p:spPr>
            <a:xfrm>
              <a:off x="5997681" y="5015058"/>
              <a:ext cx="138971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70" name="Rectángulo 69"/>
            <p:cNvSpPr/>
            <p:nvPr/>
          </p:nvSpPr>
          <p:spPr>
            <a:xfrm>
              <a:off x="6178531" y="2429177"/>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1" name="Rectángulo 70"/>
            <p:cNvSpPr/>
            <p:nvPr/>
          </p:nvSpPr>
          <p:spPr>
            <a:xfrm>
              <a:off x="6176011" y="3807271"/>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2" name="Rectángulo 71"/>
            <p:cNvSpPr/>
            <p:nvPr/>
          </p:nvSpPr>
          <p:spPr>
            <a:xfrm>
              <a:off x="6176011" y="4413308"/>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3" name="Rectángulo 72"/>
            <p:cNvSpPr/>
            <p:nvPr/>
          </p:nvSpPr>
          <p:spPr>
            <a:xfrm>
              <a:off x="6169346" y="5777364"/>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p:cNvSpPr/>
          <p:nvPr/>
        </p:nvSpPr>
        <p:spPr>
          <a:xfrm>
            <a:off x="122239" y="1225097"/>
            <a:ext cx="1264096" cy="60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56" name="Rectángulo 55"/>
          <p:cNvSpPr/>
          <p:nvPr/>
        </p:nvSpPr>
        <p:spPr>
          <a:xfrm>
            <a:off x="54840" y="1183544"/>
            <a:ext cx="1398895"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rgbClr val="EEEFF1"/>
                </a:solidFill>
              </a:rPr>
              <a:t>Unidades Administrativas</a:t>
            </a:r>
          </a:p>
        </p:txBody>
      </p:sp>
      <p:sp>
        <p:nvSpPr>
          <p:cNvPr id="57" name="Rectángulo 56"/>
          <p:cNvSpPr/>
          <p:nvPr/>
        </p:nvSpPr>
        <p:spPr>
          <a:xfrm>
            <a:off x="232836" y="1955092"/>
            <a:ext cx="1211381" cy="63159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Unidades Administrativas</a:t>
            </a:r>
          </a:p>
        </p:txBody>
      </p:sp>
      <p:sp>
        <p:nvSpPr>
          <p:cNvPr id="58" name="Rectángulo 57"/>
          <p:cNvSpPr/>
          <p:nvPr/>
        </p:nvSpPr>
        <p:spPr>
          <a:xfrm>
            <a:off x="61170" y="3278950"/>
            <a:ext cx="139223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Carga de Información</a:t>
            </a:r>
          </a:p>
        </p:txBody>
      </p:sp>
      <p:sp>
        <p:nvSpPr>
          <p:cNvPr id="59" name="Rectángulo 58"/>
          <p:cNvSpPr/>
          <p:nvPr/>
        </p:nvSpPr>
        <p:spPr>
          <a:xfrm>
            <a:off x="61170" y="5256062"/>
            <a:ext cx="138971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Opciones Avanzadas</a:t>
            </a:r>
          </a:p>
        </p:txBody>
      </p:sp>
      <p:sp>
        <p:nvSpPr>
          <p:cNvPr id="60" name="Rectángulo 59"/>
          <p:cNvSpPr/>
          <p:nvPr/>
        </p:nvSpPr>
        <p:spPr>
          <a:xfrm>
            <a:off x="242020" y="2670181"/>
            <a:ext cx="1211381" cy="525276"/>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Asignación de Formatos</a:t>
            </a:r>
          </a:p>
        </p:txBody>
      </p:sp>
      <p:sp>
        <p:nvSpPr>
          <p:cNvPr id="61" name="Rectángulo 60"/>
          <p:cNvSpPr/>
          <p:nvPr/>
        </p:nvSpPr>
        <p:spPr>
          <a:xfrm>
            <a:off x="239500" y="4048275"/>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Carga de Archivos</a:t>
            </a:r>
          </a:p>
        </p:txBody>
      </p:sp>
      <p:sp>
        <p:nvSpPr>
          <p:cNvPr id="62" name="Rectángulo 61"/>
          <p:cNvSpPr/>
          <p:nvPr/>
        </p:nvSpPr>
        <p:spPr>
          <a:xfrm>
            <a:off x="239500" y="4654312"/>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Información</a:t>
            </a:r>
          </a:p>
        </p:txBody>
      </p:sp>
      <p:sp>
        <p:nvSpPr>
          <p:cNvPr id="63" name="Rectángulo 62"/>
          <p:cNvSpPr/>
          <p:nvPr/>
        </p:nvSpPr>
        <p:spPr>
          <a:xfrm>
            <a:off x="232835" y="6018368"/>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Copia/Borra Información</a:t>
            </a:r>
          </a:p>
        </p:txBody>
      </p:sp>
      <p:sp>
        <p:nvSpPr>
          <p:cNvPr id="94" name="CuadroTexto 93"/>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grpSp>
        <p:nvGrpSpPr>
          <p:cNvPr id="11" name="Grupo 10"/>
          <p:cNvGrpSpPr/>
          <p:nvPr/>
        </p:nvGrpSpPr>
        <p:grpSpPr>
          <a:xfrm>
            <a:off x="6419183" y="279571"/>
            <a:ext cx="5436679" cy="435935"/>
            <a:chOff x="2208130" y="2456120"/>
            <a:chExt cx="5436679" cy="435935"/>
          </a:xfrm>
        </p:grpSpPr>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2481" t="74390" r="49230" b="4712"/>
            <a:stretch/>
          </p:blipFill>
          <p:spPr>
            <a:xfrm>
              <a:off x="2208130" y="2456120"/>
              <a:ext cx="5436679" cy="435935"/>
            </a:xfrm>
            <a:prstGeom prst="rect">
              <a:avLst/>
            </a:prstGeom>
          </p:spPr>
        </p:pic>
        <p:sp>
          <p:nvSpPr>
            <p:cNvPr id="10" name="Rectángulo 9"/>
            <p:cNvSpPr/>
            <p:nvPr/>
          </p:nvSpPr>
          <p:spPr>
            <a:xfrm>
              <a:off x="4406900" y="2512613"/>
              <a:ext cx="3237909"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p:cNvSpPr/>
            <p:nvPr/>
          </p:nvSpPr>
          <p:spPr>
            <a:xfrm>
              <a:off x="2286000" y="2512821"/>
              <a:ext cx="535880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sp>
        <p:nvSpPr>
          <p:cNvPr id="53" name="CuadroTexto 52"/>
          <p:cNvSpPr txBox="1"/>
          <p:nvPr/>
        </p:nvSpPr>
        <p:spPr>
          <a:xfrm>
            <a:off x="2175266" y="233480"/>
            <a:ext cx="2649207" cy="523220"/>
          </a:xfrm>
          <a:prstGeom prst="rect">
            <a:avLst/>
          </a:prstGeom>
          <a:noFill/>
        </p:spPr>
        <p:txBody>
          <a:bodyPr wrap="square" rtlCol="0">
            <a:spAutoFit/>
          </a:bodyPr>
          <a:lstStyle/>
          <a:p>
            <a:pPr algn="ctr"/>
            <a:r>
              <a:rPr lang="es-MX" sz="1400" b="1" dirty="0">
                <a:solidFill>
                  <a:srgbClr val="007B64"/>
                </a:solidFill>
                <a:latin typeface="Arial" panose="020B0604020202020204" pitchFamily="34" charset="0"/>
                <a:cs typeface="Arial" panose="020B0604020202020204" pitchFamily="34" charset="0"/>
              </a:rPr>
              <a:t>Responsable: Administrador del Sujeto Obligado</a:t>
            </a:r>
          </a:p>
        </p:txBody>
      </p:sp>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l="1052" t="7965" r="4233" b="14441"/>
          <a:stretch/>
        </p:blipFill>
        <p:spPr>
          <a:xfrm>
            <a:off x="2208130" y="1225097"/>
            <a:ext cx="9526772" cy="4837815"/>
          </a:xfrm>
          <a:prstGeom prst="rect">
            <a:avLst/>
          </a:prstGeom>
        </p:spPr>
      </p:pic>
      <p:sp>
        <p:nvSpPr>
          <p:cNvPr id="84" name="CuadroTexto 83"/>
          <p:cNvSpPr txBox="1"/>
          <p:nvPr/>
        </p:nvSpPr>
        <p:spPr>
          <a:xfrm>
            <a:off x="5609134" y="4374176"/>
            <a:ext cx="5371705" cy="338554"/>
          </a:xfrm>
          <a:prstGeom prst="rect">
            <a:avLst/>
          </a:prstGeom>
          <a:noFill/>
        </p:spPr>
        <p:txBody>
          <a:bodyPr wrap="square" rtlCol="0">
            <a:spAutoFit/>
          </a:bodyPr>
          <a:lstStyle/>
          <a:p>
            <a:pPr algn="ctr"/>
            <a:r>
              <a:rPr lang="es-MX" sz="1600" dirty="0">
                <a:solidFill>
                  <a:schemeClr val="tx1">
                    <a:lumMod val="75000"/>
                    <a:lumOff val="25000"/>
                  </a:schemeClr>
                </a:solidFill>
                <a:latin typeface="Arial" panose="020B0604020202020204" pitchFamily="34" charset="0"/>
                <a:cs typeface="Arial" panose="020B0604020202020204" pitchFamily="34" charset="0"/>
              </a:rPr>
              <a:t>En el listado aparece ARTÍCULO - FRACCIÓN - INCISO.</a:t>
            </a:r>
          </a:p>
        </p:txBody>
      </p:sp>
      <p:sp>
        <p:nvSpPr>
          <p:cNvPr id="81" name="Elipse 80"/>
          <p:cNvSpPr/>
          <p:nvPr/>
        </p:nvSpPr>
        <p:spPr>
          <a:xfrm>
            <a:off x="2306945" y="2254102"/>
            <a:ext cx="2073669" cy="4026904"/>
          </a:xfrm>
          <a:prstGeom prst="ellipse">
            <a:avLst/>
          </a:prstGeom>
          <a:noFill/>
          <a:ln w="28575">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6" name="Flecha abajo 85"/>
          <p:cNvSpPr/>
          <p:nvPr/>
        </p:nvSpPr>
        <p:spPr>
          <a:xfrm rot="5400000">
            <a:off x="4855784" y="4196715"/>
            <a:ext cx="445169" cy="698682"/>
          </a:xfrm>
          <a:prstGeom prst="downArrow">
            <a:avLst/>
          </a:prstGeom>
          <a:solidFill>
            <a:srgbClr val="007B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303178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n 39"/>
          <p:cNvPicPr>
            <a:picLocks noChangeAspect="1"/>
          </p:cNvPicPr>
          <p:nvPr/>
        </p:nvPicPr>
        <p:blipFill rotWithShape="1">
          <a:blip r:embed="rId2">
            <a:extLst>
              <a:ext uri="{28A0092B-C50C-407E-A947-70E740481C1C}">
                <a14:useLocalDpi xmlns:a14="http://schemas.microsoft.com/office/drawing/2010/main" val="0"/>
              </a:ext>
            </a:extLst>
          </a:blip>
          <a:srcRect l="13425" t="21987" r="15751" b="45415"/>
          <a:stretch/>
        </p:blipFill>
        <p:spPr>
          <a:xfrm>
            <a:off x="3048102" y="1958623"/>
            <a:ext cx="8071462" cy="2089652"/>
          </a:xfrm>
          <a:prstGeom prst="rect">
            <a:avLst/>
          </a:prstGeom>
        </p:spPr>
      </p:pic>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p:cNvGrpSpPr/>
          <p:nvPr/>
        </p:nvGrpSpPr>
        <p:grpSpPr>
          <a:xfrm>
            <a:off x="122239" y="1183544"/>
            <a:ext cx="1281600" cy="5360100"/>
            <a:chOff x="5991351" y="942540"/>
            <a:chExt cx="1398895" cy="5360100"/>
          </a:xfrm>
        </p:grpSpPr>
        <p:sp>
          <p:nvSpPr>
            <p:cNvPr id="65" name="Rectángulo 64"/>
            <p:cNvSpPr/>
            <p:nvPr/>
          </p:nvSpPr>
          <p:spPr>
            <a:xfrm>
              <a:off x="6058750" y="984093"/>
              <a:ext cx="1264096" cy="602725"/>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66" name="Rectángulo 65"/>
            <p:cNvSpPr/>
            <p:nvPr/>
          </p:nvSpPr>
          <p:spPr>
            <a:xfrm>
              <a:off x="5991351" y="942540"/>
              <a:ext cx="1398895"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7" name="Rectángulo 66"/>
            <p:cNvSpPr/>
            <p:nvPr/>
          </p:nvSpPr>
          <p:spPr>
            <a:xfrm>
              <a:off x="6169347" y="1714088"/>
              <a:ext cx="1211381" cy="63159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8" name="Rectángulo 67"/>
            <p:cNvSpPr/>
            <p:nvPr/>
          </p:nvSpPr>
          <p:spPr>
            <a:xfrm>
              <a:off x="5997681" y="3037946"/>
              <a:ext cx="139223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9" name="Rectángulo 68"/>
            <p:cNvSpPr/>
            <p:nvPr/>
          </p:nvSpPr>
          <p:spPr>
            <a:xfrm>
              <a:off x="5997681" y="5015058"/>
              <a:ext cx="138971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70" name="Rectángulo 69"/>
            <p:cNvSpPr/>
            <p:nvPr/>
          </p:nvSpPr>
          <p:spPr>
            <a:xfrm>
              <a:off x="6178531" y="2429177"/>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1" name="Rectángulo 70"/>
            <p:cNvSpPr/>
            <p:nvPr/>
          </p:nvSpPr>
          <p:spPr>
            <a:xfrm>
              <a:off x="6176011" y="3807271"/>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2" name="Rectángulo 71"/>
            <p:cNvSpPr/>
            <p:nvPr/>
          </p:nvSpPr>
          <p:spPr>
            <a:xfrm>
              <a:off x="6176011" y="4413308"/>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3" name="Rectángulo 72"/>
            <p:cNvSpPr/>
            <p:nvPr/>
          </p:nvSpPr>
          <p:spPr>
            <a:xfrm>
              <a:off x="6169346" y="5777364"/>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p:cNvSpPr/>
          <p:nvPr/>
        </p:nvSpPr>
        <p:spPr>
          <a:xfrm>
            <a:off x="122239" y="1225097"/>
            <a:ext cx="1264096" cy="60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56" name="Rectángulo 55"/>
          <p:cNvSpPr/>
          <p:nvPr/>
        </p:nvSpPr>
        <p:spPr>
          <a:xfrm>
            <a:off x="54840" y="1183544"/>
            <a:ext cx="1398895"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rgbClr val="EEEFF1"/>
                </a:solidFill>
              </a:rPr>
              <a:t>Unidades Administrativas</a:t>
            </a:r>
          </a:p>
        </p:txBody>
      </p:sp>
      <p:sp>
        <p:nvSpPr>
          <p:cNvPr id="57" name="Rectángulo 56"/>
          <p:cNvSpPr/>
          <p:nvPr/>
        </p:nvSpPr>
        <p:spPr>
          <a:xfrm>
            <a:off x="232836" y="1955092"/>
            <a:ext cx="1211381" cy="63159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Unidades Administrativas</a:t>
            </a:r>
          </a:p>
        </p:txBody>
      </p:sp>
      <p:sp>
        <p:nvSpPr>
          <p:cNvPr id="58" name="Rectángulo 57"/>
          <p:cNvSpPr/>
          <p:nvPr/>
        </p:nvSpPr>
        <p:spPr>
          <a:xfrm>
            <a:off x="61170" y="3278950"/>
            <a:ext cx="139223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Carga de Información</a:t>
            </a:r>
          </a:p>
        </p:txBody>
      </p:sp>
      <p:sp>
        <p:nvSpPr>
          <p:cNvPr id="59" name="Rectángulo 58"/>
          <p:cNvSpPr/>
          <p:nvPr/>
        </p:nvSpPr>
        <p:spPr>
          <a:xfrm>
            <a:off x="61170" y="5256062"/>
            <a:ext cx="138971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Opciones Avanzadas</a:t>
            </a:r>
          </a:p>
        </p:txBody>
      </p:sp>
      <p:sp>
        <p:nvSpPr>
          <p:cNvPr id="60" name="Rectángulo 59"/>
          <p:cNvSpPr/>
          <p:nvPr/>
        </p:nvSpPr>
        <p:spPr>
          <a:xfrm>
            <a:off x="242020" y="2670181"/>
            <a:ext cx="1211381" cy="525276"/>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Asignación de Formatos</a:t>
            </a:r>
          </a:p>
        </p:txBody>
      </p:sp>
      <p:sp>
        <p:nvSpPr>
          <p:cNvPr id="61" name="Rectángulo 60"/>
          <p:cNvSpPr/>
          <p:nvPr/>
        </p:nvSpPr>
        <p:spPr>
          <a:xfrm>
            <a:off x="239500" y="4048275"/>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Carga de Archivos</a:t>
            </a:r>
          </a:p>
        </p:txBody>
      </p:sp>
      <p:sp>
        <p:nvSpPr>
          <p:cNvPr id="62" name="Rectángulo 61"/>
          <p:cNvSpPr/>
          <p:nvPr/>
        </p:nvSpPr>
        <p:spPr>
          <a:xfrm>
            <a:off x="239500" y="4654312"/>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Información</a:t>
            </a:r>
          </a:p>
        </p:txBody>
      </p:sp>
      <p:sp>
        <p:nvSpPr>
          <p:cNvPr id="63" name="Rectángulo 62"/>
          <p:cNvSpPr/>
          <p:nvPr/>
        </p:nvSpPr>
        <p:spPr>
          <a:xfrm>
            <a:off x="232835" y="6018368"/>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Copia/Borra Información</a:t>
            </a:r>
          </a:p>
        </p:txBody>
      </p:sp>
      <p:sp>
        <p:nvSpPr>
          <p:cNvPr id="94" name="CuadroTexto 93"/>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grpSp>
        <p:nvGrpSpPr>
          <p:cNvPr id="11" name="Grupo 10"/>
          <p:cNvGrpSpPr/>
          <p:nvPr/>
        </p:nvGrpSpPr>
        <p:grpSpPr>
          <a:xfrm>
            <a:off x="6419183" y="279571"/>
            <a:ext cx="5436679" cy="435935"/>
            <a:chOff x="2208130" y="2456120"/>
            <a:chExt cx="5436679" cy="435935"/>
          </a:xfrm>
        </p:grpSpPr>
        <p:pic>
          <p:nvPicPr>
            <p:cNvPr id="7" name="Imagen 6"/>
            <p:cNvPicPr>
              <a:picLocks noChangeAspect="1"/>
            </p:cNvPicPr>
            <p:nvPr/>
          </p:nvPicPr>
          <p:blipFill rotWithShape="1">
            <a:blip r:embed="rId4">
              <a:extLst>
                <a:ext uri="{28A0092B-C50C-407E-A947-70E740481C1C}">
                  <a14:useLocalDpi xmlns:a14="http://schemas.microsoft.com/office/drawing/2010/main" val="0"/>
                </a:ext>
              </a:extLst>
            </a:blip>
            <a:srcRect l="2481" t="74390" r="49230" b="4712"/>
            <a:stretch/>
          </p:blipFill>
          <p:spPr>
            <a:xfrm>
              <a:off x="2208130" y="2456120"/>
              <a:ext cx="5436679" cy="435935"/>
            </a:xfrm>
            <a:prstGeom prst="rect">
              <a:avLst/>
            </a:prstGeom>
          </p:spPr>
        </p:pic>
        <p:sp>
          <p:nvSpPr>
            <p:cNvPr id="10" name="Rectángulo 9"/>
            <p:cNvSpPr/>
            <p:nvPr/>
          </p:nvSpPr>
          <p:spPr>
            <a:xfrm>
              <a:off x="4406900" y="2512613"/>
              <a:ext cx="3237909"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p:cNvSpPr/>
            <p:nvPr/>
          </p:nvSpPr>
          <p:spPr>
            <a:xfrm>
              <a:off x="2286000" y="2512821"/>
              <a:ext cx="535880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sp>
        <p:nvSpPr>
          <p:cNvPr id="53" name="CuadroTexto 52"/>
          <p:cNvSpPr txBox="1"/>
          <p:nvPr/>
        </p:nvSpPr>
        <p:spPr>
          <a:xfrm>
            <a:off x="2175266" y="233480"/>
            <a:ext cx="2649207" cy="523220"/>
          </a:xfrm>
          <a:prstGeom prst="rect">
            <a:avLst/>
          </a:prstGeom>
          <a:noFill/>
        </p:spPr>
        <p:txBody>
          <a:bodyPr wrap="square" rtlCol="0">
            <a:spAutoFit/>
          </a:bodyPr>
          <a:lstStyle/>
          <a:p>
            <a:pPr algn="ctr"/>
            <a:r>
              <a:rPr lang="es-MX" sz="1400" b="1" dirty="0">
                <a:solidFill>
                  <a:srgbClr val="007B64"/>
                </a:solidFill>
                <a:latin typeface="Arial" panose="020B0604020202020204" pitchFamily="34" charset="0"/>
                <a:cs typeface="Arial" panose="020B0604020202020204" pitchFamily="34" charset="0"/>
              </a:rPr>
              <a:t>Responsable: Administrador del Sujeto Obligado</a:t>
            </a:r>
          </a:p>
        </p:txBody>
      </p:sp>
      <p:sp>
        <p:nvSpPr>
          <p:cNvPr id="42" name="Rectángulo 41"/>
          <p:cNvSpPr/>
          <p:nvPr/>
        </p:nvSpPr>
        <p:spPr>
          <a:xfrm>
            <a:off x="4046361" y="3294039"/>
            <a:ext cx="1289090" cy="293649"/>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p:cNvSpPr txBox="1"/>
          <p:nvPr/>
        </p:nvSpPr>
        <p:spPr>
          <a:xfrm>
            <a:off x="3232882" y="4922060"/>
            <a:ext cx="3492611" cy="1077218"/>
          </a:xfrm>
          <a:prstGeom prst="rect">
            <a:avLst/>
          </a:prstGeom>
          <a:noFill/>
        </p:spPr>
        <p:txBody>
          <a:bodyPr wrap="square" rtlCol="0">
            <a:spAutoFit/>
          </a:bodyPr>
          <a:lstStyle/>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Seleccione </a:t>
            </a:r>
            <a:r>
              <a:rPr lang="es-MX" sz="1600" dirty="0" err="1">
                <a:solidFill>
                  <a:schemeClr val="tx1">
                    <a:lumMod val="75000"/>
                    <a:lumOff val="25000"/>
                  </a:schemeClr>
                </a:solidFill>
                <a:latin typeface="Arial" panose="020B0604020202020204" pitchFamily="34" charset="0"/>
                <a:cs typeface="Arial" panose="020B0604020202020204" pitchFamily="34" charset="0"/>
              </a:rPr>
              <a:t>clik</a:t>
            </a:r>
            <a:r>
              <a:rPr lang="es-MX" sz="1600" dirty="0">
                <a:solidFill>
                  <a:schemeClr val="tx1">
                    <a:lumMod val="75000"/>
                    <a:lumOff val="25000"/>
                  </a:schemeClr>
                </a:solidFill>
                <a:latin typeface="Arial" panose="020B0604020202020204" pitchFamily="34" charset="0"/>
                <a:cs typeface="Arial" panose="020B0604020202020204" pitchFamily="34" charset="0"/>
              </a:rPr>
              <a:t> derecho del mouse sobre la fracción y aparecerá el campo “Asignar Formato”, seleccione dicho campo.</a:t>
            </a:r>
          </a:p>
        </p:txBody>
      </p:sp>
      <p:sp>
        <p:nvSpPr>
          <p:cNvPr id="44" name="Flecha abajo 43"/>
          <p:cNvSpPr/>
          <p:nvPr/>
        </p:nvSpPr>
        <p:spPr>
          <a:xfrm rot="10800000">
            <a:off x="4756604" y="3741720"/>
            <a:ext cx="445169" cy="756687"/>
          </a:xfrm>
          <a:prstGeom prst="downArrow">
            <a:avLst/>
          </a:prstGeom>
          <a:solidFill>
            <a:srgbClr val="7B1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83084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p:cNvGrpSpPr/>
          <p:nvPr/>
        </p:nvGrpSpPr>
        <p:grpSpPr>
          <a:xfrm>
            <a:off x="122239" y="1183544"/>
            <a:ext cx="1281600" cy="5360100"/>
            <a:chOff x="5991351" y="942540"/>
            <a:chExt cx="1398895" cy="5360100"/>
          </a:xfrm>
        </p:grpSpPr>
        <p:sp>
          <p:nvSpPr>
            <p:cNvPr id="65" name="Rectángulo 64"/>
            <p:cNvSpPr/>
            <p:nvPr/>
          </p:nvSpPr>
          <p:spPr>
            <a:xfrm>
              <a:off x="6058750" y="984093"/>
              <a:ext cx="1264096" cy="602725"/>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66" name="Rectángulo 65"/>
            <p:cNvSpPr/>
            <p:nvPr/>
          </p:nvSpPr>
          <p:spPr>
            <a:xfrm>
              <a:off x="5991351" y="942540"/>
              <a:ext cx="1398895"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7" name="Rectángulo 66"/>
            <p:cNvSpPr/>
            <p:nvPr/>
          </p:nvSpPr>
          <p:spPr>
            <a:xfrm>
              <a:off x="6169347" y="1714088"/>
              <a:ext cx="1211381" cy="63159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8" name="Rectángulo 67"/>
            <p:cNvSpPr/>
            <p:nvPr/>
          </p:nvSpPr>
          <p:spPr>
            <a:xfrm>
              <a:off x="5997681" y="3037946"/>
              <a:ext cx="139223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9" name="Rectángulo 68"/>
            <p:cNvSpPr/>
            <p:nvPr/>
          </p:nvSpPr>
          <p:spPr>
            <a:xfrm>
              <a:off x="5997681" y="5015058"/>
              <a:ext cx="138971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70" name="Rectángulo 69"/>
            <p:cNvSpPr/>
            <p:nvPr/>
          </p:nvSpPr>
          <p:spPr>
            <a:xfrm>
              <a:off x="6178531" y="2429177"/>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1" name="Rectángulo 70"/>
            <p:cNvSpPr/>
            <p:nvPr/>
          </p:nvSpPr>
          <p:spPr>
            <a:xfrm>
              <a:off x="6176011" y="3807271"/>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2" name="Rectángulo 71"/>
            <p:cNvSpPr/>
            <p:nvPr/>
          </p:nvSpPr>
          <p:spPr>
            <a:xfrm>
              <a:off x="6176011" y="4413308"/>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3" name="Rectángulo 72"/>
            <p:cNvSpPr/>
            <p:nvPr/>
          </p:nvSpPr>
          <p:spPr>
            <a:xfrm>
              <a:off x="6169346" y="5777364"/>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p:cNvSpPr/>
          <p:nvPr/>
        </p:nvSpPr>
        <p:spPr>
          <a:xfrm>
            <a:off x="122239" y="1225097"/>
            <a:ext cx="1264096" cy="60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56" name="Rectángulo 55"/>
          <p:cNvSpPr/>
          <p:nvPr/>
        </p:nvSpPr>
        <p:spPr>
          <a:xfrm>
            <a:off x="54840" y="1183544"/>
            <a:ext cx="1398895"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rgbClr val="EEEFF1"/>
                </a:solidFill>
              </a:rPr>
              <a:t>Unidades Administrativas</a:t>
            </a:r>
          </a:p>
        </p:txBody>
      </p:sp>
      <p:sp>
        <p:nvSpPr>
          <p:cNvPr id="57" name="Rectángulo 56"/>
          <p:cNvSpPr/>
          <p:nvPr/>
        </p:nvSpPr>
        <p:spPr>
          <a:xfrm>
            <a:off x="232836" y="1955092"/>
            <a:ext cx="1211381" cy="63159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Unidades Administrativas</a:t>
            </a:r>
          </a:p>
        </p:txBody>
      </p:sp>
      <p:sp>
        <p:nvSpPr>
          <p:cNvPr id="58" name="Rectángulo 57"/>
          <p:cNvSpPr/>
          <p:nvPr/>
        </p:nvSpPr>
        <p:spPr>
          <a:xfrm>
            <a:off x="61170" y="3278950"/>
            <a:ext cx="139223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Carga de Información</a:t>
            </a:r>
          </a:p>
        </p:txBody>
      </p:sp>
      <p:sp>
        <p:nvSpPr>
          <p:cNvPr id="59" name="Rectángulo 58"/>
          <p:cNvSpPr/>
          <p:nvPr/>
        </p:nvSpPr>
        <p:spPr>
          <a:xfrm>
            <a:off x="61170" y="5256062"/>
            <a:ext cx="138971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Opciones Avanzadas</a:t>
            </a:r>
          </a:p>
        </p:txBody>
      </p:sp>
      <p:sp>
        <p:nvSpPr>
          <p:cNvPr id="60" name="Rectángulo 59"/>
          <p:cNvSpPr/>
          <p:nvPr/>
        </p:nvSpPr>
        <p:spPr>
          <a:xfrm>
            <a:off x="242020" y="2670181"/>
            <a:ext cx="1211381" cy="525276"/>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Asignación de Formatos</a:t>
            </a:r>
          </a:p>
        </p:txBody>
      </p:sp>
      <p:sp>
        <p:nvSpPr>
          <p:cNvPr id="61" name="Rectángulo 60"/>
          <p:cNvSpPr/>
          <p:nvPr/>
        </p:nvSpPr>
        <p:spPr>
          <a:xfrm>
            <a:off x="239500" y="4048275"/>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Carga de Archivos</a:t>
            </a:r>
          </a:p>
        </p:txBody>
      </p:sp>
      <p:sp>
        <p:nvSpPr>
          <p:cNvPr id="62" name="Rectángulo 61"/>
          <p:cNvSpPr/>
          <p:nvPr/>
        </p:nvSpPr>
        <p:spPr>
          <a:xfrm>
            <a:off x="239500" y="4654312"/>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Información</a:t>
            </a:r>
          </a:p>
        </p:txBody>
      </p:sp>
      <p:sp>
        <p:nvSpPr>
          <p:cNvPr id="63" name="Rectángulo 62"/>
          <p:cNvSpPr/>
          <p:nvPr/>
        </p:nvSpPr>
        <p:spPr>
          <a:xfrm>
            <a:off x="232835" y="6018368"/>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Copia/Borra Información</a:t>
            </a:r>
          </a:p>
        </p:txBody>
      </p:sp>
      <p:sp>
        <p:nvSpPr>
          <p:cNvPr id="94" name="CuadroTexto 93"/>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grpSp>
        <p:nvGrpSpPr>
          <p:cNvPr id="11" name="Grupo 10"/>
          <p:cNvGrpSpPr/>
          <p:nvPr/>
        </p:nvGrpSpPr>
        <p:grpSpPr>
          <a:xfrm>
            <a:off x="6419183" y="279571"/>
            <a:ext cx="5436679" cy="435935"/>
            <a:chOff x="2208130" y="2456120"/>
            <a:chExt cx="5436679" cy="435935"/>
          </a:xfrm>
        </p:grpSpPr>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2481" t="74390" r="49230" b="4712"/>
            <a:stretch/>
          </p:blipFill>
          <p:spPr>
            <a:xfrm>
              <a:off x="2208130" y="2456120"/>
              <a:ext cx="5436679" cy="435935"/>
            </a:xfrm>
            <a:prstGeom prst="rect">
              <a:avLst/>
            </a:prstGeom>
          </p:spPr>
        </p:pic>
        <p:sp>
          <p:nvSpPr>
            <p:cNvPr id="10" name="Rectángulo 9"/>
            <p:cNvSpPr/>
            <p:nvPr/>
          </p:nvSpPr>
          <p:spPr>
            <a:xfrm>
              <a:off x="4406900" y="2512613"/>
              <a:ext cx="3237909"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p:cNvSpPr/>
            <p:nvPr/>
          </p:nvSpPr>
          <p:spPr>
            <a:xfrm>
              <a:off x="2286000" y="2512821"/>
              <a:ext cx="535880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sp>
        <p:nvSpPr>
          <p:cNvPr id="53" name="CuadroTexto 52"/>
          <p:cNvSpPr txBox="1"/>
          <p:nvPr/>
        </p:nvSpPr>
        <p:spPr>
          <a:xfrm>
            <a:off x="2175266" y="233480"/>
            <a:ext cx="2649207" cy="523220"/>
          </a:xfrm>
          <a:prstGeom prst="rect">
            <a:avLst/>
          </a:prstGeom>
          <a:noFill/>
        </p:spPr>
        <p:txBody>
          <a:bodyPr wrap="square" rtlCol="0">
            <a:spAutoFit/>
          </a:bodyPr>
          <a:lstStyle/>
          <a:p>
            <a:pPr algn="ctr"/>
            <a:r>
              <a:rPr lang="es-MX" sz="1400" b="1" dirty="0">
                <a:solidFill>
                  <a:srgbClr val="007B64"/>
                </a:solidFill>
                <a:latin typeface="Arial" panose="020B0604020202020204" pitchFamily="34" charset="0"/>
                <a:cs typeface="Arial" panose="020B0604020202020204" pitchFamily="34" charset="0"/>
              </a:rPr>
              <a:t>Responsable: Administrador del Sujeto Obligado</a:t>
            </a:r>
          </a:p>
        </p:txBody>
      </p:sp>
      <p:sp>
        <p:nvSpPr>
          <p:cNvPr id="41" name="Elipse 40"/>
          <p:cNvSpPr/>
          <p:nvPr/>
        </p:nvSpPr>
        <p:spPr>
          <a:xfrm>
            <a:off x="6667456" y="3019118"/>
            <a:ext cx="2062717" cy="850605"/>
          </a:xfrm>
          <a:prstGeom prst="ellipse">
            <a:avLst/>
          </a:prstGeom>
          <a:noFill/>
          <a:ln w="28575">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5" name="Imagen 44"/>
          <p:cNvPicPr>
            <a:picLocks noChangeAspect="1"/>
          </p:cNvPicPr>
          <p:nvPr/>
        </p:nvPicPr>
        <p:blipFill rotWithShape="1">
          <a:blip r:embed="rId4">
            <a:extLst>
              <a:ext uri="{28A0092B-C50C-407E-A947-70E740481C1C}">
                <a14:useLocalDpi xmlns:a14="http://schemas.microsoft.com/office/drawing/2010/main" val="0"/>
              </a:ext>
            </a:extLst>
          </a:blip>
          <a:srcRect l="13636" t="21987" r="15856" b="43810"/>
          <a:stretch/>
        </p:blipFill>
        <p:spPr>
          <a:xfrm>
            <a:off x="3102818" y="2670181"/>
            <a:ext cx="8021168" cy="2188685"/>
          </a:xfrm>
          <a:prstGeom prst="rect">
            <a:avLst/>
          </a:prstGeom>
        </p:spPr>
      </p:pic>
      <p:pic>
        <p:nvPicPr>
          <p:cNvPr id="46" name="Imagen 45"/>
          <p:cNvPicPr>
            <a:picLocks noChangeAspect="1"/>
          </p:cNvPicPr>
          <p:nvPr/>
        </p:nvPicPr>
        <p:blipFill rotWithShape="1">
          <a:blip r:embed="rId5">
            <a:extLst>
              <a:ext uri="{28A0092B-C50C-407E-A947-70E740481C1C}">
                <a14:useLocalDpi xmlns:a14="http://schemas.microsoft.com/office/drawing/2010/main" val="0"/>
              </a:ext>
            </a:extLst>
          </a:blip>
          <a:srcRect l="69238" t="2443" r="6449" b="90054"/>
          <a:stretch/>
        </p:blipFill>
        <p:spPr>
          <a:xfrm>
            <a:off x="8379858" y="2387448"/>
            <a:ext cx="2445490" cy="457201"/>
          </a:xfrm>
          <a:prstGeom prst="rect">
            <a:avLst/>
          </a:prstGeom>
        </p:spPr>
      </p:pic>
      <p:sp>
        <p:nvSpPr>
          <p:cNvPr id="49" name="Rectángulo 48"/>
          <p:cNvSpPr/>
          <p:nvPr/>
        </p:nvSpPr>
        <p:spPr>
          <a:xfrm>
            <a:off x="8384111" y="2387448"/>
            <a:ext cx="2441237" cy="428759"/>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0" name="CuadroTexto 49"/>
          <p:cNvSpPr txBox="1"/>
          <p:nvPr/>
        </p:nvSpPr>
        <p:spPr>
          <a:xfrm>
            <a:off x="8731246" y="1609539"/>
            <a:ext cx="1742712" cy="523220"/>
          </a:xfrm>
          <a:prstGeom prst="rect">
            <a:avLst/>
          </a:prstGeom>
          <a:noFill/>
        </p:spPr>
        <p:txBody>
          <a:bodyPr wrap="square" rtlCol="0">
            <a:spAutoFit/>
          </a:bodyPr>
          <a:lstStyle/>
          <a:p>
            <a:pPr algn="ctr"/>
            <a:r>
              <a:rPr lang="es-MX" sz="1400" dirty="0">
                <a:solidFill>
                  <a:schemeClr val="tx1">
                    <a:lumMod val="75000"/>
                    <a:lumOff val="25000"/>
                  </a:schemeClr>
                </a:solidFill>
                <a:latin typeface="Arial" panose="020B0604020202020204" pitchFamily="34" charset="0"/>
                <a:cs typeface="Arial" panose="020B0604020202020204" pitchFamily="34" charset="0"/>
              </a:rPr>
              <a:t>Cuadro emergente de confirmación.</a:t>
            </a:r>
          </a:p>
        </p:txBody>
      </p:sp>
      <p:sp>
        <p:nvSpPr>
          <p:cNvPr id="51" name="Flecha abajo 50"/>
          <p:cNvSpPr/>
          <p:nvPr/>
        </p:nvSpPr>
        <p:spPr>
          <a:xfrm rot="10800000">
            <a:off x="9380018" y="2186364"/>
            <a:ext cx="445169" cy="222657"/>
          </a:xfrm>
          <a:prstGeom prst="downArrow">
            <a:avLst/>
          </a:prstGeom>
          <a:solidFill>
            <a:srgbClr val="007B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2" name="Elipse 51"/>
          <p:cNvSpPr/>
          <p:nvPr/>
        </p:nvSpPr>
        <p:spPr>
          <a:xfrm>
            <a:off x="3102818" y="3514437"/>
            <a:ext cx="1725205" cy="1541996"/>
          </a:xfrm>
          <a:prstGeom prst="ellipse">
            <a:avLst/>
          </a:prstGeom>
          <a:noFill/>
          <a:ln w="28575">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CuadroTexto 53"/>
          <p:cNvSpPr txBox="1"/>
          <p:nvPr/>
        </p:nvSpPr>
        <p:spPr>
          <a:xfrm>
            <a:off x="2888938" y="5422362"/>
            <a:ext cx="2152961" cy="738664"/>
          </a:xfrm>
          <a:prstGeom prst="rect">
            <a:avLst/>
          </a:prstGeom>
          <a:noFill/>
        </p:spPr>
        <p:txBody>
          <a:bodyPr wrap="square" rtlCol="0">
            <a:spAutoFit/>
          </a:bodyPr>
          <a:lstStyle/>
          <a:p>
            <a:pPr algn="ctr"/>
            <a:r>
              <a:rPr lang="es-MX" sz="1400" dirty="0">
                <a:solidFill>
                  <a:schemeClr val="tx1">
                    <a:lumMod val="75000"/>
                    <a:lumOff val="25000"/>
                  </a:schemeClr>
                </a:solidFill>
                <a:latin typeface="Arial" panose="020B0604020202020204" pitchFamily="34" charset="0"/>
                <a:cs typeface="Arial" panose="020B0604020202020204" pitchFamily="34" charset="0"/>
              </a:rPr>
              <a:t>Aparecen en color más tenue las que ya han sido asignadas.</a:t>
            </a:r>
          </a:p>
        </p:txBody>
      </p:sp>
      <p:sp>
        <p:nvSpPr>
          <p:cNvPr id="47" name="Flecha abajo 46"/>
          <p:cNvSpPr/>
          <p:nvPr/>
        </p:nvSpPr>
        <p:spPr>
          <a:xfrm>
            <a:off x="3742835" y="5056433"/>
            <a:ext cx="445169" cy="222657"/>
          </a:xfrm>
          <a:prstGeom prst="downArrow">
            <a:avLst/>
          </a:prstGeom>
          <a:solidFill>
            <a:srgbClr val="007B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464323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7" name="CuadroTexto 6"/>
          <p:cNvSpPr txBox="1"/>
          <p:nvPr/>
        </p:nvSpPr>
        <p:spPr>
          <a:xfrm>
            <a:off x="3561018" y="229575"/>
            <a:ext cx="6951517" cy="584775"/>
          </a:xfrm>
          <a:prstGeom prst="rect">
            <a:avLst/>
          </a:prstGeom>
          <a:noFill/>
        </p:spPr>
        <p:txBody>
          <a:bodyPr wrap="square" rtlCol="0">
            <a:spAutoFit/>
          </a:bodyPr>
          <a:lstStyle/>
          <a:p>
            <a:pPr algn="ctr"/>
            <a:r>
              <a:rPr lang="es-MX" sz="1600" dirty="0">
                <a:solidFill>
                  <a:srgbClr val="007B64"/>
                </a:solidFill>
                <a:latin typeface="Arial Black" panose="020B0A04020102020204" pitchFamily="34" charset="0"/>
              </a:rPr>
              <a:t>MEJORAS DEL SISTEMA DE PORTALES DE OBLIGACIONES </a:t>
            </a:r>
          </a:p>
          <a:p>
            <a:pPr algn="ctr"/>
            <a:r>
              <a:rPr lang="es-MX" sz="1600" dirty="0">
                <a:solidFill>
                  <a:srgbClr val="007B64"/>
                </a:solidFill>
                <a:latin typeface="Arial Black" panose="020B0A04020102020204" pitchFamily="34" charset="0"/>
              </a:rPr>
              <a:t>DE TRANSPARENCIA (SIPOT)</a:t>
            </a:r>
          </a:p>
        </p:txBody>
      </p:sp>
      <p:pic>
        <p:nvPicPr>
          <p:cNvPr id="8" name="Imagen 7"/>
          <p:cNvPicPr>
            <a:picLocks noChangeAspect="1"/>
          </p:cNvPicPr>
          <p:nvPr/>
        </p:nvPicPr>
        <p:blipFill rotWithShape="1">
          <a:blip r:embed="rId3"/>
          <a:srcRect l="15809" t="60062" r="56386" b="1910"/>
          <a:stretch/>
        </p:blipFill>
        <p:spPr>
          <a:xfrm>
            <a:off x="2527301" y="2620754"/>
            <a:ext cx="4009140" cy="2784662"/>
          </a:xfrm>
          <a:prstGeom prst="roundRect">
            <a:avLst>
              <a:gd name="adj" fmla="val 4167"/>
            </a:avLst>
          </a:prstGeom>
          <a:solidFill>
            <a:srgbClr val="FFFFFF"/>
          </a:solidFill>
          <a:ln w="76200" cap="sq">
            <a:noFill/>
            <a:miter lim="800000"/>
          </a:ln>
          <a:effectLst/>
        </p:spPr>
      </p:pic>
      <p:sp>
        <p:nvSpPr>
          <p:cNvPr id="9" name="Rectángulo 8"/>
          <p:cNvSpPr/>
          <p:nvPr/>
        </p:nvSpPr>
        <p:spPr>
          <a:xfrm>
            <a:off x="2431127" y="6142099"/>
            <a:ext cx="9211300" cy="553998"/>
          </a:xfrm>
          <a:prstGeom prst="rect">
            <a:avLst/>
          </a:prstGeom>
        </p:spPr>
        <p:txBody>
          <a:bodyPr wrap="square">
            <a:spAutoFit/>
          </a:bodyPr>
          <a:lstStyle/>
          <a:p>
            <a:pPr algn="ctr"/>
            <a:r>
              <a:rPr lang="es-MX" sz="3000" dirty="0">
                <a:solidFill>
                  <a:srgbClr val="B3518F"/>
                </a:solidFill>
                <a:latin typeface="Century Gothic" panose="020B0502020202020204"/>
              </a:rPr>
              <a:t>http://www.plataformadetransparencia.org.mx</a:t>
            </a:r>
            <a:endParaRPr lang="es-MX" sz="3000" dirty="0">
              <a:solidFill>
                <a:srgbClr val="B3518F"/>
              </a:solidFill>
              <a:latin typeface="+mj-lt"/>
            </a:endParaRPr>
          </a:p>
        </p:txBody>
      </p:sp>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p:cNvSpPr txBox="1"/>
          <p:nvPr/>
        </p:nvSpPr>
        <p:spPr>
          <a:xfrm>
            <a:off x="2176944" y="1053074"/>
            <a:ext cx="9434296" cy="830997"/>
          </a:xfrm>
          <a:prstGeom prst="rect">
            <a:avLst/>
          </a:prstGeom>
          <a:noFill/>
        </p:spPr>
        <p:txBody>
          <a:bodyPr wrap="square" rtlCol="0">
            <a:spAutoFit/>
          </a:bodyPr>
          <a:lstStyle/>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El módulo de carga de información de la Plataforma Nacional de Transparencia, denominado Sistema de Portales de Obligaciones de Transparencia (SIPOT), ha tenido algunas mejoras para hacer más fácil y eficiente su operación.</a:t>
            </a:r>
          </a:p>
        </p:txBody>
      </p:sp>
      <p:sp>
        <p:nvSpPr>
          <p:cNvPr id="10" name="CuadroTexto 9"/>
          <p:cNvSpPr txBox="1"/>
          <p:nvPr/>
        </p:nvSpPr>
        <p:spPr>
          <a:xfrm>
            <a:off x="7225170" y="3228255"/>
            <a:ext cx="4386070" cy="1569660"/>
          </a:xfrm>
          <a:prstGeom prst="rect">
            <a:avLst/>
          </a:prstGeom>
          <a:noFill/>
        </p:spPr>
        <p:txBody>
          <a:bodyPr wrap="square" rtlCol="0">
            <a:spAutoFit/>
          </a:bodyPr>
          <a:lstStyle/>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Las adecuaciones responden a las observaciones que los organismos garantes y sujetos obligados de todo el país realizaron al INAI, por lo que la funcionalidad de estas mejoras son resultado de una condensación de las sugerencias recibidas.</a:t>
            </a:r>
          </a:p>
        </p:txBody>
      </p:sp>
    </p:spTree>
    <p:extLst>
      <p:ext uri="{BB962C8B-B14F-4D97-AF65-F5344CB8AC3E}">
        <p14:creationId xmlns:p14="http://schemas.microsoft.com/office/powerpoint/2010/main" val="1835302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p:cNvGrpSpPr/>
          <p:nvPr/>
        </p:nvGrpSpPr>
        <p:grpSpPr>
          <a:xfrm>
            <a:off x="122239" y="1183544"/>
            <a:ext cx="1281600" cy="5360100"/>
            <a:chOff x="5991351" y="942540"/>
            <a:chExt cx="1398895" cy="5360100"/>
          </a:xfrm>
        </p:grpSpPr>
        <p:sp>
          <p:nvSpPr>
            <p:cNvPr id="65" name="Rectángulo 64"/>
            <p:cNvSpPr/>
            <p:nvPr/>
          </p:nvSpPr>
          <p:spPr>
            <a:xfrm>
              <a:off x="6058750" y="984093"/>
              <a:ext cx="1264096" cy="602725"/>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66" name="Rectángulo 65"/>
            <p:cNvSpPr/>
            <p:nvPr/>
          </p:nvSpPr>
          <p:spPr>
            <a:xfrm>
              <a:off x="5991351" y="942540"/>
              <a:ext cx="1398895"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7" name="Rectángulo 66"/>
            <p:cNvSpPr/>
            <p:nvPr/>
          </p:nvSpPr>
          <p:spPr>
            <a:xfrm>
              <a:off x="6169347" y="1714088"/>
              <a:ext cx="1211381" cy="63159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8" name="Rectángulo 67"/>
            <p:cNvSpPr/>
            <p:nvPr/>
          </p:nvSpPr>
          <p:spPr>
            <a:xfrm>
              <a:off x="5997681" y="3037946"/>
              <a:ext cx="139223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9" name="Rectángulo 68"/>
            <p:cNvSpPr/>
            <p:nvPr/>
          </p:nvSpPr>
          <p:spPr>
            <a:xfrm>
              <a:off x="5997681" y="5015058"/>
              <a:ext cx="138971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70" name="Rectángulo 69"/>
            <p:cNvSpPr/>
            <p:nvPr/>
          </p:nvSpPr>
          <p:spPr>
            <a:xfrm>
              <a:off x="6178531" y="2429177"/>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1" name="Rectángulo 70"/>
            <p:cNvSpPr/>
            <p:nvPr/>
          </p:nvSpPr>
          <p:spPr>
            <a:xfrm>
              <a:off x="6176011" y="3807271"/>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2" name="Rectángulo 71"/>
            <p:cNvSpPr/>
            <p:nvPr/>
          </p:nvSpPr>
          <p:spPr>
            <a:xfrm>
              <a:off x="6176011" y="4413308"/>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3" name="Rectángulo 72"/>
            <p:cNvSpPr/>
            <p:nvPr/>
          </p:nvSpPr>
          <p:spPr>
            <a:xfrm>
              <a:off x="6169346" y="5777364"/>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p:cNvSpPr/>
          <p:nvPr/>
        </p:nvSpPr>
        <p:spPr>
          <a:xfrm>
            <a:off x="122239" y="1225097"/>
            <a:ext cx="1264096" cy="60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56" name="Rectángulo 55"/>
          <p:cNvSpPr/>
          <p:nvPr/>
        </p:nvSpPr>
        <p:spPr>
          <a:xfrm>
            <a:off x="54840" y="1183544"/>
            <a:ext cx="1398895"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rgbClr val="EEEFF1"/>
                </a:solidFill>
              </a:rPr>
              <a:t>Unidades Administrativas</a:t>
            </a:r>
          </a:p>
        </p:txBody>
      </p:sp>
      <p:sp>
        <p:nvSpPr>
          <p:cNvPr id="57" name="Rectángulo 56"/>
          <p:cNvSpPr/>
          <p:nvPr/>
        </p:nvSpPr>
        <p:spPr>
          <a:xfrm>
            <a:off x="232836" y="1955092"/>
            <a:ext cx="1211381" cy="63159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Unidades Administrativas</a:t>
            </a:r>
          </a:p>
        </p:txBody>
      </p:sp>
      <p:sp>
        <p:nvSpPr>
          <p:cNvPr id="58" name="Rectángulo 57"/>
          <p:cNvSpPr/>
          <p:nvPr/>
        </p:nvSpPr>
        <p:spPr>
          <a:xfrm>
            <a:off x="61170" y="3278950"/>
            <a:ext cx="139223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Carga de Información</a:t>
            </a:r>
          </a:p>
        </p:txBody>
      </p:sp>
      <p:sp>
        <p:nvSpPr>
          <p:cNvPr id="59" name="Rectángulo 58"/>
          <p:cNvSpPr/>
          <p:nvPr/>
        </p:nvSpPr>
        <p:spPr>
          <a:xfrm>
            <a:off x="61170" y="5256062"/>
            <a:ext cx="138971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Opciones Avanzadas</a:t>
            </a:r>
          </a:p>
        </p:txBody>
      </p:sp>
      <p:sp>
        <p:nvSpPr>
          <p:cNvPr id="60" name="Rectángulo 59"/>
          <p:cNvSpPr/>
          <p:nvPr/>
        </p:nvSpPr>
        <p:spPr>
          <a:xfrm>
            <a:off x="242020" y="2670181"/>
            <a:ext cx="1211381" cy="525276"/>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Asignación de Formatos</a:t>
            </a:r>
          </a:p>
        </p:txBody>
      </p:sp>
      <p:sp>
        <p:nvSpPr>
          <p:cNvPr id="61" name="Rectángulo 60"/>
          <p:cNvSpPr/>
          <p:nvPr/>
        </p:nvSpPr>
        <p:spPr>
          <a:xfrm>
            <a:off x="239500" y="4048275"/>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Carga de Archivos</a:t>
            </a:r>
          </a:p>
        </p:txBody>
      </p:sp>
      <p:sp>
        <p:nvSpPr>
          <p:cNvPr id="62" name="Rectángulo 61"/>
          <p:cNvSpPr/>
          <p:nvPr/>
        </p:nvSpPr>
        <p:spPr>
          <a:xfrm>
            <a:off x="239500" y="4654312"/>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Información</a:t>
            </a:r>
          </a:p>
        </p:txBody>
      </p:sp>
      <p:sp>
        <p:nvSpPr>
          <p:cNvPr id="63" name="Rectángulo 62"/>
          <p:cNvSpPr/>
          <p:nvPr/>
        </p:nvSpPr>
        <p:spPr>
          <a:xfrm>
            <a:off x="232835" y="6018368"/>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Copia/Borra Información</a:t>
            </a:r>
          </a:p>
        </p:txBody>
      </p:sp>
      <p:sp>
        <p:nvSpPr>
          <p:cNvPr id="94" name="CuadroTexto 93"/>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grpSp>
        <p:nvGrpSpPr>
          <p:cNvPr id="11" name="Grupo 10"/>
          <p:cNvGrpSpPr/>
          <p:nvPr/>
        </p:nvGrpSpPr>
        <p:grpSpPr>
          <a:xfrm>
            <a:off x="6419183" y="279571"/>
            <a:ext cx="5436679" cy="435935"/>
            <a:chOff x="2208130" y="2456120"/>
            <a:chExt cx="5436679" cy="435935"/>
          </a:xfrm>
        </p:grpSpPr>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2481" t="74390" r="49230" b="4712"/>
            <a:stretch/>
          </p:blipFill>
          <p:spPr>
            <a:xfrm>
              <a:off x="2208130" y="2456120"/>
              <a:ext cx="5436679" cy="435935"/>
            </a:xfrm>
            <a:prstGeom prst="rect">
              <a:avLst/>
            </a:prstGeom>
          </p:spPr>
        </p:pic>
        <p:sp>
          <p:nvSpPr>
            <p:cNvPr id="10" name="Rectángulo 9"/>
            <p:cNvSpPr/>
            <p:nvPr/>
          </p:nvSpPr>
          <p:spPr>
            <a:xfrm>
              <a:off x="4406900" y="2512613"/>
              <a:ext cx="3237909"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p:cNvSpPr/>
            <p:nvPr/>
          </p:nvSpPr>
          <p:spPr>
            <a:xfrm>
              <a:off x="2286000" y="2512821"/>
              <a:ext cx="535880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sp>
        <p:nvSpPr>
          <p:cNvPr id="53" name="CuadroTexto 52"/>
          <p:cNvSpPr txBox="1"/>
          <p:nvPr/>
        </p:nvSpPr>
        <p:spPr>
          <a:xfrm>
            <a:off x="2175266" y="233480"/>
            <a:ext cx="2649207" cy="523220"/>
          </a:xfrm>
          <a:prstGeom prst="rect">
            <a:avLst/>
          </a:prstGeom>
          <a:noFill/>
        </p:spPr>
        <p:txBody>
          <a:bodyPr wrap="square" rtlCol="0">
            <a:spAutoFit/>
          </a:bodyPr>
          <a:lstStyle/>
          <a:p>
            <a:pPr algn="ctr"/>
            <a:r>
              <a:rPr lang="es-MX" sz="1400" b="1" dirty="0">
                <a:solidFill>
                  <a:srgbClr val="007B64"/>
                </a:solidFill>
                <a:latin typeface="Arial" panose="020B0604020202020204" pitchFamily="34" charset="0"/>
                <a:cs typeface="Arial" panose="020B0604020202020204" pitchFamily="34" charset="0"/>
              </a:rPr>
              <a:t>Responsable: Administrador del Sujeto Obligado</a:t>
            </a:r>
          </a:p>
        </p:txBody>
      </p:sp>
      <p:grpSp>
        <p:nvGrpSpPr>
          <p:cNvPr id="23" name="Grupo 22"/>
          <p:cNvGrpSpPr/>
          <p:nvPr/>
        </p:nvGrpSpPr>
        <p:grpSpPr>
          <a:xfrm>
            <a:off x="3425300" y="1744551"/>
            <a:ext cx="7401463" cy="2930041"/>
            <a:chOff x="3425300" y="1520763"/>
            <a:chExt cx="7401463" cy="2930041"/>
          </a:xfrm>
        </p:grpSpPr>
        <p:pic>
          <p:nvPicPr>
            <p:cNvPr id="8" name="Imagen 7"/>
            <p:cNvPicPr>
              <a:picLocks noChangeAspect="1"/>
            </p:cNvPicPr>
            <p:nvPr/>
          </p:nvPicPr>
          <p:blipFill rotWithShape="1">
            <a:blip r:embed="rId4">
              <a:extLst>
                <a:ext uri="{28A0092B-C50C-407E-A947-70E740481C1C}">
                  <a14:useLocalDpi xmlns:a14="http://schemas.microsoft.com/office/drawing/2010/main" val="0"/>
                </a:ext>
              </a:extLst>
            </a:blip>
            <a:srcRect l="13636" t="21987" r="15856" b="43810"/>
            <a:stretch/>
          </p:blipFill>
          <p:spPr>
            <a:xfrm>
              <a:off x="3425300" y="1520763"/>
              <a:ext cx="7091916" cy="1935126"/>
            </a:xfrm>
            <a:prstGeom prst="rect">
              <a:avLst/>
            </a:prstGeom>
          </p:spPr>
        </p:pic>
        <p:sp>
          <p:nvSpPr>
            <p:cNvPr id="40" name="Elipse 39"/>
            <p:cNvSpPr/>
            <p:nvPr/>
          </p:nvSpPr>
          <p:spPr>
            <a:xfrm>
              <a:off x="9595408" y="2869952"/>
              <a:ext cx="720000" cy="720000"/>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CuadroTexto 40"/>
            <p:cNvSpPr txBox="1"/>
            <p:nvPr/>
          </p:nvSpPr>
          <p:spPr>
            <a:xfrm>
              <a:off x="9084051" y="3927584"/>
              <a:ext cx="1742712" cy="523220"/>
            </a:xfrm>
            <a:prstGeom prst="rect">
              <a:avLst/>
            </a:prstGeom>
            <a:noFill/>
          </p:spPr>
          <p:txBody>
            <a:bodyPr wrap="square" rtlCol="0">
              <a:spAutoFit/>
            </a:bodyPr>
            <a:lstStyle/>
            <a:p>
              <a:pPr algn="ctr"/>
              <a:r>
                <a:rPr lang="es-MX" sz="1400" dirty="0">
                  <a:solidFill>
                    <a:schemeClr val="tx1">
                      <a:lumMod val="75000"/>
                      <a:lumOff val="25000"/>
                    </a:schemeClr>
                  </a:solidFill>
                  <a:latin typeface="Arial" panose="020B0604020202020204" pitchFamily="34" charset="0"/>
                  <a:cs typeface="Arial" panose="020B0604020202020204" pitchFamily="34" charset="0"/>
                </a:rPr>
                <a:t>Seleccionar el campo.</a:t>
              </a:r>
            </a:p>
          </p:txBody>
        </p:sp>
        <p:sp>
          <p:nvSpPr>
            <p:cNvPr id="42" name="Flecha abajo 41"/>
            <p:cNvSpPr/>
            <p:nvPr/>
          </p:nvSpPr>
          <p:spPr>
            <a:xfrm>
              <a:off x="9732823" y="3605955"/>
              <a:ext cx="445169" cy="222657"/>
            </a:xfrm>
            <a:prstGeom prst="downArrow">
              <a:avLst/>
            </a:prstGeom>
            <a:solidFill>
              <a:srgbClr val="B3518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0" name="Grupo 19"/>
          <p:cNvGrpSpPr/>
          <p:nvPr/>
        </p:nvGrpSpPr>
        <p:grpSpPr>
          <a:xfrm>
            <a:off x="2915007" y="4243889"/>
            <a:ext cx="4729269" cy="1042345"/>
            <a:chOff x="2279079" y="4588885"/>
            <a:chExt cx="4729269" cy="1042345"/>
          </a:xfrm>
        </p:grpSpPr>
        <p:sp>
          <p:nvSpPr>
            <p:cNvPr id="48" name="CuadroTexto 47"/>
            <p:cNvSpPr txBox="1"/>
            <p:nvPr/>
          </p:nvSpPr>
          <p:spPr>
            <a:xfrm>
              <a:off x="2279079" y="4876895"/>
              <a:ext cx="1397551" cy="584775"/>
            </a:xfrm>
            <a:prstGeom prst="rect">
              <a:avLst/>
            </a:prstGeom>
            <a:noFill/>
          </p:spPr>
          <p:txBody>
            <a:bodyPr wrap="square" rtlCol="0">
              <a:spAutoFit/>
            </a:bodyPr>
            <a:lstStyle/>
            <a:p>
              <a:pPr algn="ctr"/>
              <a:r>
                <a:rPr lang="es-MX" sz="1600" dirty="0">
                  <a:solidFill>
                    <a:schemeClr val="tx1">
                      <a:lumMod val="75000"/>
                      <a:lumOff val="25000"/>
                    </a:schemeClr>
                  </a:solidFill>
                  <a:latin typeface="Arial" panose="020B0604020202020204" pitchFamily="34" charset="0"/>
                  <a:cs typeface="Arial" panose="020B0604020202020204" pitchFamily="34" charset="0"/>
                </a:rPr>
                <a:t>Ventana de seguridad.</a:t>
              </a:r>
            </a:p>
          </p:txBody>
        </p:sp>
        <p:grpSp>
          <p:nvGrpSpPr>
            <p:cNvPr id="19" name="Grupo 18"/>
            <p:cNvGrpSpPr/>
            <p:nvPr/>
          </p:nvGrpSpPr>
          <p:grpSpPr>
            <a:xfrm>
              <a:off x="3673039" y="4588885"/>
              <a:ext cx="3335309" cy="1042345"/>
              <a:chOff x="3673039" y="4588885"/>
              <a:chExt cx="3335309" cy="1042345"/>
            </a:xfrm>
          </p:grpSpPr>
          <p:pic>
            <p:nvPicPr>
              <p:cNvPr id="9" name="Imagen 8"/>
              <p:cNvPicPr>
                <a:picLocks noChangeAspect="1"/>
              </p:cNvPicPr>
              <p:nvPr/>
            </p:nvPicPr>
            <p:blipFill rotWithShape="1">
              <a:blip r:embed="rId5">
                <a:extLst>
                  <a:ext uri="{28A0092B-C50C-407E-A947-70E740481C1C}">
                    <a14:useLocalDpi xmlns:a14="http://schemas.microsoft.com/office/drawing/2010/main" val="0"/>
                  </a:ext>
                </a:extLst>
              </a:blip>
              <a:srcRect l="33295" t="33343" r="35944" b="48162"/>
              <a:stretch/>
            </p:blipFill>
            <p:spPr>
              <a:xfrm>
                <a:off x="3914274" y="4588885"/>
                <a:ext cx="3094074" cy="1010093"/>
              </a:xfrm>
              <a:prstGeom prst="rect">
                <a:avLst/>
              </a:prstGeom>
            </p:spPr>
          </p:pic>
          <p:sp>
            <p:nvSpPr>
              <p:cNvPr id="51" name="Rectángulo 50"/>
              <p:cNvSpPr/>
              <p:nvPr/>
            </p:nvSpPr>
            <p:spPr>
              <a:xfrm>
                <a:off x="3911542" y="4588885"/>
                <a:ext cx="3096805" cy="1042345"/>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Flecha abajo 48"/>
              <p:cNvSpPr/>
              <p:nvPr/>
            </p:nvSpPr>
            <p:spPr>
              <a:xfrm rot="5400000">
                <a:off x="3561783" y="5057955"/>
                <a:ext cx="445169" cy="222657"/>
              </a:xfrm>
              <a:prstGeom prst="downArrow">
                <a:avLst/>
              </a:prstGeom>
              <a:solidFill>
                <a:srgbClr val="007B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22" name="Grupo 21"/>
          <p:cNvGrpSpPr/>
          <p:nvPr/>
        </p:nvGrpSpPr>
        <p:grpSpPr>
          <a:xfrm>
            <a:off x="6497053" y="5629628"/>
            <a:ext cx="4689481" cy="584775"/>
            <a:chOff x="6863176" y="5433593"/>
            <a:chExt cx="4689481" cy="584775"/>
          </a:xfrm>
        </p:grpSpPr>
        <p:sp>
          <p:nvSpPr>
            <p:cNvPr id="64" name="Flecha abajo 63"/>
            <p:cNvSpPr/>
            <p:nvPr/>
          </p:nvSpPr>
          <p:spPr>
            <a:xfrm rot="5400000">
              <a:off x="8779109" y="5618859"/>
              <a:ext cx="445169" cy="222657"/>
            </a:xfrm>
            <a:prstGeom prst="downArrow">
              <a:avLst/>
            </a:prstGeom>
            <a:solidFill>
              <a:srgbClr val="007B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CuadroTexto 73"/>
            <p:cNvSpPr txBox="1"/>
            <p:nvPr/>
          </p:nvSpPr>
          <p:spPr>
            <a:xfrm>
              <a:off x="6863176" y="5433593"/>
              <a:ext cx="1933371" cy="584775"/>
            </a:xfrm>
            <a:prstGeom prst="rect">
              <a:avLst/>
            </a:prstGeom>
            <a:noFill/>
          </p:spPr>
          <p:txBody>
            <a:bodyPr wrap="square" rtlCol="0">
              <a:spAutoFit/>
            </a:bodyPr>
            <a:lstStyle/>
            <a:p>
              <a:pPr algn="ctr"/>
              <a:r>
                <a:rPr lang="es-MX" sz="1600" dirty="0">
                  <a:solidFill>
                    <a:schemeClr val="tx1">
                      <a:lumMod val="75000"/>
                      <a:lumOff val="25000"/>
                    </a:schemeClr>
                  </a:solidFill>
                  <a:latin typeface="Arial" panose="020B0604020202020204" pitchFamily="34" charset="0"/>
                  <a:cs typeface="Arial" panose="020B0604020202020204" pitchFamily="34" charset="0"/>
                </a:rPr>
                <a:t>Cuadro emergente de confirmación.</a:t>
              </a:r>
            </a:p>
          </p:txBody>
        </p:sp>
        <p:grpSp>
          <p:nvGrpSpPr>
            <p:cNvPr id="21" name="Grupo 20"/>
            <p:cNvGrpSpPr/>
            <p:nvPr/>
          </p:nvGrpSpPr>
          <p:grpSpPr>
            <a:xfrm>
              <a:off x="9128434" y="5489357"/>
              <a:ext cx="2424223" cy="497264"/>
              <a:chOff x="8617953" y="5478479"/>
              <a:chExt cx="2424223" cy="497264"/>
            </a:xfrm>
          </p:grpSpPr>
          <p:pic>
            <p:nvPicPr>
              <p:cNvPr id="12" name="Imagen 11"/>
              <p:cNvPicPr>
                <a:picLocks noChangeAspect="1"/>
              </p:cNvPicPr>
              <p:nvPr/>
            </p:nvPicPr>
            <p:blipFill rotWithShape="1">
              <a:blip r:embed="rId6">
                <a:extLst>
                  <a:ext uri="{28A0092B-C50C-407E-A947-70E740481C1C}">
                    <a14:useLocalDpi xmlns:a14="http://schemas.microsoft.com/office/drawing/2010/main" val="0"/>
                  </a:ext>
                </a:extLst>
              </a:blip>
              <a:srcRect l="69198" t="5411" r="6700" b="85215"/>
              <a:stretch/>
            </p:blipFill>
            <p:spPr>
              <a:xfrm>
                <a:off x="8617953" y="5486645"/>
                <a:ext cx="2424223" cy="489098"/>
              </a:xfrm>
              <a:prstGeom prst="rect">
                <a:avLst/>
              </a:prstGeom>
            </p:spPr>
          </p:pic>
          <p:sp>
            <p:nvSpPr>
              <p:cNvPr id="75" name="Rectángulo 74"/>
              <p:cNvSpPr/>
              <p:nvPr/>
            </p:nvSpPr>
            <p:spPr>
              <a:xfrm>
                <a:off x="8617953" y="5478479"/>
                <a:ext cx="2424223" cy="463415"/>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76" name="CuadroTexto 75"/>
          <p:cNvSpPr txBox="1"/>
          <p:nvPr/>
        </p:nvSpPr>
        <p:spPr>
          <a:xfrm>
            <a:off x="2621418" y="1014267"/>
            <a:ext cx="6278033" cy="338554"/>
          </a:xfrm>
          <a:prstGeom prst="rect">
            <a:avLst/>
          </a:prstGeom>
          <a:noFill/>
        </p:spPr>
        <p:txBody>
          <a:bodyPr wrap="square" rtlCol="0">
            <a:spAutoFit/>
          </a:bodyPr>
          <a:lstStyle/>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Para </a:t>
            </a:r>
            <a:r>
              <a:rPr lang="es-MX" sz="1600" dirty="0">
                <a:solidFill>
                  <a:srgbClr val="B3518F"/>
                </a:solidFill>
                <a:latin typeface="Arial" panose="020B0604020202020204" pitchFamily="34" charset="0"/>
                <a:cs typeface="Arial" panose="020B0604020202020204" pitchFamily="34" charset="0"/>
              </a:rPr>
              <a:t>“Eliminar”</a:t>
            </a:r>
            <a:r>
              <a:rPr lang="es-MX" sz="1600" dirty="0">
                <a:solidFill>
                  <a:schemeClr val="tx1">
                    <a:lumMod val="75000"/>
                    <a:lumOff val="25000"/>
                  </a:schemeClr>
                </a:solidFill>
                <a:latin typeface="Arial" panose="020B0604020202020204" pitchFamily="34" charset="0"/>
                <a:cs typeface="Arial" panose="020B0604020202020204" pitchFamily="34" charset="0"/>
              </a:rPr>
              <a:t> un formato asignado.</a:t>
            </a:r>
          </a:p>
        </p:txBody>
      </p:sp>
      <p:sp>
        <p:nvSpPr>
          <p:cNvPr id="77" name="CuadroTexto 76"/>
          <p:cNvSpPr txBox="1"/>
          <p:nvPr/>
        </p:nvSpPr>
        <p:spPr>
          <a:xfrm>
            <a:off x="2306948" y="901487"/>
            <a:ext cx="321760" cy="769441"/>
          </a:xfrm>
          <a:prstGeom prst="rect">
            <a:avLst/>
          </a:prstGeom>
          <a:noFill/>
        </p:spPr>
        <p:txBody>
          <a:bodyPr wrap="square" rtlCol="0">
            <a:spAutoFit/>
          </a:bodyPr>
          <a:lstStyle/>
          <a:p>
            <a:pPr algn="just"/>
            <a:r>
              <a:rPr lang="es-MX" sz="4400" dirty="0">
                <a:solidFill>
                  <a:srgbClr val="B3518F"/>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82117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Imagen 63"/>
          <p:cNvPicPr>
            <a:picLocks noChangeAspect="1"/>
          </p:cNvPicPr>
          <p:nvPr/>
        </p:nvPicPr>
        <p:blipFill rotWithShape="1">
          <a:blip r:embed="rId2">
            <a:extLst>
              <a:ext uri="{28A0092B-C50C-407E-A947-70E740481C1C}">
                <a14:useLocalDpi xmlns:a14="http://schemas.microsoft.com/office/drawing/2010/main" val="0"/>
              </a:ext>
            </a:extLst>
          </a:blip>
          <a:srcRect l="5407" t="11018" r="7279" b="12827"/>
          <a:stretch/>
        </p:blipFill>
        <p:spPr>
          <a:xfrm>
            <a:off x="6539885" y="3879989"/>
            <a:ext cx="2012888" cy="914400"/>
          </a:xfrm>
          <a:prstGeom prst="rect">
            <a:avLst/>
          </a:prstGeom>
        </p:spPr>
      </p:pic>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4" name="CuadroTexto 93"/>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sp>
        <p:nvSpPr>
          <p:cNvPr id="53" name="CuadroTexto 52"/>
          <p:cNvSpPr txBox="1"/>
          <p:nvPr/>
        </p:nvSpPr>
        <p:spPr>
          <a:xfrm>
            <a:off x="2175266" y="233480"/>
            <a:ext cx="2649207" cy="523220"/>
          </a:xfrm>
          <a:prstGeom prst="rect">
            <a:avLst/>
          </a:prstGeom>
          <a:noFill/>
        </p:spPr>
        <p:txBody>
          <a:bodyPr wrap="square" rtlCol="0">
            <a:spAutoFit/>
          </a:bodyPr>
          <a:lstStyle/>
          <a:p>
            <a:pPr algn="ctr"/>
            <a:r>
              <a:rPr lang="es-MX" sz="1400" b="1" dirty="0">
                <a:solidFill>
                  <a:srgbClr val="007B64"/>
                </a:solidFill>
                <a:latin typeface="Arial" panose="020B0604020202020204" pitchFamily="34" charset="0"/>
                <a:cs typeface="Arial" panose="020B0604020202020204" pitchFamily="34" charset="0"/>
              </a:rPr>
              <a:t>Responsable: Administrador del Sujeto Obligado</a:t>
            </a:r>
          </a:p>
        </p:txBody>
      </p:sp>
      <p:pic>
        <p:nvPicPr>
          <p:cNvPr id="7" name="Imagen 6"/>
          <p:cNvPicPr>
            <a:picLocks noChangeAspect="1"/>
          </p:cNvPicPr>
          <p:nvPr/>
        </p:nvPicPr>
        <p:blipFill rotWithShape="1">
          <a:blip r:embed="rId4">
            <a:extLst>
              <a:ext uri="{28A0092B-C50C-407E-A947-70E740481C1C}">
                <a14:useLocalDpi xmlns:a14="http://schemas.microsoft.com/office/drawing/2010/main" val="0"/>
              </a:ext>
            </a:extLst>
          </a:blip>
          <a:srcRect l="2481" t="74390" r="49230" b="4712"/>
          <a:stretch/>
        </p:blipFill>
        <p:spPr>
          <a:xfrm>
            <a:off x="3113586" y="2300270"/>
            <a:ext cx="7849141" cy="629376"/>
          </a:xfrm>
          <a:prstGeom prst="rect">
            <a:avLst/>
          </a:prstGeom>
        </p:spPr>
      </p:pic>
      <p:sp>
        <p:nvSpPr>
          <p:cNvPr id="10" name="Rectángulo 9"/>
          <p:cNvSpPr/>
          <p:nvPr/>
        </p:nvSpPr>
        <p:spPr>
          <a:xfrm>
            <a:off x="3221665" y="2358332"/>
            <a:ext cx="3104707" cy="543559"/>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8" name="Flecha abajo 97"/>
          <p:cNvSpPr/>
          <p:nvPr/>
        </p:nvSpPr>
        <p:spPr>
          <a:xfrm>
            <a:off x="7268987" y="3154102"/>
            <a:ext cx="681458" cy="486208"/>
          </a:xfrm>
          <a:prstGeom prst="downArrow">
            <a:avLst/>
          </a:prstGeom>
          <a:solidFill>
            <a:srgbClr val="007B64"/>
          </a:solidFill>
          <a:ln>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9" name="Rectángulo 98"/>
          <p:cNvSpPr/>
          <p:nvPr/>
        </p:nvSpPr>
        <p:spPr>
          <a:xfrm>
            <a:off x="6550495" y="4253023"/>
            <a:ext cx="2129051" cy="555380"/>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Rectángulo 73"/>
          <p:cNvSpPr/>
          <p:nvPr/>
        </p:nvSpPr>
        <p:spPr>
          <a:xfrm>
            <a:off x="6550495" y="3865974"/>
            <a:ext cx="2129051" cy="928415"/>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sp>
        <p:nvSpPr>
          <p:cNvPr id="75" name="Rectángulo 74"/>
          <p:cNvSpPr/>
          <p:nvPr/>
        </p:nvSpPr>
        <p:spPr>
          <a:xfrm>
            <a:off x="8552773" y="2372347"/>
            <a:ext cx="2409954" cy="543559"/>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p:cNvSpPr/>
          <p:nvPr/>
        </p:nvSpPr>
        <p:spPr>
          <a:xfrm>
            <a:off x="3221665" y="2353409"/>
            <a:ext cx="7741062" cy="548482"/>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nvGrpSpPr>
          <p:cNvPr id="76" name="Grupo 75"/>
          <p:cNvGrpSpPr/>
          <p:nvPr/>
        </p:nvGrpSpPr>
        <p:grpSpPr>
          <a:xfrm>
            <a:off x="122239" y="1183544"/>
            <a:ext cx="1281600" cy="5360100"/>
            <a:chOff x="5991351" y="942540"/>
            <a:chExt cx="1398895" cy="5360100"/>
          </a:xfrm>
        </p:grpSpPr>
        <p:sp>
          <p:nvSpPr>
            <p:cNvPr id="77" name="Rectángulo 76"/>
            <p:cNvSpPr/>
            <p:nvPr/>
          </p:nvSpPr>
          <p:spPr>
            <a:xfrm>
              <a:off x="6058750" y="984093"/>
              <a:ext cx="1264096" cy="602725"/>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78" name="Rectángulo 77"/>
            <p:cNvSpPr/>
            <p:nvPr/>
          </p:nvSpPr>
          <p:spPr>
            <a:xfrm>
              <a:off x="5991351" y="942540"/>
              <a:ext cx="1398895"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79" name="Rectángulo 78"/>
            <p:cNvSpPr/>
            <p:nvPr/>
          </p:nvSpPr>
          <p:spPr>
            <a:xfrm>
              <a:off x="6169347" y="1714088"/>
              <a:ext cx="1211381" cy="63159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80" name="Rectángulo 79"/>
            <p:cNvSpPr/>
            <p:nvPr/>
          </p:nvSpPr>
          <p:spPr>
            <a:xfrm>
              <a:off x="5997681" y="3037946"/>
              <a:ext cx="139223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81" name="Rectángulo 80"/>
            <p:cNvSpPr/>
            <p:nvPr/>
          </p:nvSpPr>
          <p:spPr>
            <a:xfrm>
              <a:off x="5997681" y="5015058"/>
              <a:ext cx="138971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82" name="Rectángulo 81"/>
            <p:cNvSpPr/>
            <p:nvPr/>
          </p:nvSpPr>
          <p:spPr>
            <a:xfrm>
              <a:off x="6178531" y="2429177"/>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83" name="Rectángulo 82"/>
            <p:cNvSpPr/>
            <p:nvPr/>
          </p:nvSpPr>
          <p:spPr>
            <a:xfrm>
              <a:off x="6176011" y="3807271"/>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84" name="Rectángulo 83"/>
            <p:cNvSpPr/>
            <p:nvPr/>
          </p:nvSpPr>
          <p:spPr>
            <a:xfrm>
              <a:off x="6176011" y="4413308"/>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85" name="Rectángulo 84"/>
            <p:cNvSpPr/>
            <p:nvPr/>
          </p:nvSpPr>
          <p:spPr>
            <a:xfrm>
              <a:off x="6169346" y="5777364"/>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sp>
        <p:nvSpPr>
          <p:cNvPr id="86" name="Rectángulo 85"/>
          <p:cNvSpPr/>
          <p:nvPr/>
        </p:nvSpPr>
        <p:spPr>
          <a:xfrm>
            <a:off x="122239" y="1225097"/>
            <a:ext cx="1264096" cy="602725"/>
          </a:xfrm>
          <a:prstGeom prst="rect">
            <a:avLst/>
          </a:prstGeom>
          <a:solidFill>
            <a:srgbClr val="3D2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p:txBody>
      </p:sp>
      <p:sp>
        <p:nvSpPr>
          <p:cNvPr id="87" name="Rectángulo 86"/>
          <p:cNvSpPr/>
          <p:nvPr/>
        </p:nvSpPr>
        <p:spPr>
          <a:xfrm>
            <a:off x="54840" y="1183544"/>
            <a:ext cx="1398895"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Unidades Administrativas</a:t>
            </a:r>
          </a:p>
        </p:txBody>
      </p:sp>
      <p:sp>
        <p:nvSpPr>
          <p:cNvPr id="88" name="Rectángulo 87"/>
          <p:cNvSpPr/>
          <p:nvPr/>
        </p:nvSpPr>
        <p:spPr>
          <a:xfrm>
            <a:off x="232836" y="1955092"/>
            <a:ext cx="1211381" cy="63159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Unidades Administrativas</a:t>
            </a:r>
          </a:p>
        </p:txBody>
      </p:sp>
      <p:sp>
        <p:nvSpPr>
          <p:cNvPr id="89" name="Rectángulo 88"/>
          <p:cNvSpPr/>
          <p:nvPr/>
        </p:nvSpPr>
        <p:spPr>
          <a:xfrm>
            <a:off x="61170" y="3278950"/>
            <a:ext cx="1392231"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rPr>
              <a:t>Carga de Información</a:t>
            </a:r>
          </a:p>
        </p:txBody>
      </p:sp>
      <p:sp>
        <p:nvSpPr>
          <p:cNvPr id="90" name="Rectángulo 89"/>
          <p:cNvSpPr/>
          <p:nvPr/>
        </p:nvSpPr>
        <p:spPr>
          <a:xfrm>
            <a:off x="61170" y="5256062"/>
            <a:ext cx="138971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Opciones Avanzadas</a:t>
            </a:r>
          </a:p>
        </p:txBody>
      </p:sp>
      <p:sp>
        <p:nvSpPr>
          <p:cNvPr id="91" name="Rectángulo 90"/>
          <p:cNvSpPr/>
          <p:nvPr/>
        </p:nvSpPr>
        <p:spPr>
          <a:xfrm>
            <a:off x="242020" y="2670181"/>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Asignación de Formatos</a:t>
            </a:r>
          </a:p>
        </p:txBody>
      </p:sp>
      <p:sp>
        <p:nvSpPr>
          <p:cNvPr id="92" name="Rectángulo 91"/>
          <p:cNvSpPr/>
          <p:nvPr/>
        </p:nvSpPr>
        <p:spPr>
          <a:xfrm>
            <a:off x="239500" y="4048275"/>
            <a:ext cx="1211381" cy="525276"/>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Carga de Archivos</a:t>
            </a:r>
          </a:p>
        </p:txBody>
      </p:sp>
      <p:sp>
        <p:nvSpPr>
          <p:cNvPr id="93" name="Rectángulo 92"/>
          <p:cNvSpPr/>
          <p:nvPr/>
        </p:nvSpPr>
        <p:spPr>
          <a:xfrm>
            <a:off x="239500" y="4654312"/>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Información</a:t>
            </a:r>
          </a:p>
        </p:txBody>
      </p:sp>
      <p:sp>
        <p:nvSpPr>
          <p:cNvPr id="100" name="Rectángulo 99"/>
          <p:cNvSpPr/>
          <p:nvPr/>
        </p:nvSpPr>
        <p:spPr>
          <a:xfrm>
            <a:off x="232835" y="6018368"/>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Copia/Borra Información</a:t>
            </a:r>
          </a:p>
        </p:txBody>
      </p:sp>
    </p:spTree>
    <p:extLst>
      <p:ext uri="{BB962C8B-B14F-4D97-AF65-F5344CB8AC3E}">
        <p14:creationId xmlns:p14="http://schemas.microsoft.com/office/powerpoint/2010/main" val="2550431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p:cNvGrpSpPr/>
          <p:nvPr/>
        </p:nvGrpSpPr>
        <p:grpSpPr>
          <a:xfrm>
            <a:off x="122239" y="1183544"/>
            <a:ext cx="1281600" cy="5360100"/>
            <a:chOff x="5991351" y="942540"/>
            <a:chExt cx="1398895" cy="5360100"/>
          </a:xfrm>
        </p:grpSpPr>
        <p:sp>
          <p:nvSpPr>
            <p:cNvPr id="65" name="Rectángulo 64"/>
            <p:cNvSpPr/>
            <p:nvPr/>
          </p:nvSpPr>
          <p:spPr>
            <a:xfrm>
              <a:off x="6058750" y="984093"/>
              <a:ext cx="1264096" cy="602725"/>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66" name="Rectángulo 65"/>
            <p:cNvSpPr/>
            <p:nvPr/>
          </p:nvSpPr>
          <p:spPr>
            <a:xfrm>
              <a:off x="5991351" y="942540"/>
              <a:ext cx="1398895"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7" name="Rectángulo 66"/>
            <p:cNvSpPr/>
            <p:nvPr/>
          </p:nvSpPr>
          <p:spPr>
            <a:xfrm>
              <a:off x="6169347" y="1714088"/>
              <a:ext cx="1211381" cy="63159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8" name="Rectángulo 67"/>
            <p:cNvSpPr/>
            <p:nvPr/>
          </p:nvSpPr>
          <p:spPr>
            <a:xfrm>
              <a:off x="5997681" y="3037946"/>
              <a:ext cx="139223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9" name="Rectángulo 68"/>
            <p:cNvSpPr/>
            <p:nvPr/>
          </p:nvSpPr>
          <p:spPr>
            <a:xfrm>
              <a:off x="5997681" y="5015058"/>
              <a:ext cx="138971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70" name="Rectángulo 69"/>
            <p:cNvSpPr/>
            <p:nvPr/>
          </p:nvSpPr>
          <p:spPr>
            <a:xfrm>
              <a:off x="6178531" y="2429177"/>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1" name="Rectángulo 70"/>
            <p:cNvSpPr/>
            <p:nvPr/>
          </p:nvSpPr>
          <p:spPr>
            <a:xfrm>
              <a:off x="6176011" y="3807271"/>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2" name="Rectángulo 71"/>
            <p:cNvSpPr/>
            <p:nvPr/>
          </p:nvSpPr>
          <p:spPr>
            <a:xfrm>
              <a:off x="6176011" y="4413308"/>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3" name="Rectángulo 72"/>
            <p:cNvSpPr/>
            <p:nvPr/>
          </p:nvSpPr>
          <p:spPr>
            <a:xfrm>
              <a:off x="6169346" y="5777364"/>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p:cNvSpPr/>
          <p:nvPr/>
        </p:nvSpPr>
        <p:spPr>
          <a:xfrm>
            <a:off x="122239" y="1225097"/>
            <a:ext cx="1264096" cy="602725"/>
          </a:xfrm>
          <a:prstGeom prst="rect">
            <a:avLst/>
          </a:prstGeom>
          <a:solidFill>
            <a:srgbClr val="3D2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p:txBody>
      </p:sp>
      <p:sp>
        <p:nvSpPr>
          <p:cNvPr id="56" name="Rectángulo 55"/>
          <p:cNvSpPr/>
          <p:nvPr/>
        </p:nvSpPr>
        <p:spPr>
          <a:xfrm>
            <a:off x="54840" y="1183544"/>
            <a:ext cx="1398895"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Unidades Administrativas</a:t>
            </a:r>
          </a:p>
        </p:txBody>
      </p:sp>
      <p:sp>
        <p:nvSpPr>
          <p:cNvPr id="57" name="Rectángulo 56"/>
          <p:cNvSpPr/>
          <p:nvPr/>
        </p:nvSpPr>
        <p:spPr>
          <a:xfrm>
            <a:off x="232836" y="1955092"/>
            <a:ext cx="1211381" cy="63159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Unidades Administrativas</a:t>
            </a:r>
          </a:p>
        </p:txBody>
      </p:sp>
      <p:sp>
        <p:nvSpPr>
          <p:cNvPr id="58" name="Rectángulo 57"/>
          <p:cNvSpPr/>
          <p:nvPr/>
        </p:nvSpPr>
        <p:spPr>
          <a:xfrm>
            <a:off x="61170" y="3278950"/>
            <a:ext cx="1392231"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rPr>
              <a:t>Carga de Información</a:t>
            </a:r>
          </a:p>
        </p:txBody>
      </p:sp>
      <p:sp>
        <p:nvSpPr>
          <p:cNvPr id="59" name="Rectángulo 58"/>
          <p:cNvSpPr/>
          <p:nvPr/>
        </p:nvSpPr>
        <p:spPr>
          <a:xfrm>
            <a:off x="61170" y="5256062"/>
            <a:ext cx="138971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Opciones Avanzadas</a:t>
            </a:r>
          </a:p>
        </p:txBody>
      </p:sp>
      <p:sp>
        <p:nvSpPr>
          <p:cNvPr id="60" name="Rectángulo 59"/>
          <p:cNvSpPr/>
          <p:nvPr/>
        </p:nvSpPr>
        <p:spPr>
          <a:xfrm>
            <a:off x="242020" y="2670181"/>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Asignación de Formatos</a:t>
            </a:r>
          </a:p>
        </p:txBody>
      </p:sp>
      <p:sp>
        <p:nvSpPr>
          <p:cNvPr id="62" name="Rectángulo 61"/>
          <p:cNvSpPr/>
          <p:nvPr/>
        </p:nvSpPr>
        <p:spPr>
          <a:xfrm>
            <a:off x="239500" y="4654312"/>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Información</a:t>
            </a:r>
          </a:p>
        </p:txBody>
      </p:sp>
      <p:sp>
        <p:nvSpPr>
          <p:cNvPr id="63" name="Rectángulo 62"/>
          <p:cNvSpPr/>
          <p:nvPr/>
        </p:nvSpPr>
        <p:spPr>
          <a:xfrm>
            <a:off x="232835" y="6018368"/>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Copia/Borra Información</a:t>
            </a:r>
          </a:p>
        </p:txBody>
      </p:sp>
      <p:sp>
        <p:nvSpPr>
          <p:cNvPr id="94" name="CuadroTexto 93"/>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sp>
        <p:nvSpPr>
          <p:cNvPr id="53" name="CuadroTexto 52"/>
          <p:cNvSpPr txBox="1"/>
          <p:nvPr/>
        </p:nvSpPr>
        <p:spPr>
          <a:xfrm>
            <a:off x="2175266" y="233480"/>
            <a:ext cx="2649207" cy="523220"/>
          </a:xfrm>
          <a:prstGeom prst="rect">
            <a:avLst/>
          </a:prstGeom>
          <a:noFill/>
        </p:spPr>
        <p:txBody>
          <a:bodyPr wrap="square" rtlCol="0">
            <a:spAutoFit/>
          </a:bodyPr>
          <a:lstStyle/>
          <a:p>
            <a:pPr algn="ctr"/>
            <a:r>
              <a:rPr lang="es-MX" sz="1400" b="1" dirty="0">
                <a:solidFill>
                  <a:srgbClr val="007B64"/>
                </a:solidFill>
                <a:latin typeface="Arial" panose="020B0604020202020204" pitchFamily="34" charset="0"/>
                <a:cs typeface="Arial" panose="020B0604020202020204" pitchFamily="34" charset="0"/>
              </a:rPr>
              <a:t>Responsable: Unidad Administrativa</a:t>
            </a:r>
          </a:p>
        </p:txBody>
      </p:sp>
      <p:grpSp>
        <p:nvGrpSpPr>
          <p:cNvPr id="6" name="Grupo 5"/>
          <p:cNvGrpSpPr/>
          <p:nvPr/>
        </p:nvGrpSpPr>
        <p:grpSpPr>
          <a:xfrm>
            <a:off x="6419183" y="279571"/>
            <a:ext cx="5436679" cy="435935"/>
            <a:chOff x="6419183" y="279571"/>
            <a:chExt cx="5436679" cy="435935"/>
          </a:xfrm>
        </p:grpSpPr>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2481" t="74390" r="49230" b="4712"/>
            <a:stretch/>
          </p:blipFill>
          <p:spPr>
            <a:xfrm>
              <a:off x="6419183" y="279571"/>
              <a:ext cx="5436679" cy="435935"/>
            </a:xfrm>
            <a:prstGeom prst="rect">
              <a:avLst/>
            </a:prstGeom>
          </p:spPr>
        </p:pic>
        <p:sp>
          <p:nvSpPr>
            <p:cNvPr id="10" name="Rectángulo 9"/>
            <p:cNvSpPr/>
            <p:nvPr/>
          </p:nvSpPr>
          <p:spPr>
            <a:xfrm>
              <a:off x="6809874" y="336064"/>
              <a:ext cx="1852864"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p:cNvSpPr/>
            <p:nvPr/>
          </p:nvSpPr>
          <p:spPr>
            <a:xfrm>
              <a:off x="10257448" y="344085"/>
              <a:ext cx="1589648"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p:cNvSpPr/>
            <p:nvPr/>
          </p:nvSpPr>
          <p:spPr>
            <a:xfrm>
              <a:off x="6497053" y="336272"/>
              <a:ext cx="535880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sp>
        <p:nvSpPr>
          <p:cNvPr id="33" name="Rectángulo 59"/>
          <p:cNvSpPr/>
          <p:nvPr/>
        </p:nvSpPr>
        <p:spPr>
          <a:xfrm>
            <a:off x="232834" y="4048275"/>
            <a:ext cx="1211381" cy="525276"/>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Carga de Archivos</a:t>
            </a:r>
          </a:p>
        </p:txBody>
      </p:sp>
      <p:pic>
        <p:nvPicPr>
          <p:cNvPr id="2050" name="Picture 2" descr="C:\Users\Sahid\Dropbox\DAI &amp; Data Corporativo\INAI  CAPACITACION 2017\MATERIAL TALLER SIPOT\Imagenes\07 Carga de Archivos.PNG"/>
          <p:cNvPicPr>
            <a:picLocks noChangeAspect="1" noChangeArrowheads="1"/>
          </p:cNvPicPr>
          <p:nvPr/>
        </p:nvPicPr>
        <p:blipFill rotWithShape="1">
          <a:blip r:embed="rId4">
            <a:extLst>
              <a:ext uri="{28A0092B-C50C-407E-A947-70E740481C1C}">
                <a14:useLocalDpi xmlns:a14="http://schemas.microsoft.com/office/drawing/2010/main" val="0"/>
              </a:ext>
            </a:extLst>
          </a:blip>
          <a:srcRect t="23218" r="8068" b="12081"/>
          <a:stretch/>
        </p:blipFill>
        <p:spPr bwMode="auto">
          <a:xfrm>
            <a:off x="2487207" y="3278950"/>
            <a:ext cx="9168219" cy="1284514"/>
          </a:xfrm>
          <a:prstGeom prst="rect">
            <a:avLst/>
          </a:prstGeom>
          <a:noFill/>
          <a:extLst>
            <a:ext uri="{909E8E84-426E-40DD-AFC4-6F175D3DCCD1}">
              <a14:hiddenFill xmlns:a14="http://schemas.microsoft.com/office/drawing/2010/main">
                <a:solidFill>
                  <a:srgbClr val="FFFFFF"/>
                </a:solidFill>
              </a14:hiddenFill>
            </a:ext>
          </a:extLst>
        </p:spPr>
      </p:pic>
      <p:sp>
        <p:nvSpPr>
          <p:cNvPr id="44" name="CuadroTexto 43"/>
          <p:cNvSpPr txBox="1"/>
          <p:nvPr/>
        </p:nvSpPr>
        <p:spPr>
          <a:xfrm>
            <a:off x="8053701" y="5540821"/>
            <a:ext cx="2964429" cy="830997"/>
          </a:xfrm>
          <a:prstGeom prst="rect">
            <a:avLst/>
          </a:prstGeom>
          <a:noFill/>
        </p:spPr>
        <p:txBody>
          <a:bodyPr wrap="square" rtlCol="0">
            <a:spAutoFit/>
          </a:bodyPr>
          <a:lstStyle/>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Se coloca el nombre de la Unidad Administrativa de la que se cargará información.</a:t>
            </a:r>
          </a:p>
        </p:txBody>
      </p:sp>
      <p:cxnSp>
        <p:nvCxnSpPr>
          <p:cNvPr id="45" name="Conector recto de flecha 44"/>
          <p:cNvCxnSpPr/>
          <p:nvPr/>
        </p:nvCxnSpPr>
        <p:spPr>
          <a:xfrm flipV="1">
            <a:off x="9535916" y="4769784"/>
            <a:ext cx="0" cy="565986"/>
          </a:xfrm>
          <a:prstGeom prst="straightConnector1">
            <a:avLst/>
          </a:prstGeom>
          <a:ln w="38100">
            <a:solidFill>
              <a:srgbClr val="B3518F"/>
            </a:solidFill>
            <a:tailEnd type="triangle"/>
          </a:ln>
        </p:spPr>
        <p:style>
          <a:lnRef idx="1">
            <a:schemeClr val="accent1"/>
          </a:lnRef>
          <a:fillRef idx="0">
            <a:schemeClr val="accent1"/>
          </a:fillRef>
          <a:effectRef idx="0">
            <a:schemeClr val="accent1"/>
          </a:effectRef>
          <a:fontRef idx="minor">
            <a:schemeClr val="tx1"/>
          </a:fontRef>
        </p:style>
      </p:cxnSp>
      <p:pic>
        <p:nvPicPr>
          <p:cNvPr id="46" name="Imagen 45"/>
          <p:cNvPicPr>
            <a:picLocks noChangeAspect="1"/>
          </p:cNvPicPr>
          <p:nvPr/>
        </p:nvPicPr>
        <p:blipFill rotWithShape="1">
          <a:blip r:embed="rId5">
            <a:extLst>
              <a:ext uri="{28A0092B-C50C-407E-A947-70E740481C1C}">
                <a14:useLocalDpi xmlns:a14="http://schemas.microsoft.com/office/drawing/2010/main" val="0"/>
              </a:ext>
            </a:extLst>
          </a:blip>
          <a:srcRect l="59436" t="60256" r="26886" b="32898"/>
          <a:stretch/>
        </p:blipFill>
        <p:spPr>
          <a:xfrm>
            <a:off x="9197680" y="3997261"/>
            <a:ext cx="1375755" cy="145474"/>
          </a:xfrm>
          <a:prstGeom prst="rect">
            <a:avLst/>
          </a:prstGeom>
        </p:spPr>
      </p:pic>
      <p:sp>
        <p:nvSpPr>
          <p:cNvPr id="47" name="Rectángulo 46"/>
          <p:cNvSpPr/>
          <p:nvPr/>
        </p:nvSpPr>
        <p:spPr>
          <a:xfrm>
            <a:off x="9197680" y="4234827"/>
            <a:ext cx="676473" cy="244155"/>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Elipse 42"/>
          <p:cNvSpPr/>
          <p:nvPr/>
        </p:nvSpPr>
        <p:spPr>
          <a:xfrm>
            <a:off x="9059808" y="3884753"/>
            <a:ext cx="2515595" cy="370489"/>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CuadroTexto 101"/>
          <p:cNvSpPr txBox="1"/>
          <p:nvPr/>
        </p:nvSpPr>
        <p:spPr>
          <a:xfrm>
            <a:off x="3033972" y="1723479"/>
            <a:ext cx="8378214" cy="1077218"/>
          </a:xfrm>
          <a:prstGeom prst="rect">
            <a:avLst/>
          </a:prstGeom>
          <a:noFill/>
        </p:spPr>
        <p:txBody>
          <a:bodyPr wrap="square" rtlCol="0">
            <a:spAutoFit/>
          </a:bodyPr>
          <a:lstStyle/>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Nos permite cargar los archivos de </a:t>
            </a:r>
            <a:r>
              <a:rPr lang="es-MX" sz="1600" dirty="0" err="1">
                <a:solidFill>
                  <a:schemeClr val="tx1">
                    <a:lumMod val="75000"/>
                    <a:lumOff val="25000"/>
                  </a:schemeClr>
                </a:solidFill>
                <a:latin typeface="Arial" panose="020B0604020202020204" pitchFamily="34" charset="0"/>
                <a:cs typeface="Arial" panose="020B0604020202020204" pitchFamily="34" charset="0"/>
              </a:rPr>
              <a:t>xlsx</a:t>
            </a:r>
            <a:r>
              <a:rPr lang="es-MX" sz="1600" dirty="0">
                <a:solidFill>
                  <a:schemeClr val="tx1">
                    <a:lumMod val="75000"/>
                    <a:lumOff val="25000"/>
                  </a:schemeClr>
                </a:solidFill>
                <a:latin typeface="Arial" panose="020B0604020202020204" pitchFamily="34" charset="0"/>
                <a:cs typeface="Arial" panose="020B0604020202020204" pitchFamily="34" charset="0"/>
              </a:rPr>
              <a:t> a la Plataforma Nacional de Transparencia. </a:t>
            </a:r>
          </a:p>
          <a:p>
            <a:pPr algn="just"/>
            <a:endParaRPr lang="es-MX" sz="1600" dirty="0">
              <a:solidFill>
                <a:schemeClr val="tx1">
                  <a:lumMod val="75000"/>
                  <a:lumOff val="25000"/>
                </a:schemeClr>
              </a:solidFill>
              <a:latin typeface="Arial" panose="020B0604020202020204" pitchFamily="34" charset="0"/>
              <a:cs typeface="Arial" panose="020B0604020202020204" pitchFamily="34" charset="0"/>
            </a:endParaRPr>
          </a:p>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Genera un registro de todos los procedimientos realizados: cargar información, borrar información y modificar información.</a:t>
            </a:r>
          </a:p>
        </p:txBody>
      </p:sp>
      <p:sp>
        <p:nvSpPr>
          <p:cNvPr id="38" name="CuadroTexto 99"/>
          <p:cNvSpPr txBox="1"/>
          <p:nvPr/>
        </p:nvSpPr>
        <p:spPr>
          <a:xfrm>
            <a:off x="2654248" y="1384925"/>
            <a:ext cx="2595021" cy="338554"/>
          </a:xfrm>
          <a:prstGeom prst="rect">
            <a:avLst/>
          </a:prstGeom>
          <a:noFill/>
        </p:spPr>
        <p:txBody>
          <a:bodyPr wrap="square" rtlCol="0">
            <a:spAutoFit/>
          </a:bodyPr>
          <a:lstStyle/>
          <a:p>
            <a:r>
              <a:rPr lang="es-MX" sz="1600" b="1" dirty="0">
                <a:solidFill>
                  <a:schemeClr val="tx1">
                    <a:lumMod val="75000"/>
                    <a:lumOff val="25000"/>
                  </a:schemeClr>
                </a:solidFill>
                <a:latin typeface="Arial" panose="020B0604020202020204" pitchFamily="34" charset="0"/>
                <a:cs typeface="Arial" panose="020B0604020202020204" pitchFamily="34" charset="0"/>
              </a:rPr>
              <a:t>Carga de Archivos</a:t>
            </a:r>
          </a:p>
        </p:txBody>
      </p:sp>
      <p:sp>
        <p:nvSpPr>
          <p:cNvPr id="39" name="Elipse 38"/>
          <p:cNvSpPr/>
          <p:nvPr/>
        </p:nvSpPr>
        <p:spPr>
          <a:xfrm>
            <a:off x="4133321" y="4170923"/>
            <a:ext cx="2515595" cy="370489"/>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p:cNvSpPr txBox="1"/>
          <p:nvPr/>
        </p:nvSpPr>
        <p:spPr>
          <a:xfrm>
            <a:off x="3873142" y="5455437"/>
            <a:ext cx="2964429" cy="830997"/>
          </a:xfrm>
          <a:prstGeom prst="rect">
            <a:avLst/>
          </a:prstGeom>
          <a:noFill/>
        </p:spPr>
        <p:txBody>
          <a:bodyPr wrap="square" rtlCol="0">
            <a:spAutoFit/>
          </a:bodyPr>
          <a:lstStyle/>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Se coloca el usuario de la Unidad Administrativa de la que se cargará información.</a:t>
            </a:r>
          </a:p>
        </p:txBody>
      </p:sp>
      <p:cxnSp>
        <p:nvCxnSpPr>
          <p:cNvPr id="41" name="Conector recto de flecha 40"/>
          <p:cNvCxnSpPr/>
          <p:nvPr/>
        </p:nvCxnSpPr>
        <p:spPr>
          <a:xfrm flipV="1">
            <a:off x="5355357" y="4684400"/>
            <a:ext cx="0" cy="565986"/>
          </a:xfrm>
          <a:prstGeom prst="straightConnector1">
            <a:avLst/>
          </a:prstGeom>
          <a:ln w="38100">
            <a:solidFill>
              <a:srgbClr val="B3518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863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p:cNvGrpSpPr/>
          <p:nvPr/>
        </p:nvGrpSpPr>
        <p:grpSpPr>
          <a:xfrm>
            <a:off x="122239" y="1183544"/>
            <a:ext cx="1281600" cy="5360100"/>
            <a:chOff x="5991351" y="942540"/>
            <a:chExt cx="1398895" cy="5360100"/>
          </a:xfrm>
        </p:grpSpPr>
        <p:sp>
          <p:nvSpPr>
            <p:cNvPr id="65" name="Rectángulo 64"/>
            <p:cNvSpPr/>
            <p:nvPr/>
          </p:nvSpPr>
          <p:spPr>
            <a:xfrm>
              <a:off x="6058750" y="984093"/>
              <a:ext cx="1264096" cy="602725"/>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66" name="Rectángulo 65"/>
            <p:cNvSpPr/>
            <p:nvPr/>
          </p:nvSpPr>
          <p:spPr>
            <a:xfrm>
              <a:off x="5991351" y="942540"/>
              <a:ext cx="1398895"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7" name="Rectángulo 66"/>
            <p:cNvSpPr/>
            <p:nvPr/>
          </p:nvSpPr>
          <p:spPr>
            <a:xfrm>
              <a:off x="6169347" y="1714088"/>
              <a:ext cx="1211381" cy="63159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8" name="Rectángulo 67"/>
            <p:cNvSpPr/>
            <p:nvPr/>
          </p:nvSpPr>
          <p:spPr>
            <a:xfrm>
              <a:off x="5997681" y="3037946"/>
              <a:ext cx="139223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9" name="Rectángulo 68"/>
            <p:cNvSpPr/>
            <p:nvPr/>
          </p:nvSpPr>
          <p:spPr>
            <a:xfrm>
              <a:off x="5997681" y="5015058"/>
              <a:ext cx="138971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70" name="Rectángulo 69"/>
            <p:cNvSpPr/>
            <p:nvPr/>
          </p:nvSpPr>
          <p:spPr>
            <a:xfrm>
              <a:off x="6178531" y="2429177"/>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1" name="Rectángulo 70"/>
            <p:cNvSpPr/>
            <p:nvPr/>
          </p:nvSpPr>
          <p:spPr>
            <a:xfrm>
              <a:off x="6176011" y="3807271"/>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2" name="Rectángulo 71"/>
            <p:cNvSpPr/>
            <p:nvPr/>
          </p:nvSpPr>
          <p:spPr>
            <a:xfrm>
              <a:off x="6176011" y="4413308"/>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3" name="Rectángulo 72"/>
            <p:cNvSpPr/>
            <p:nvPr/>
          </p:nvSpPr>
          <p:spPr>
            <a:xfrm>
              <a:off x="6169346" y="5777364"/>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p:cNvSpPr/>
          <p:nvPr/>
        </p:nvSpPr>
        <p:spPr>
          <a:xfrm>
            <a:off x="122239" y="1225097"/>
            <a:ext cx="1264096" cy="602725"/>
          </a:xfrm>
          <a:prstGeom prst="rect">
            <a:avLst/>
          </a:prstGeom>
          <a:solidFill>
            <a:srgbClr val="3D2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p:txBody>
      </p:sp>
      <p:sp>
        <p:nvSpPr>
          <p:cNvPr id="56" name="Rectángulo 55"/>
          <p:cNvSpPr/>
          <p:nvPr/>
        </p:nvSpPr>
        <p:spPr>
          <a:xfrm>
            <a:off x="54840" y="1183544"/>
            <a:ext cx="1398895"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Unidades Administrativas</a:t>
            </a:r>
          </a:p>
        </p:txBody>
      </p:sp>
      <p:sp>
        <p:nvSpPr>
          <p:cNvPr id="57" name="Rectángulo 56"/>
          <p:cNvSpPr/>
          <p:nvPr/>
        </p:nvSpPr>
        <p:spPr>
          <a:xfrm>
            <a:off x="232836" y="1955092"/>
            <a:ext cx="1211381" cy="63159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Unidades Administrativas</a:t>
            </a:r>
          </a:p>
        </p:txBody>
      </p:sp>
      <p:sp>
        <p:nvSpPr>
          <p:cNvPr id="58" name="Rectángulo 57"/>
          <p:cNvSpPr/>
          <p:nvPr/>
        </p:nvSpPr>
        <p:spPr>
          <a:xfrm>
            <a:off x="61170" y="3278950"/>
            <a:ext cx="1392231"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rPr>
              <a:t>Carga de Información</a:t>
            </a:r>
          </a:p>
        </p:txBody>
      </p:sp>
      <p:sp>
        <p:nvSpPr>
          <p:cNvPr id="59" name="Rectángulo 58"/>
          <p:cNvSpPr/>
          <p:nvPr/>
        </p:nvSpPr>
        <p:spPr>
          <a:xfrm>
            <a:off x="61170" y="5256062"/>
            <a:ext cx="138971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Opciones Avanzadas</a:t>
            </a:r>
          </a:p>
        </p:txBody>
      </p:sp>
      <p:sp>
        <p:nvSpPr>
          <p:cNvPr id="60" name="Rectángulo 59"/>
          <p:cNvSpPr/>
          <p:nvPr/>
        </p:nvSpPr>
        <p:spPr>
          <a:xfrm>
            <a:off x="242020" y="2670181"/>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Asignación de Formatos</a:t>
            </a:r>
          </a:p>
        </p:txBody>
      </p:sp>
      <p:sp>
        <p:nvSpPr>
          <p:cNvPr id="62" name="Rectángulo 61"/>
          <p:cNvSpPr/>
          <p:nvPr/>
        </p:nvSpPr>
        <p:spPr>
          <a:xfrm>
            <a:off x="239500" y="4654312"/>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Información</a:t>
            </a:r>
          </a:p>
        </p:txBody>
      </p:sp>
      <p:sp>
        <p:nvSpPr>
          <p:cNvPr id="63" name="Rectángulo 62"/>
          <p:cNvSpPr/>
          <p:nvPr/>
        </p:nvSpPr>
        <p:spPr>
          <a:xfrm>
            <a:off x="232835" y="6018368"/>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Copia/Borra Información</a:t>
            </a:r>
          </a:p>
        </p:txBody>
      </p:sp>
      <p:sp>
        <p:nvSpPr>
          <p:cNvPr id="94" name="CuadroTexto 93"/>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sp>
        <p:nvSpPr>
          <p:cNvPr id="53" name="CuadroTexto 52"/>
          <p:cNvSpPr txBox="1"/>
          <p:nvPr/>
        </p:nvSpPr>
        <p:spPr>
          <a:xfrm>
            <a:off x="2175266" y="233480"/>
            <a:ext cx="2649207" cy="523220"/>
          </a:xfrm>
          <a:prstGeom prst="rect">
            <a:avLst/>
          </a:prstGeom>
          <a:noFill/>
        </p:spPr>
        <p:txBody>
          <a:bodyPr wrap="square" rtlCol="0">
            <a:spAutoFit/>
          </a:bodyPr>
          <a:lstStyle/>
          <a:p>
            <a:pPr algn="ctr"/>
            <a:r>
              <a:rPr lang="es-MX" sz="1400" b="1" dirty="0">
                <a:solidFill>
                  <a:srgbClr val="007B64"/>
                </a:solidFill>
                <a:latin typeface="Arial" panose="020B0604020202020204" pitchFamily="34" charset="0"/>
                <a:cs typeface="Arial" panose="020B0604020202020204" pitchFamily="34" charset="0"/>
              </a:rPr>
              <a:t>Responsable: Unidad Administrativa</a:t>
            </a:r>
          </a:p>
        </p:txBody>
      </p:sp>
      <p:grpSp>
        <p:nvGrpSpPr>
          <p:cNvPr id="6" name="Grupo 5"/>
          <p:cNvGrpSpPr/>
          <p:nvPr/>
        </p:nvGrpSpPr>
        <p:grpSpPr>
          <a:xfrm>
            <a:off x="6419183" y="279571"/>
            <a:ext cx="5436679" cy="435935"/>
            <a:chOff x="6419183" y="279571"/>
            <a:chExt cx="5436679" cy="435935"/>
          </a:xfrm>
        </p:grpSpPr>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2481" t="74390" r="49230" b="4712"/>
            <a:stretch/>
          </p:blipFill>
          <p:spPr>
            <a:xfrm>
              <a:off x="6419183" y="279571"/>
              <a:ext cx="5436679" cy="435935"/>
            </a:xfrm>
            <a:prstGeom prst="rect">
              <a:avLst/>
            </a:prstGeom>
          </p:spPr>
        </p:pic>
        <p:sp>
          <p:nvSpPr>
            <p:cNvPr id="10" name="Rectángulo 9"/>
            <p:cNvSpPr/>
            <p:nvPr/>
          </p:nvSpPr>
          <p:spPr>
            <a:xfrm>
              <a:off x="6809874" y="336064"/>
              <a:ext cx="1852864"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p:cNvSpPr/>
            <p:nvPr/>
          </p:nvSpPr>
          <p:spPr>
            <a:xfrm>
              <a:off x="10257448" y="344085"/>
              <a:ext cx="1589648"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p:cNvSpPr/>
            <p:nvPr/>
          </p:nvSpPr>
          <p:spPr>
            <a:xfrm>
              <a:off x="6497053" y="336272"/>
              <a:ext cx="535880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sp>
        <p:nvSpPr>
          <p:cNvPr id="33" name="Rectángulo 59"/>
          <p:cNvSpPr/>
          <p:nvPr/>
        </p:nvSpPr>
        <p:spPr>
          <a:xfrm>
            <a:off x="232834" y="4048275"/>
            <a:ext cx="1211381" cy="525276"/>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Carga de Archivos</a:t>
            </a:r>
          </a:p>
        </p:txBody>
      </p:sp>
      <p:pic>
        <p:nvPicPr>
          <p:cNvPr id="48" name="Picture 2" descr="C:\Users\Sahid\Dropbox\DAI &amp; Data Corporativo\INAI  CAPACITACION 2017\MATERIAL TALLER SIPOT\Imagenes\08 Carga de Archivos.PNG"/>
          <p:cNvPicPr>
            <a:picLocks noChangeAspect="1" noChangeArrowheads="1"/>
          </p:cNvPicPr>
          <p:nvPr/>
        </p:nvPicPr>
        <p:blipFill rotWithShape="1">
          <a:blip r:embed="rId4">
            <a:extLst>
              <a:ext uri="{28A0092B-C50C-407E-A947-70E740481C1C}">
                <a14:useLocalDpi xmlns:a14="http://schemas.microsoft.com/office/drawing/2010/main" val="0"/>
              </a:ext>
            </a:extLst>
          </a:blip>
          <a:srcRect r="7737"/>
          <a:stretch/>
        </p:blipFill>
        <p:spPr bwMode="auto">
          <a:xfrm>
            <a:off x="2461577" y="1955092"/>
            <a:ext cx="9014828" cy="2832335"/>
          </a:xfrm>
          <a:prstGeom prst="rect">
            <a:avLst/>
          </a:prstGeom>
          <a:noFill/>
          <a:extLst>
            <a:ext uri="{909E8E84-426E-40DD-AFC4-6F175D3DCCD1}">
              <a14:hiddenFill xmlns:a14="http://schemas.microsoft.com/office/drawing/2010/main">
                <a:solidFill>
                  <a:srgbClr val="FFFFFF"/>
                </a:solidFill>
              </a14:hiddenFill>
            </a:ext>
          </a:extLst>
        </p:spPr>
      </p:pic>
      <p:sp>
        <p:nvSpPr>
          <p:cNvPr id="50" name="CuadroTexto 42"/>
          <p:cNvSpPr txBox="1"/>
          <p:nvPr/>
        </p:nvSpPr>
        <p:spPr>
          <a:xfrm>
            <a:off x="4984299" y="5446618"/>
            <a:ext cx="4637826" cy="584775"/>
          </a:xfrm>
          <a:prstGeom prst="rect">
            <a:avLst/>
          </a:prstGeom>
          <a:noFill/>
        </p:spPr>
        <p:txBody>
          <a:bodyPr wrap="square" rtlCol="0">
            <a:spAutoFit/>
          </a:bodyPr>
          <a:lstStyle/>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Del catálogo seleccionar la fracción de la que se cargará información.</a:t>
            </a:r>
          </a:p>
        </p:txBody>
      </p:sp>
      <p:sp>
        <p:nvSpPr>
          <p:cNvPr id="51" name="Flecha abajo 50"/>
          <p:cNvSpPr/>
          <p:nvPr/>
        </p:nvSpPr>
        <p:spPr>
          <a:xfrm rot="7754841">
            <a:off x="4327894" y="4877718"/>
            <a:ext cx="445169" cy="756687"/>
          </a:xfrm>
          <a:prstGeom prst="downArrow">
            <a:avLst/>
          </a:prstGeom>
          <a:solidFill>
            <a:srgbClr val="7B1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Elipse 48"/>
          <p:cNvSpPr/>
          <p:nvPr/>
        </p:nvSpPr>
        <p:spPr>
          <a:xfrm>
            <a:off x="2913321" y="4452567"/>
            <a:ext cx="1435395" cy="313596"/>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4" name="Imagen 53"/>
          <p:cNvPicPr>
            <a:picLocks noChangeAspect="1"/>
          </p:cNvPicPr>
          <p:nvPr/>
        </p:nvPicPr>
        <p:blipFill rotWithShape="1">
          <a:blip r:embed="rId5">
            <a:extLst>
              <a:ext uri="{28A0092B-C50C-407E-A947-70E740481C1C}">
                <a14:useLocalDpi xmlns:a14="http://schemas.microsoft.com/office/drawing/2010/main" val="0"/>
              </a:ext>
            </a:extLst>
          </a:blip>
          <a:srcRect l="59436" t="60256" r="26886" b="32898"/>
          <a:stretch/>
        </p:blipFill>
        <p:spPr>
          <a:xfrm>
            <a:off x="9017207" y="2645070"/>
            <a:ext cx="1375755" cy="145474"/>
          </a:xfrm>
          <a:prstGeom prst="rect">
            <a:avLst/>
          </a:prstGeom>
        </p:spPr>
      </p:pic>
      <p:sp>
        <p:nvSpPr>
          <p:cNvPr id="36" name="CuadroTexto 35"/>
          <p:cNvSpPr txBox="1"/>
          <p:nvPr/>
        </p:nvSpPr>
        <p:spPr>
          <a:xfrm>
            <a:off x="7921003" y="3935166"/>
            <a:ext cx="2964429" cy="830997"/>
          </a:xfrm>
          <a:prstGeom prst="rect">
            <a:avLst/>
          </a:prstGeom>
          <a:noFill/>
        </p:spPr>
        <p:txBody>
          <a:bodyPr wrap="square" rtlCol="0">
            <a:spAutoFit/>
          </a:bodyPr>
          <a:lstStyle/>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Se coloca el nombre de la Unidad Administrativa de la que se cargará información.</a:t>
            </a:r>
          </a:p>
        </p:txBody>
      </p:sp>
      <p:cxnSp>
        <p:nvCxnSpPr>
          <p:cNvPr id="37" name="Conector recto de flecha 36"/>
          <p:cNvCxnSpPr/>
          <p:nvPr/>
        </p:nvCxnSpPr>
        <p:spPr>
          <a:xfrm flipV="1">
            <a:off x="9326964" y="3278950"/>
            <a:ext cx="0" cy="565986"/>
          </a:xfrm>
          <a:prstGeom prst="straightConnector1">
            <a:avLst/>
          </a:prstGeom>
          <a:ln w="38100">
            <a:solidFill>
              <a:srgbClr val="B3518F"/>
            </a:solidFill>
            <a:tailEnd type="triangle"/>
          </a:ln>
        </p:spPr>
        <p:style>
          <a:lnRef idx="1">
            <a:schemeClr val="accent1"/>
          </a:lnRef>
          <a:fillRef idx="0">
            <a:schemeClr val="accent1"/>
          </a:fillRef>
          <a:effectRef idx="0">
            <a:schemeClr val="accent1"/>
          </a:effectRef>
          <a:fontRef idx="minor">
            <a:schemeClr val="tx1"/>
          </a:fontRef>
        </p:style>
      </p:cxnSp>
      <p:sp>
        <p:nvSpPr>
          <p:cNvPr id="39" name="Rectángulo 38"/>
          <p:cNvSpPr/>
          <p:nvPr/>
        </p:nvSpPr>
        <p:spPr>
          <a:xfrm>
            <a:off x="8961918" y="2907299"/>
            <a:ext cx="730092" cy="225466"/>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Elipse 39"/>
          <p:cNvSpPr/>
          <p:nvPr/>
        </p:nvSpPr>
        <p:spPr>
          <a:xfrm>
            <a:off x="8563200" y="2498798"/>
            <a:ext cx="2515595" cy="370489"/>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575121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p:cNvGrpSpPr/>
          <p:nvPr/>
        </p:nvGrpSpPr>
        <p:grpSpPr>
          <a:xfrm>
            <a:off x="122239" y="1183544"/>
            <a:ext cx="1281600" cy="5360100"/>
            <a:chOff x="5991351" y="942540"/>
            <a:chExt cx="1398895" cy="5360100"/>
          </a:xfrm>
        </p:grpSpPr>
        <p:sp>
          <p:nvSpPr>
            <p:cNvPr id="65" name="Rectángulo 64"/>
            <p:cNvSpPr/>
            <p:nvPr/>
          </p:nvSpPr>
          <p:spPr>
            <a:xfrm>
              <a:off x="6058750" y="984093"/>
              <a:ext cx="1264096" cy="602725"/>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66" name="Rectángulo 65"/>
            <p:cNvSpPr/>
            <p:nvPr/>
          </p:nvSpPr>
          <p:spPr>
            <a:xfrm>
              <a:off x="5991351" y="942540"/>
              <a:ext cx="1398895"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7" name="Rectángulo 66"/>
            <p:cNvSpPr/>
            <p:nvPr/>
          </p:nvSpPr>
          <p:spPr>
            <a:xfrm>
              <a:off x="6169347" y="1714088"/>
              <a:ext cx="1211381" cy="63159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8" name="Rectángulo 67"/>
            <p:cNvSpPr/>
            <p:nvPr/>
          </p:nvSpPr>
          <p:spPr>
            <a:xfrm>
              <a:off x="5997681" y="3037946"/>
              <a:ext cx="139223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9" name="Rectángulo 68"/>
            <p:cNvSpPr/>
            <p:nvPr/>
          </p:nvSpPr>
          <p:spPr>
            <a:xfrm>
              <a:off x="5997681" y="5015058"/>
              <a:ext cx="138971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70" name="Rectángulo 69"/>
            <p:cNvSpPr/>
            <p:nvPr/>
          </p:nvSpPr>
          <p:spPr>
            <a:xfrm>
              <a:off x="6178531" y="2429177"/>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1" name="Rectángulo 70"/>
            <p:cNvSpPr/>
            <p:nvPr/>
          </p:nvSpPr>
          <p:spPr>
            <a:xfrm>
              <a:off x="6176011" y="3807271"/>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2" name="Rectángulo 71"/>
            <p:cNvSpPr/>
            <p:nvPr/>
          </p:nvSpPr>
          <p:spPr>
            <a:xfrm>
              <a:off x="6176011" y="4413308"/>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3" name="Rectángulo 72"/>
            <p:cNvSpPr/>
            <p:nvPr/>
          </p:nvSpPr>
          <p:spPr>
            <a:xfrm>
              <a:off x="6169346" y="5777364"/>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p:cNvSpPr/>
          <p:nvPr/>
        </p:nvSpPr>
        <p:spPr>
          <a:xfrm>
            <a:off x="122239" y="1225097"/>
            <a:ext cx="1264096" cy="602725"/>
          </a:xfrm>
          <a:prstGeom prst="rect">
            <a:avLst/>
          </a:prstGeom>
          <a:solidFill>
            <a:srgbClr val="3D2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p:txBody>
      </p:sp>
      <p:sp>
        <p:nvSpPr>
          <p:cNvPr id="56" name="Rectángulo 55"/>
          <p:cNvSpPr/>
          <p:nvPr/>
        </p:nvSpPr>
        <p:spPr>
          <a:xfrm>
            <a:off x="54840" y="1183544"/>
            <a:ext cx="1398895"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Unidades Administrativas</a:t>
            </a:r>
          </a:p>
        </p:txBody>
      </p:sp>
      <p:sp>
        <p:nvSpPr>
          <p:cNvPr id="57" name="Rectángulo 56"/>
          <p:cNvSpPr/>
          <p:nvPr/>
        </p:nvSpPr>
        <p:spPr>
          <a:xfrm>
            <a:off x="232836" y="1955092"/>
            <a:ext cx="1211381" cy="63159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Unidades Administrativas</a:t>
            </a:r>
          </a:p>
        </p:txBody>
      </p:sp>
      <p:sp>
        <p:nvSpPr>
          <p:cNvPr id="58" name="Rectángulo 57"/>
          <p:cNvSpPr/>
          <p:nvPr/>
        </p:nvSpPr>
        <p:spPr>
          <a:xfrm>
            <a:off x="61170" y="3278950"/>
            <a:ext cx="1392231"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rPr>
              <a:t>Carga de Información</a:t>
            </a:r>
          </a:p>
        </p:txBody>
      </p:sp>
      <p:sp>
        <p:nvSpPr>
          <p:cNvPr id="59" name="Rectángulo 58"/>
          <p:cNvSpPr/>
          <p:nvPr/>
        </p:nvSpPr>
        <p:spPr>
          <a:xfrm>
            <a:off x="61170" y="5256062"/>
            <a:ext cx="138971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Opciones Avanzadas</a:t>
            </a:r>
          </a:p>
        </p:txBody>
      </p:sp>
      <p:sp>
        <p:nvSpPr>
          <p:cNvPr id="60" name="Rectángulo 59"/>
          <p:cNvSpPr/>
          <p:nvPr/>
        </p:nvSpPr>
        <p:spPr>
          <a:xfrm>
            <a:off x="242020" y="2670181"/>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Asignación de Formatos</a:t>
            </a:r>
          </a:p>
        </p:txBody>
      </p:sp>
      <p:sp>
        <p:nvSpPr>
          <p:cNvPr id="62" name="Rectángulo 61"/>
          <p:cNvSpPr/>
          <p:nvPr/>
        </p:nvSpPr>
        <p:spPr>
          <a:xfrm>
            <a:off x="239500" y="4654312"/>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Información</a:t>
            </a:r>
          </a:p>
        </p:txBody>
      </p:sp>
      <p:sp>
        <p:nvSpPr>
          <p:cNvPr id="63" name="Rectángulo 62"/>
          <p:cNvSpPr/>
          <p:nvPr/>
        </p:nvSpPr>
        <p:spPr>
          <a:xfrm>
            <a:off x="232835" y="6018368"/>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Copia/Borra Información</a:t>
            </a:r>
          </a:p>
        </p:txBody>
      </p:sp>
      <p:sp>
        <p:nvSpPr>
          <p:cNvPr id="94" name="CuadroTexto 93"/>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sp>
        <p:nvSpPr>
          <p:cNvPr id="53" name="CuadroTexto 52"/>
          <p:cNvSpPr txBox="1"/>
          <p:nvPr/>
        </p:nvSpPr>
        <p:spPr>
          <a:xfrm>
            <a:off x="2175266" y="233480"/>
            <a:ext cx="2649207" cy="523220"/>
          </a:xfrm>
          <a:prstGeom prst="rect">
            <a:avLst/>
          </a:prstGeom>
          <a:noFill/>
        </p:spPr>
        <p:txBody>
          <a:bodyPr wrap="square" rtlCol="0">
            <a:spAutoFit/>
          </a:bodyPr>
          <a:lstStyle/>
          <a:p>
            <a:pPr algn="ctr"/>
            <a:r>
              <a:rPr lang="es-MX" sz="1400" b="1" dirty="0">
                <a:solidFill>
                  <a:srgbClr val="007B64"/>
                </a:solidFill>
                <a:latin typeface="Arial" panose="020B0604020202020204" pitchFamily="34" charset="0"/>
                <a:cs typeface="Arial" panose="020B0604020202020204" pitchFamily="34" charset="0"/>
              </a:rPr>
              <a:t>Responsable: Unidad Administrativa</a:t>
            </a:r>
          </a:p>
        </p:txBody>
      </p:sp>
      <p:grpSp>
        <p:nvGrpSpPr>
          <p:cNvPr id="6" name="Grupo 5"/>
          <p:cNvGrpSpPr/>
          <p:nvPr/>
        </p:nvGrpSpPr>
        <p:grpSpPr>
          <a:xfrm>
            <a:off x="6419183" y="279571"/>
            <a:ext cx="5436679" cy="435935"/>
            <a:chOff x="6419183" y="279571"/>
            <a:chExt cx="5436679" cy="435935"/>
          </a:xfrm>
        </p:grpSpPr>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2481" t="74390" r="49230" b="4712"/>
            <a:stretch/>
          </p:blipFill>
          <p:spPr>
            <a:xfrm>
              <a:off x="6419183" y="279571"/>
              <a:ext cx="5436679" cy="435935"/>
            </a:xfrm>
            <a:prstGeom prst="rect">
              <a:avLst/>
            </a:prstGeom>
          </p:spPr>
        </p:pic>
        <p:sp>
          <p:nvSpPr>
            <p:cNvPr id="10" name="Rectángulo 9"/>
            <p:cNvSpPr/>
            <p:nvPr/>
          </p:nvSpPr>
          <p:spPr>
            <a:xfrm>
              <a:off x="6809874" y="336064"/>
              <a:ext cx="1852864"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p:cNvSpPr/>
            <p:nvPr/>
          </p:nvSpPr>
          <p:spPr>
            <a:xfrm>
              <a:off x="10257448" y="344085"/>
              <a:ext cx="1589648"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p:cNvSpPr/>
            <p:nvPr/>
          </p:nvSpPr>
          <p:spPr>
            <a:xfrm>
              <a:off x="6497053" y="336272"/>
              <a:ext cx="535880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sp>
        <p:nvSpPr>
          <p:cNvPr id="33" name="Rectángulo 59"/>
          <p:cNvSpPr/>
          <p:nvPr/>
        </p:nvSpPr>
        <p:spPr>
          <a:xfrm>
            <a:off x="232834" y="4048275"/>
            <a:ext cx="1211381" cy="525276"/>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Carga de Archivos</a:t>
            </a:r>
          </a:p>
        </p:txBody>
      </p:sp>
      <p:pic>
        <p:nvPicPr>
          <p:cNvPr id="36" name="Picture 2" descr="C:\Users\Sahid\Dropbox\DAI &amp; Data Corporativo\INAI  CAPACITACION 2017\MATERIAL TALLER SIPOT\Imagenes\12 Carga de Archivos -IXa.PNG"/>
          <p:cNvPicPr>
            <a:picLocks noChangeAspect="1" noChangeArrowheads="1"/>
          </p:cNvPicPr>
          <p:nvPr/>
        </p:nvPicPr>
        <p:blipFill rotWithShape="1">
          <a:blip r:embed="rId4">
            <a:extLst>
              <a:ext uri="{28A0092B-C50C-407E-A947-70E740481C1C}">
                <a14:useLocalDpi xmlns:a14="http://schemas.microsoft.com/office/drawing/2010/main" val="0"/>
              </a:ext>
            </a:extLst>
          </a:blip>
          <a:srcRect r="11342" b="16384"/>
          <a:stretch/>
        </p:blipFill>
        <p:spPr bwMode="auto">
          <a:xfrm>
            <a:off x="2937322" y="2073870"/>
            <a:ext cx="8179857" cy="224317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C:\Users\Sahid\Dropbox\DAI &amp; Data Corporativo\INAI  CAPACITACION 2017\MATERIAL TALLER SIPOT\Imagenes\11 Carga de Archivos.PNG"/>
          <p:cNvPicPr>
            <a:picLocks noChangeAspect="1" noChangeArrowheads="1"/>
          </p:cNvPicPr>
          <p:nvPr/>
        </p:nvPicPr>
        <p:blipFill rotWithShape="1">
          <a:blip r:embed="rId5">
            <a:extLst>
              <a:ext uri="{28A0092B-C50C-407E-A947-70E740481C1C}">
                <a14:useLocalDpi xmlns:a14="http://schemas.microsoft.com/office/drawing/2010/main" val="0"/>
              </a:ext>
            </a:extLst>
          </a:blip>
          <a:srcRect l="11572" t="21582" r="67515" b="43585"/>
          <a:stretch/>
        </p:blipFill>
        <p:spPr bwMode="auto">
          <a:xfrm>
            <a:off x="4037106" y="2747423"/>
            <a:ext cx="1860822" cy="1000089"/>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4078941" y="2542346"/>
            <a:ext cx="525930" cy="1374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Elipse 39"/>
          <p:cNvSpPr/>
          <p:nvPr/>
        </p:nvSpPr>
        <p:spPr>
          <a:xfrm>
            <a:off x="3945038" y="2747424"/>
            <a:ext cx="807436" cy="1067707"/>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41" name="Conector recto de flecha 50"/>
          <p:cNvCxnSpPr/>
          <p:nvPr/>
        </p:nvCxnSpPr>
        <p:spPr>
          <a:xfrm flipH="1">
            <a:off x="4348756" y="3810002"/>
            <a:ext cx="0" cy="970037"/>
          </a:xfrm>
          <a:prstGeom prst="straightConnector1">
            <a:avLst/>
          </a:prstGeom>
          <a:ln w="38100">
            <a:solidFill>
              <a:srgbClr val="B3518F"/>
            </a:solidFill>
            <a:tailEnd type="triangle"/>
          </a:ln>
        </p:spPr>
        <p:style>
          <a:lnRef idx="1">
            <a:schemeClr val="accent1"/>
          </a:lnRef>
          <a:fillRef idx="0">
            <a:schemeClr val="accent1"/>
          </a:fillRef>
          <a:effectRef idx="0">
            <a:schemeClr val="accent1"/>
          </a:effectRef>
          <a:fontRef idx="minor">
            <a:schemeClr val="tx1"/>
          </a:fontRef>
        </p:style>
      </p:cxnSp>
      <p:sp>
        <p:nvSpPr>
          <p:cNvPr id="42" name="CuadroTexto 53"/>
          <p:cNvSpPr txBox="1"/>
          <p:nvPr/>
        </p:nvSpPr>
        <p:spPr>
          <a:xfrm>
            <a:off x="2736861" y="4990597"/>
            <a:ext cx="3223790" cy="338554"/>
          </a:xfrm>
          <a:prstGeom prst="rect">
            <a:avLst/>
          </a:prstGeom>
          <a:noFill/>
        </p:spPr>
        <p:txBody>
          <a:bodyPr wrap="square" rtlCol="0">
            <a:spAutoFit/>
          </a:bodyPr>
          <a:lstStyle/>
          <a:p>
            <a:pPr algn="ctr"/>
            <a:r>
              <a:rPr lang="es-MX" sz="1600" dirty="0">
                <a:solidFill>
                  <a:schemeClr val="tx1">
                    <a:lumMod val="75000"/>
                    <a:lumOff val="25000"/>
                  </a:schemeClr>
                </a:solidFill>
                <a:latin typeface="Arial" panose="020B0604020202020204" pitchFamily="34" charset="0"/>
                <a:cs typeface="Arial" panose="020B0604020202020204" pitchFamily="34" charset="0"/>
              </a:rPr>
              <a:t>Aparecen 3 opciones a elegir</a:t>
            </a:r>
          </a:p>
        </p:txBody>
      </p:sp>
      <p:sp>
        <p:nvSpPr>
          <p:cNvPr id="43" name="Elipse 42"/>
          <p:cNvSpPr/>
          <p:nvPr/>
        </p:nvSpPr>
        <p:spPr>
          <a:xfrm>
            <a:off x="7535361" y="3206342"/>
            <a:ext cx="1062062" cy="364172"/>
          </a:xfrm>
          <a:prstGeom prst="ellipse">
            <a:avLst/>
          </a:prstGeom>
          <a:noFill/>
          <a:ln w="28575">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44" name="Conector recto de flecha 50"/>
          <p:cNvCxnSpPr/>
          <p:nvPr/>
        </p:nvCxnSpPr>
        <p:spPr>
          <a:xfrm flipH="1">
            <a:off x="8076420" y="3578515"/>
            <a:ext cx="0" cy="970037"/>
          </a:xfrm>
          <a:prstGeom prst="straightConnector1">
            <a:avLst/>
          </a:prstGeom>
          <a:ln w="38100">
            <a:solidFill>
              <a:srgbClr val="007B64"/>
            </a:solidFill>
            <a:tailEnd type="triangle"/>
          </a:ln>
        </p:spPr>
        <p:style>
          <a:lnRef idx="1">
            <a:schemeClr val="accent1"/>
          </a:lnRef>
          <a:fillRef idx="0">
            <a:schemeClr val="accent1"/>
          </a:fillRef>
          <a:effectRef idx="0">
            <a:schemeClr val="accent1"/>
          </a:effectRef>
          <a:fontRef idx="minor">
            <a:schemeClr val="tx1"/>
          </a:fontRef>
        </p:style>
      </p:cxnSp>
      <p:sp>
        <p:nvSpPr>
          <p:cNvPr id="45" name="CuadroTexto 53"/>
          <p:cNvSpPr txBox="1"/>
          <p:nvPr/>
        </p:nvSpPr>
        <p:spPr>
          <a:xfrm>
            <a:off x="6454497" y="4610762"/>
            <a:ext cx="3223790" cy="584775"/>
          </a:xfrm>
          <a:prstGeom prst="rect">
            <a:avLst/>
          </a:prstGeom>
          <a:noFill/>
        </p:spPr>
        <p:txBody>
          <a:bodyPr wrap="square" rtlCol="0">
            <a:spAutoFit/>
          </a:bodyPr>
          <a:lstStyle/>
          <a:p>
            <a:pPr algn="ctr"/>
            <a:r>
              <a:rPr lang="es-MX" sz="1600" dirty="0">
                <a:solidFill>
                  <a:schemeClr val="tx1">
                    <a:lumMod val="75000"/>
                    <a:lumOff val="25000"/>
                  </a:schemeClr>
                </a:solidFill>
                <a:latin typeface="Arial" panose="020B0604020202020204" pitchFamily="34" charset="0"/>
                <a:cs typeface="Arial" panose="020B0604020202020204" pitchFamily="34" charset="0"/>
              </a:rPr>
              <a:t>Para descargar los formatos y proceder a su llenado.</a:t>
            </a:r>
          </a:p>
        </p:txBody>
      </p:sp>
    </p:spTree>
    <p:extLst>
      <p:ext uri="{BB962C8B-B14F-4D97-AF65-F5344CB8AC3E}">
        <p14:creationId xmlns:p14="http://schemas.microsoft.com/office/powerpoint/2010/main" val="2711038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p:cNvGrpSpPr/>
          <p:nvPr/>
        </p:nvGrpSpPr>
        <p:grpSpPr>
          <a:xfrm>
            <a:off x="122239" y="1183544"/>
            <a:ext cx="1281600" cy="5360100"/>
            <a:chOff x="5991351" y="942540"/>
            <a:chExt cx="1398895" cy="5360100"/>
          </a:xfrm>
        </p:grpSpPr>
        <p:sp>
          <p:nvSpPr>
            <p:cNvPr id="65" name="Rectángulo 64"/>
            <p:cNvSpPr/>
            <p:nvPr/>
          </p:nvSpPr>
          <p:spPr>
            <a:xfrm>
              <a:off x="6058750" y="984093"/>
              <a:ext cx="1264096" cy="602725"/>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66" name="Rectángulo 65"/>
            <p:cNvSpPr/>
            <p:nvPr/>
          </p:nvSpPr>
          <p:spPr>
            <a:xfrm>
              <a:off x="5991351" y="942540"/>
              <a:ext cx="1398895"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7" name="Rectángulo 66"/>
            <p:cNvSpPr/>
            <p:nvPr/>
          </p:nvSpPr>
          <p:spPr>
            <a:xfrm>
              <a:off x="6169347" y="1714088"/>
              <a:ext cx="1211381" cy="63159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8" name="Rectángulo 67"/>
            <p:cNvSpPr/>
            <p:nvPr/>
          </p:nvSpPr>
          <p:spPr>
            <a:xfrm>
              <a:off x="5997681" y="3037946"/>
              <a:ext cx="139223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9" name="Rectángulo 68"/>
            <p:cNvSpPr/>
            <p:nvPr/>
          </p:nvSpPr>
          <p:spPr>
            <a:xfrm>
              <a:off x="5997681" y="5015058"/>
              <a:ext cx="138971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70" name="Rectángulo 69"/>
            <p:cNvSpPr/>
            <p:nvPr/>
          </p:nvSpPr>
          <p:spPr>
            <a:xfrm>
              <a:off x="6178531" y="2429177"/>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1" name="Rectángulo 70"/>
            <p:cNvSpPr/>
            <p:nvPr/>
          </p:nvSpPr>
          <p:spPr>
            <a:xfrm>
              <a:off x="6176011" y="3807271"/>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2" name="Rectángulo 71"/>
            <p:cNvSpPr/>
            <p:nvPr/>
          </p:nvSpPr>
          <p:spPr>
            <a:xfrm>
              <a:off x="6176011" y="4413308"/>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3" name="Rectángulo 72"/>
            <p:cNvSpPr/>
            <p:nvPr/>
          </p:nvSpPr>
          <p:spPr>
            <a:xfrm>
              <a:off x="6169346" y="5777364"/>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p:cNvSpPr/>
          <p:nvPr/>
        </p:nvSpPr>
        <p:spPr>
          <a:xfrm>
            <a:off x="122239" y="1225097"/>
            <a:ext cx="1264096" cy="602725"/>
          </a:xfrm>
          <a:prstGeom prst="rect">
            <a:avLst/>
          </a:prstGeom>
          <a:solidFill>
            <a:srgbClr val="3D2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p:txBody>
      </p:sp>
      <p:sp>
        <p:nvSpPr>
          <p:cNvPr id="56" name="Rectángulo 55"/>
          <p:cNvSpPr/>
          <p:nvPr/>
        </p:nvSpPr>
        <p:spPr>
          <a:xfrm>
            <a:off x="54840" y="1183544"/>
            <a:ext cx="1398895"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Unidades Administrativas</a:t>
            </a:r>
          </a:p>
        </p:txBody>
      </p:sp>
      <p:sp>
        <p:nvSpPr>
          <p:cNvPr id="57" name="Rectángulo 56"/>
          <p:cNvSpPr/>
          <p:nvPr/>
        </p:nvSpPr>
        <p:spPr>
          <a:xfrm>
            <a:off x="232836" y="1955092"/>
            <a:ext cx="1211381" cy="63159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Unidades Administrativas</a:t>
            </a:r>
          </a:p>
        </p:txBody>
      </p:sp>
      <p:sp>
        <p:nvSpPr>
          <p:cNvPr id="58" name="Rectángulo 57"/>
          <p:cNvSpPr/>
          <p:nvPr/>
        </p:nvSpPr>
        <p:spPr>
          <a:xfrm>
            <a:off x="61170" y="3278950"/>
            <a:ext cx="1392231"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rPr>
              <a:t>Carga de Información</a:t>
            </a:r>
          </a:p>
        </p:txBody>
      </p:sp>
      <p:sp>
        <p:nvSpPr>
          <p:cNvPr id="59" name="Rectángulo 58"/>
          <p:cNvSpPr/>
          <p:nvPr/>
        </p:nvSpPr>
        <p:spPr>
          <a:xfrm>
            <a:off x="61170" y="5256062"/>
            <a:ext cx="138971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Opciones Avanzadas</a:t>
            </a:r>
          </a:p>
        </p:txBody>
      </p:sp>
      <p:sp>
        <p:nvSpPr>
          <p:cNvPr id="60" name="Rectángulo 59"/>
          <p:cNvSpPr/>
          <p:nvPr/>
        </p:nvSpPr>
        <p:spPr>
          <a:xfrm>
            <a:off x="242020" y="2670181"/>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Asignación de Formatos</a:t>
            </a:r>
          </a:p>
        </p:txBody>
      </p:sp>
      <p:sp>
        <p:nvSpPr>
          <p:cNvPr id="61" name="Rectángulo 60"/>
          <p:cNvSpPr/>
          <p:nvPr/>
        </p:nvSpPr>
        <p:spPr>
          <a:xfrm>
            <a:off x="239500" y="4048275"/>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Carga de Archivos</a:t>
            </a:r>
          </a:p>
        </p:txBody>
      </p:sp>
      <p:sp>
        <p:nvSpPr>
          <p:cNvPr id="62" name="Rectángulo 61"/>
          <p:cNvSpPr/>
          <p:nvPr/>
        </p:nvSpPr>
        <p:spPr>
          <a:xfrm>
            <a:off x="239500" y="4654312"/>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Información</a:t>
            </a:r>
          </a:p>
        </p:txBody>
      </p:sp>
      <p:sp>
        <p:nvSpPr>
          <p:cNvPr id="63" name="Rectángulo 62"/>
          <p:cNvSpPr/>
          <p:nvPr/>
        </p:nvSpPr>
        <p:spPr>
          <a:xfrm>
            <a:off x="232835" y="6018368"/>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Copia/Borra Información</a:t>
            </a:r>
          </a:p>
        </p:txBody>
      </p:sp>
      <p:sp>
        <p:nvSpPr>
          <p:cNvPr id="94" name="CuadroTexto 93"/>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sp>
        <p:nvSpPr>
          <p:cNvPr id="53" name="CuadroTexto 52"/>
          <p:cNvSpPr txBox="1"/>
          <p:nvPr/>
        </p:nvSpPr>
        <p:spPr>
          <a:xfrm>
            <a:off x="2175266" y="233480"/>
            <a:ext cx="2649207" cy="523220"/>
          </a:xfrm>
          <a:prstGeom prst="rect">
            <a:avLst/>
          </a:prstGeom>
          <a:noFill/>
        </p:spPr>
        <p:txBody>
          <a:bodyPr wrap="square" rtlCol="0">
            <a:spAutoFit/>
          </a:bodyPr>
          <a:lstStyle/>
          <a:p>
            <a:pPr algn="ctr"/>
            <a:r>
              <a:rPr lang="es-MX" sz="1400" b="1" dirty="0">
                <a:solidFill>
                  <a:srgbClr val="007B64"/>
                </a:solidFill>
                <a:latin typeface="Arial" panose="020B0604020202020204" pitchFamily="34" charset="0"/>
                <a:cs typeface="Arial" panose="020B0604020202020204" pitchFamily="34" charset="0"/>
              </a:rPr>
              <a:t>Responsable: Unidad Administrativa</a:t>
            </a:r>
          </a:p>
        </p:txBody>
      </p:sp>
      <p:grpSp>
        <p:nvGrpSpPr>
          <p:cNvPr id="6" name="Grupo 5"/>
          <p:cNvGrpSpPr/>
          <p:nvPr/>
        </p:nvGrpSpPr>
        <p:grpSpPr>
          <a:xfrm>
            <a:off x="6419183" y="279571"/>
            <a:ext cx="5436679" cy="435935"/>
            <a:chOff x="6419183" y="279571"/>
            <a:chExt cx="5436679" cy="435935"/>
          </a:xfrm>
        </p:grpSpPr>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2481" t="74390" r="49230" b="4712"/>
            <a:stretch/>
          </p:blipFill>
          <p:spPr>
            <a:xfrm>
              <a:off x="6419183" y="279571"/>
              <a:ext cx="5436679" cy="435935"/>
            </a:xfrm>
            <a:prstGeom prst="rect">
              <a:avLst/>
            </a:prstGeom>
          </p:spPr>
        </p:pic>
        <p:sp>
          <p:nvSpPr>
            <p:cNvPr id="10" name="Rectángulo 9"/>
            <p:cNvSpPr/>
            <p:nvPr/>
          </p:nvSpPr>
          <p:spPr>
            <a:xfrm>
              <a:off x="6809874" y="336064"/>
              <a:ext cx="1852864"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p:cNvSpPr/>
            <p:nvPr/>
          </p:nvSpPr>
          <p:spPr>
            <a:xfrm>
              <a:off x="10257448" y="344085"/>
              <a:ext cx="1589648"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p:cNvSpPr/>
            <p:nvPr/>
          </p:nvSpPr>
          <p:spPr>
            <a:xfrm>
              <a:off x="6497053" y="336272"/>
              <a:ext cx="535880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sp>
        <p:nvSpPr>
          <p:cNvPr id="31" name="Rectángulo 59"/>
          <p:cNvSpPr/>
          <p:nvPr/>
        </p:nvSpPr>
        <p:spPr>
          <a:xfrm>
            <a:off x="232834" y="4048275"/>
            <a:ext cx="1211381" cy="525276"/>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Carga de Archivos</a:t>
            </a:r>
          </a:p>
        </p:txBody>
      </p:sp>
      <p:pic>
        <p:nvPicPr>
          <p:cNvPr id="7170" name="Picture 2" descr="C:\Users\Sahid\Dropbox\DAI &amp; Data Corporativo\INAI  CAPACITACION 2017\MATERIAL TALLER SIPOT\Imagenes\12 Carga de Archivos -IX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9806" y="1624995"/>
            <a:ext cx="8046952" cy="2339787"/>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Conector recto de flecha 50"/>
          <p:cNvCxnSpPr/>
          <p:nvPr/>
        </p:nvCxnSpPr>
        <p:spPr>
          <a:xfrm flipH="1">
            <a:off x="6267748" y="1476789"/>
            <a:ext cx="324438" cy="376932"/>
          </a:xfrm>
          <a:prstGeom prst="straightConnector1">
            <a:avLst/>
          </a:prstGeom>
          <a:ln w="38100">
            <a:solidFill>
              <a:srgbClr val="B3518F"/>
            </a:solidFill>
            <a:tailEnd type="triangle"/>
          </a:ln>
        </p:spPr>
        <p:style>
          <a:lnRef idx="1">
            <a:schemeClr val="accent1"/>
          </a:lnRef>
          <a:fillRef idx="0">
            <a:schemeClr val="accent1"/>
          </a:fillRef>
          <a:effectRef idx="0">
            <a:schemeClr val="accent1"/>
          </a:effectRef>
          <a:fontRef idx="minor">
            <a:schemeClr val="tx1"/>
          </a:fontRef>
        </p:style>
      </p:cxnSp>
      <p:sp>
        <p:nvSpPr>
          <p:cNvPr id="35" name="CuadroTexto 53"/>
          <p:cNvSpPr txBox="1"/>
          <p:nvPr/>
        </p:nvSpPr>
        <p:spPr>
          <a:xfrm>
            <a:off x="6419183" y="976559"/>
            <a:ext cx="5389475" cy="584775"/>
          </a:xfrm>
          <a:prstGeom prst="rect">
            <a:avLst/>
          </a:prstGeom>
          <a:noFill/>
        </p:spPr>
        <p:txBody>
          <a:bodyPr wrap="square" rtlCol="0">
            <a:spAutoFit/>
          </a:bodyPr>
          <a:lstStyle/>
          <a:p>
            <a:pPr algn="ctr"/>
            <a:r>
              <a:rPr lang="es-MX" sz="1600" dirty="0">
                <a:solidFill>
                  <a:schemeClr val="tx1">
                    <a:lumMod val="75000"/>
                    <a:lumOff val="25000"/>
                  </a:schemeClr>
                </a:solidFill>
                <a:latin typeface="Arial" panose="020B0604020202020204" pitchFamily="34" charset="0"/>
                <a:cs typeface="Arial" panose="020B0604020202020204" pitchFamily="34" charset="0"/>
              </a:rPr>
              <a:t>Al seleccionar el </a:t>
            </a:r>
            <a:r>
              <a:rPr lang="es-MX" sz="1600" b="1" dirty="0">
                <a:solidFill>
                  <a:schemeClr val="tx1">
                    <a:lumMod val="75000"/>
                    <a:lumOff val="25000"/>
                  </a:schemeClr>
                </a:solidFill>
                <a:latin typeface="Arial" panose="020B0604020202020204" pitchFamily="34" charset="0"/>
                <a:cs typeface="Arial" panose="020B0604020202020204" pitchFamily="34" charset="0"/>
              </a:rPr>
              <a:t>“Tipo de Carga”</a:t>
            </a:r>
            <a:r>
              <a:rPr lang="es-MX" sz="1600" dirty="0">
                <a:solidFill>
                  <a:schemeClr val="tx1">
                    <a:lumMod val="75000"/>
                    <a:lumOff val="25000"/>
                  </a:schemeClr>
                </a:solidFill>
                <a:latin typeface="Arial" panose="020B0604020202020204" pitchFamily="34" charset="0"/>
                <a:cs typeface="Arial" panose="020B0604020202020204" pitchFamily="34" charset="0"/>
              </a:rPr>
              <a:t> se habilita la acción “Seleccionar”.</a:t>
            </a:r>
          </a:p>
        </p:txBody>
      </p:sp>
      <p:sp>
        <p:nvSpPr>
          <p:cNvPr id="44" name="Rectángulo 43"/>
          <p:cNvSpPr/>
          <p:nvPr/>
        </p:nvSpPr>
        <p:spPr>
          <a:xfrm>
            <a:off x="5292674" y="1869376"/>
            <a:ext cx="895475" cy="235871"/>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Elipse 44"/>
          <p:cNvSpPr/>
          <p:nvPr/>
        </p:nvSpPr>
        <p:spPr>
          <a:xfrm>
            <a:off x="3138080" y="1921407"/>
            <a:ext cx="818865" cy="312277"/>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171" name="Picture 3" descr="C:\Users\Sahid\Dropbox\DAI &amp; Data Corporativo\INAI  CAPACITACION 2017\MATERIAL TALLER SIPOT\Imagenes\13 Carga de Archivos -IXa.PNG"/>
          <p:cNvPicPr>
            <a:picLocks noChangeAspect="1" noChangeArrowheads="1"/>
          </p:cNvPicPr>
          <p:nvPr/>
        </p:nvPicPr>
        <p:blipFill rotWithShape="1">
          <a:blip r:embed="rId5">
            <a:extLst>
              <a:ext uri="{28A0092B-C50C-407E-A947-70E740481C1C}">
                <a14:useLocalDpi xmlns:a14="http://schemas.microsoft.com/office/drawing/2010/main" val="0"/>
              </a:ext>
            </a:extLst>
          </a:blip>
          <a:srcRect t="-1" r="64102" b="74274"/>
          <a:stretch/>
        </p:blipFill>
        <p:spPr bwMode="auto">
          <a:xfrm>
            <a:off x="7919477" y="1646883"/>
            <a:ext cx="3349527" cy="1255805"/>
          </a:xfrm>
          <a:prstGeom prst="rect">
            <a:avLst/>
          </a:prstGeom>
          <a:noFill/>
          <a:extLst>
            <a:ext uri="{909E8E84-426E-40DD-AFC4-6F175D3DCCD1}">
              <a14:hiddenFill xmlns:a14="http://schemas.microsoft.com/office/drawing/2010/main">
                <a:solidFill>
                  <a:srgbClr val="FFFFFF"/>
                </a:solidFill>
              </a14:hiddenFill>
            </a:ext>
          </a:extLst>
        </p:spPr>
      </p:pic>
      <p:sp>
        <p:nvSpPr>
          <p:cNvPr id="49" name="Rectángulo 48"/>
          <p:cNvSpPr/>
          <p:nvPr/>
        </p:nvSpPr>
        <p:spPr>
          <a:xfrm>
            <a:off x="7864887" y="1624995"/>
            <a:ext cx="3404117" cy="1277693"/>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Flecha abajo 53"/>
          <p:cNvSpPr/>
          <p:nvPr/>
        </p:nvSpPr>
        <p:spPr>
          <a:xfrm rot="17049076">
            <a:off x="6867317" y="1494734"/>
            <a:ext cx="445169" cy="1221026"/>
          </a:xfrm>
          <a:prstGeom prst="downArrow">
            <a:avLst/>
          </a:prstGeom>
          <a:solidFill>
            <a:srgbClr val="007B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64" name="Grupo 63"/>
          <p:cNvGrpSpPr/>
          <p:nvPr/>
        </p:nvGrpSpPr>
        <p:grpSpPr>
          <a:xfrm>
            <a:off x="6718124" y="4605770"/>
            <a:ext cx="4144409" cy="1579543"/>
            <a:chOff x="6590533" y="4916949"/>
            <a:chExt cx="4144409" cy="1579543"/>
          </a:xfrm>
        </p:grpSpPr>
        <p:pic>
          <p:nvPicPr>
            <p:cNvPr id="74" name="Picture 2" descr="C:\Users\Sahid\Dropbox\DAI &amp; Data Corporativo\INAI  CAPACITACION 2017\MATERIAL TALLER SIPOT\Imagenes\11.1 Carga de Archivos.PNG"/>
            <p:cNvPicPr>
              <a:picLocks noChangeAspect="1" noChangeArrowheads="1"/>
            </p:cNvPicPr>
            <p:nvPr/>
          </p:nvPicPr>
          <p:blipFill rotWithShape="1">
            <a:blip r:embed="rId6">
              <a:extLst>
                <a:ext uri="{28A0092B-C50C-407E-A947-70E740481C1C}">
                  <a14:useLocalDpi xmlns:a14="http://schemas.microsoft.com/office/drawing/2010/main" val="0"/>
                </a:ext>
              </a:extLst>
            </a:blip>
            <a:srcRect r="18888"/>
            <a:stretch/>
          </p:blipFill>
          <p:spPr bwMode="auto">
            <a:xfrm>
              <a:off x="6590533" y="4916950"/>
              <a:ext cx="4144409" cy="1552402"/>
            </a:xfrm>
            <a:prstGeom prst="rect">
              <a:avLst/>
            </a:prstGeom>
            <a:noFill/>
            <a:extLst>
              <a:ext uri="{909E8E84-426E-40DD-AFC4-6F175D3DCCD1}">
                <a14:hiddenFill xmlns:a14="http://schemas.microsoft.com/office/drawing/2010/main">
                  <a:solidFill>
                    <a:srgbClr val="FFFFFF"/>
                  </a:solidFill>
                </a14:hiddenFill>
              </a:ext>
            </a:extLst>
          </p:spPr>
        </p:pic>
        <p:sp>
          <p:nvSpPr>
            <p:cNvPr id="75" name="Rectángulo 74"/>
            <p:cNvSpPr/>
            <p:nvPr/>
          </p:nvSpPr>
          <p:spPr>
            <a:xfrm>
              <a:off x="6590533" y="4916949"/>
              <a:ext cx="4144409" cy="1579543"/>
            </a:xfrm>
            <a:prstGeom prst="rect">
              <a:avLst/>
            </a:prstGeom>
            <a:noFill/>
            <a:ln w="38100">
              <a:solidFill>
                <a:srgbClr val="7B1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76" name="CuadroTexto 53"/>
          <p:cNvSpPr txBox="1"/>
          <p:nvPr/>
        </p:nvSpPr>
        <p:spPr>
          <a:xfrm>
            <a:off x="2976848" y="4980042"/>
            <a:ext cx="2730590" cy="830997"/>
          </a:xfrm>
          <a:prstGeom prst="rect">
            <a:avLst/>
          </a:prstGeom>
          <a:noFill/>
        </p:spPr>
        <p:txBody>
          <a:bodyPr wrap="square" rtlCol="0">
            <a:spAutoFit/>
          </a:bodyPr>
          <a:lstStyle/>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Comparativo con la versión actual del SIPOT, como se han cargado los formatos.</a:t>
            </a:r>
          </a:p>
        </p:txBody>
      </p:sp>
      <p:sp>
        <p:nvSpPr>
          <p:cNvPr id="77" name="Flecha abajo 76"/>
          <p:cNvSpPr/>
          <p:nvPr/>
        </p:nvSpPr>
        <p:spPr>
          <a:xfrm rot="16200000">
            <a:off x="5964125" y="5021905"/>
            <a:ext cx="445169" cy="720131"/>
          </a:xfrm>
          <a:prstGeom prst="downArrow">
            <a:avLst/>
          </a:prstGeom>
          <a:solidFill>
            <a:srgbClr val="7B1F8B"/>
          </a:solidFill>
          <a:ln>
            <a:solidFill>
              <a:srgbClr val="7B1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820505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p:cNvGrpSpPr/>
          <p:nvPr/>
        </p:nvGrpSpPr>
        <p:grpSpPr>
          <a:xfrm>
            <a:off x="122239" y="1183544"/>
            <a:ext cx="1281600" cy="5360100"/>
            <a:chOff x="5991351" y="942540"/>
            <a:chExt cx="1398895" cy="5360100"/>
          </a:xfrm>
        </p:grpSpPr>
        <p:sp>
          <p:nvSpPr>
            <p:cNvPr id="65" name="Rectángulo 64"/>
            <p:cNvSpPr/>
            <p:nvPr/>
          </p:nvSpPr>
          <p:spPr>
            <a:xfrm>
              <a:off x="6058750" y="984093"/>
              <a:ext cx="1264096" cy="602725"/>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66" name="Rectángulo 65"/>
            <p:cNvSpPr/>
            <p:nvPr/>
          </p:nvSpPr>
          <p:spPr>
            <a:xfrm>
              <a:off x="5991351" y="942540"/>
              <a:ext cx="1398895"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7" name="Rectángulo 66"/>
            <p:cNvSpPr/>
            <p:nvPr/>
          </p:nvSpPr>
          <p:spPr>
            <a:xfrm>
              <a:off x="6169347" y="1714088"/>
              <a:ext cx="1211381" cy="63159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8" name="Rectángulo 67"/>
            <p:cNvSpPr/>
            <p:nvPr/>
          </p:nvSpPr>
          <p:spPr>
            <a:xfrm>
              <a:off x="5997681" y="3037946"/>
              <a:ext cx="139223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9" name="Rectángulo 68"/>
            <p:cNvSpPr/>
            <p:nvPr/>
          </p:nvSpPr>
          <p:spPr>
            <a:xfrm>
              <a:off x="5997681" y="5015058"/>
              <a:ext cx="138971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70" name="Rectángulo 69"/>
            <p:cNvSpPr/>
            <p:nvPr/>
          </p:nvSpPr>
          <p:spPr>
            <a:xfrm>
              <a:off x="6178531" y="2429177"/>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1" name="Rectángulo 70"/>
            <p:cNvSpPr/>
            <p:nvPr/>
          </p:nvSpPr>
          <p:spPr>
            <a:xfrm>
              <a:off x="6176011" y="3807271"/>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2" name="Rectángulo 71"/>
            <p:cNvSpPr/>
            <p:nvPr/>
          </p:nvSpPr>
          <p:spPr>
            <a:xfrm>
              <a:off x="6176011" y="4413308"/>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3" name="Rectángulo 72"/>
            <p:cNvSpPr/>
            <p:nvPr/>
          </p:nvSpPr>
          <p:spPr>
            <a:xfrm>
              <a:off x="6169346" y="5777364"/>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p:cNvSpPr/>
          <p:nvPr/>
        </p:nvSpPr>
        <p:spPr>
          <a:xfrm>
            <a:off x="122239" y="1225097"/>
            <a:ext cx="1264096" cy="602725"/>
          </a:xfrm>
          <a:prstGeom prst="rect">
            <a:avLst/>
          </a:prstGeom>
          <a:solidFill>
            <a:srgbClr val="3D2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p:txBody>
      </p:sp>
      <p:sp>
        <p:nvSpPr>
          <p:cNvPr id="56" name="Rectángulo 55"/>
          <p:cNvSpPr/>
          <p:nvPr/>
        </p:nvSpPr>
        <p:spPr>
          <a:xfrm>
            <a:off x="54840" y="1183544"/>
            <a:ext cx="1398895"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Unidades Administrativas</a:t>
            </a:r>
          </a:p>
        </p:txBody>
      </p:sp>
      <p:sp>
        <p:nvSpPr>
          <p:cNvPr id="57" name="Rectángulo 56"/>
          <p:cNvSpPr/>
          <p:nvPr/>
        </p:nvSpPr>
        <p:spPr>
          <a:xfrm>
            <a:off x="232836" y="1955092"/>
            <a:ext cx="1211381" cy="63159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Unidades Administrativas</a:t>
            </a:r>
          </a:p>
        </p:txBody>
      </p:sp>
      <p:sp>
        <p:nvSpPr>
          <p:cNvPr id="58" name="Rectángulo 57"/>
          <p:cNvSpPr/>
          <p:nvPr/>
        </p:nvSpPr>
        <p:spPr>
          <a:xfrm>
            <a:off x="61170" y="3278950"/>
            <a:ext cx="1392231"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rPr>
              <a:t>Carga de Información</a:t>
            </a:r>
          </a:p>
        </p:txBody>
      </p:sp>
      <p:sp>
        <p:nvSpPr>
          <p:cNvPr id="59" name="Rectángulo 58"/>
          <p:cNvSpPr/>
          <p:nvPr/>
        </p:nvSpPr>
        <p:spPr>
          <a:xfrm>
            <a:off x="61170" y="5256062"/>
            <a:ext cx="138971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Opciones Avanzadas</a:t>
            </a:r>
          </a:p>
        </p:txBody>
      </p:sp>
      <p:sp>
        <p:nvSpPr>
          <p:cNvPr id="60" name="Rectángulo 59"/>
          <p:cNvSpPr/>
          <p:nvPr/>
        </p:nvSpPr>
        <p:spPr>
          <a:xfrm>
            <a:off x="242020" y="2670181"/>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Asignación de Formatos</a:t>
            </a:r>
          </a:p>
        </p:txBody>
      </p:sp>
      <p:sp>
        <p:nvSpPr>
          <p:cNvPr id="61" name="Rectángulo 60"/>
          <p:cNvSpPr/>
          <p:nvPr/>
        </p:nvSpPr>
        <p:spPr>
          <a:xfrm>
            <a:off x="239500" y="4048275"/>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Carga de Archivos</a:t>
            </a:r>
          </a:p>
        </p:txBody>
      </p:sp>
      <p:sp>
        <p:nvSpPr>
          <p:cNvPr id="62" name="Rectángulo 61"/>
          <p:cNvSpPr/>
          <p:nvPr/>
        </p:nvSpPr>
        <p:spPr>
          <a:xfrm>
            <a:off x="239500" y="4654312"/>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Información</a:t>
            </a:r>
          </a:p>
        </p:txBody>
      </p:sp>
      <p:sp>
        <p:nvSpPr>
          <p:cNvPr id="63" name="Rectángulo 62"/>
          <p:cNvSpPr/>
          <p:nvPr/>
        </p:nvSpPr>
        <p:spPr>
          <a:xfrm>
            <a:off x="232835" y="6018368"/>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Copia/Borra Información</a:t>
            </a:r>
          </a:p>
        </p:txBody>
      </p:sp>
      <p:sp>
        <p:nvSpPr>
          <p:cNvPr id="94" name="CuadroTexto 93"/>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sp>
        <p:nvSpPr>
          <p:cNvPr id="53" name="CuadroTexto 52"/>
          <p:cNvSpPr txBox="1"/>
          <p:nvPr/>
        </p:nvSpPr>
        <p:spPr>
          <a:xfrm>
            <a:off x="2175266" y="233480"/>
            <a:ext cx="2649207" cy="523220"/>
          </a:xfrm>
          <a:prstGeom prst="rect">
            <a:avLst/>
          </a:prstGeom>
          <a:noFill/>
        </p:spPr>
        <p:txBody>
          <a:bodyPr wrap="square" rtlCol="0">
            <a:spAutoFit/>
          </a:bodyPr>
          <a:lstStyle/>
          <a:p>
            <a:pPr algn="ctr"/>
            <a:r>
              <a:rPr lang="es-MX" sz="1400" b="1" dirty="0">
                <a:solidFill>
                  <a:srgbClr val="007B64"/>
                </a:solidFill>
                <a:latin typeface="Arial" panose="020B0604020202020204" pitchFamily="34" charset="0"/>
                <a:cs typeface="Arial" panose="020B0604020202020204" pitchFamily="34" charset="0"/>
              </a:rPr>
              <a:t>Responsable: Unidad Administrativa</a:t>
            </a:r>
          </a:p>
        </p:txBody>
      </p:sp>
      <p:grpSp>
        <p:nvGrpSpPr>
          <p:cNvPr id="6" name="Grupo 5"/>
          <p:cNvGrpSpPr/>
          <p:nvPr/>
        </p:nvGrpSpPr>
        <p:grpSpPr>
          <a:xfrm>
            <a:off x="6419183" y="279571"/>
            <a:ext cx="5436679" cy="435935"/>
            <a:chOff x="6419183" y="279571"/>
            <a:chExt cx="5436679" cy="435935"/>
          </a:xfrm>
        </p:grpSpPr>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2481" t="74390" r="49230" b="4712"/>
            <a:stretch/>
          </p:blipFill>
          <p:spPr>
            <a:xfrm>
              <a:off x="6419183" y="279571"/>
              <a:ext cx="5436679" cy="435935"/>
            </a:xfrm>
            <a:prstGeom prst="rect">
              <a:avLst/>
            </a:prstGeom>
          </p:spPr>
        </p:pic>
        <p:sp>
          <p:nvSpPr>
            <p:cNvPr id="10" name="Rectángulo 9"/>
            <p:cNvSpPr/>
            <p:nvPr/>
          </p:nvSpPr>
          <p:spPr>
            <a:xfrm>
              <a:off x="6809874" y="336064"/>
              <a:ext cx="1852864"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p:cNvSpPr/>
            <p:nvPr/>
          </p:nvSpPr>
          <p:spPr>
            <a:xfrm>
              <a:off x="10257448" y="344085"/>
              <a:ext cx="1589648"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p:cNvSpPr/>
            <p:nvPr/>
          </p:nvSpPr>
          <p:spPr>
            <a:xfrm>
              <a:off x="6497053" y="336272"/>
              <a:ext cx="535880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sp>
        <p:nvSpPr>
          <p:cNvPr id="31" name="Rectángulo 59"/>
          <p:cNvSpPr/>
          <p:nvPr/>
        </p:nvSpPr>
        <p:spPr>
          <a:xfrm>
            <a:off x="232834" y="4048275"/>
            <a:ext cx="1211381" cy="525276"/>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Carga de Archivos</a:t>
            </a:r>
          </a:p>
        </p:txBody>
      </p:sp>
      <p:pic>
        <p:nvPicPr>
          <p:cNvPr id="8194" name="Picture 2" descr="C:\Users\Sahid\Dropbox\DAI &amp; Data Corporativo\INAI  CAPACITACION 2017\MATERIAL TALLER SIPOT\Imagenes\14 Carga de Archivos -IXa.PNG"/>
          <p:cNvPicPr>
            <a:picLocks noChangeAspect="1" noChangeArrowheads="1"/>
          </p:cNvPicPr>
          <p:nvPr/>
        </p:nvPicPr>
        <p:blipFill rotWithShape="1">
          <a:blip r:embed="rId4">
            <a:extLst>
              <a:ext uri="{28A0092B-C50C-407E-A947-70E740481C1C}">
                <a14:useLocalDpi xmlns:a14="http://schemas.microsoft.com/office/drawing/2010/main" val="0"/>
              </a:ext>
            </a:extLst>
          </a:blip>
          <a:srcRect b="22297"/>
          <a:stretch/>
        </p:blipFill>
        <p:spPr bwMode="auto">
          <a:xfrm>
            <a:off x="2415516" y="2733829"/>
            <a:ext cx="9259888" cy="3071500"/>
          </a:xfrm>
          <a:prstGeom prst="rect">
            <a:avLst/>
          </a:prstGeom>
          <a:noFill/>
          <a:extLst>
            <a:ext uri="{909E8E84-426E-40DD-AFC4-6F175D3DCCD1}">
              <a14:hiddenFill xmlns:a14="http://schemas.microsoft.com/office/drawing/2010/main">
                <a:solidFill>
                  <a:srgbClr val="FFFFFF"/>
                </a:solidFill>
              </a14:hiddenFill>
            </a:ext>
          </a:extLst>
        </p:spPr>
      </p:pic>
      <p:sp>
        <p:nvSpPr>
          <p:cNvPr id="33" name="Rectángulo 34"/>
          <p:cNvSpPr/>
          <p:nvPr/>
        </p:nvSpPr>
        <p:spPr>
          <a:xfrm>
            <a:off x="5918575" y="3490322"/>
            <a:ext cx="2532441" cy="506041"/>
          </a:xfrm>
          <a:prstGeom prst="rect">
            <a:avLst/>
          </a:prstGeom>
          <a:noFill/>
          <a:ln w="3810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34" name="Conector recto de flecha 50"/>
          <p:cNvCxnSpPr/>
          <p:nvPr/>
        </p:nvCxnSpPr>
        <p:spPr>
          <a:xfrm flipH="1">
            <a:off x="7472566" y="2216944"/>
            <a:ext cx="1" cy="705925"/>
          </a:xfrm>
          <a:prstGeom prst="straightConnector1">
            <a:avLst/>
          </a:prstGeom>
          <a:ln w="38100">
            <a:solidFill>
              <a:srgbClr val="047265"/>
            </a:solidFill>
            <a:tailEnd type="triangle"/>
          </a:ln>
        </p:spPr>
        <p:style>
          <a:lnRef idx="1">
            <a:schemeClr val="accent1"/>
          </a:lnRef>
          <a:fillRef idx="0">
            <a:schemeClr val="accent1"/>
          </a:fillRef>
          <a:effectRef idx="0">
            <a:schemeClr val="accent1"/>
          </a:effectRef>
          <a:fontRef idx="minor">
            <a:schemeClr val="tx1"/>
          </a:fontRef>
        </p:style>
      </p:cxnSp>
      <p:sp>
        <p:nvSpPr>
          <p:cNvPr id="35" name="CuadroTexto 53"/>
          <p:cNvSpPr txBox="1"/>
          <p:nvPr/>
        </p:nvSpPr>
        <p:spPr>
          <a:xfrm>
            <a:off x="3089270" y="1827822"/>
            <a:ext cx="8766592" cy="338554"/>
          </a:xfrm>
          <a:prstGeom prst="rect">
            <a:avLst/>
          </a:prstGeom>
          <a:noFill/>
        </p:spPr>
        <p:txBody>
          <a:bodyPr wrap="square" rtlCol="0">
            <a:spAutoFit/>
          </a:bodyPr>
          <a:lstStyle/>
          <a:p>
            <a:pPr algn="ctr"/>
            <a:r>
              <a:rPr lang="es-MX" sz="1600" dirty="0">
                <a:solidFill>
                  <a:schemeClr val="tx1">
                    <a:lumMod val="75000"/>
                    <a:lumOff val="25000"/>
                  </a:schemeClr>
                </a:solidFill>
                <a:latin typeface="Arial" panose="020B0604020202020204" pitchFamily="34" charset="0"/>
                <a:cs typeface="Arial" panose="020B0604020202020204" pitchFamily="34" charset="0"/>
              </a:rPr>
              <a:t>Al seleccionar archivo para cargar se habilitan los campos </a:t>
            </a:r>
            <a:r>
              <a:rPr lang="es-MX" sz="1600" b="1" dirty="0">
                <a:solidFill>
                  <a:schemeClr val="tx1">
                    <a:lumMod val="75000"/>
                    <a:lumOff val="25000"/>
                  </a:schemeClr>
                </a:solidFill>
                <a:latin typeface="Arial" panose="020B0604020202020204" pitchFamily="34" charset="0"/>
                <a:cs typeface="Arial" panose="020B0604020202020204" pitchFamily="34" charset="0"/>
              </a:rPr>
              <a:t>Cargar Archivo </a:t>
            </a:r>
            <a:r>
              <a:rPr lang="es-MX" sz="1600" dirty="0">
                <a:solidFill>
                  <a:schemeClr val="tx1">
                    <a:lumMod val="75000"/>
                    <a:lumOff val="25000"/>
                  </a:schemeClr>
                </a:solidFill>
                <a:latin typeface="Arial" panose="020B0604020202020204" pitchFamily="34" charset="0"/>
                <a:cs typeface="Arial" panose="020B0604020202020204" pitchFamily="34" charset="0"/>
              </a:rPr>
              <a:t>y </a:t>
            </a:r>
            <a:r>
              <a:rPr lang="es-MX" sz="1600" b="1" dirty="0">
                <a:solidFill>
                  <a:schemeClr val="tx1">
                    <a:lumMod val="75000"/>
                    <a:lumOff val="25000"/>
                  </a:schemeClr>
                </a:solidFill>
                <a:latin typeface="Arial" panose="020B0604020202020204" pitchFamily="34" charset="0"/>
                <a:cs typeface="Arial" panose="020B0604020202020204" pitchFamily="34" charset="0"/>
              </a:rPr>
              <a:t>Cancelar.</a:t>
            </a:r>
            <a:endParaRPr lang="es-MX" sz="1600"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38" name="Conector recto de flecha 50"/>
          <p:cNvCxnSpPr/>
          <p:nvPr/>
        </p:nvCxnSpPr>
        <p:spPr>
          <a:xfrm>
            <a:off x="7472566" y="2216944"/>
            <a:ext cx="817192" cy="705925"/>
          </a:xfrm>
          <a:prstGeom prst="straightConnector1">
            <a:avLst/>
          </a:prstGeom>
          <a:ln w="38100">
            <a:solidFill>
              <a:srgbClr val="047265"/>
            </a:solidFill>
            <a:tailEnd type="triangle"/>
          </a:ln>
        </p:spPr>
        <p:style>
          <a:lnRef idx="1">
            <a:schemeClr val="accent1"/>
          </a:lnRef>
          <a:fillRef idx="0">
            <a:schemeClr val="accent1"/>
          </a:fillRef>
          <a:effectRef idx="0">
            <a:schemeClr val="accent1"/>
          </a:effectRef>
          <a:fontRef idx="minor">
            <a:schemeClr val="tx1"/>
          </a:fontRef>
        </p:style>
      </p:cxnSp>
      <p:sp>
        <p:nvSpPr>
          <p:cNvPr id="39" name="Rectángulo 34"/>
          <p:cNvSpPr/>
          <p:nvPr/>
        </p:nvSpPr>
        <p:spPr>
          <a:xfrm>
            <a:off x="6809875" y="3068291"/>
            <a:ext cx="1267326" cy="265460"/>
          </a:xfrm>
          <a:prstGeom prst="rect">
            <a:avLst/>
          </a:prstGeom>
          <a:noFill/>
          <a:ln w="3810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716358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p:cNvGrpSpPr/>
          <p:nvPr/>
        </p:nvGrpSpPr>
        <p:grpSpPr>
          <a:xfrm>
            <a:off x="122239" y="1183544"/>
            <a:ext cx="1281600" cy="5360100"/>
            <a:chOff x="5991351" y="942540"/>
            <a:chExt cx="1398895" cy="5360100"/>
          </a:xfrm>
        </p:grpSpPr>
        <p:sp>
          <p:nvSpPr>
            <p:cNvPr id="65" name="Rectángulo 64"/>
            <p:cNvSpPr/>
            <p:nvPr/>
          </p:nvSpPr>
          <p:spPr>
            <a:xfrm>
              <a:off x="6058750" y="984093"/>
              <a:ext cx="1264096" cy="602725"/>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66" name="Rectángulo 65"/>
            <p:cNvSpPr/>
            <p:nvPr/>
          </p:nvSpPr>
          <p:spPr>
            <a:xfrm>
              <a:off x="5991351" y="942540"/>
              <a:ext cx="1398895"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7" name="Rectángulo 66"/>
            <p:cNvSpPr/>
            <p:nvPr/>
          </p:nvSpPr>
          <p:spPr>
            <a:xfrm>
              <a:off x="6169347" y="1714088"/>
              <a:ext cx="1211381" cy="63159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8" name="Rectángulo 67"/>
            <p:cNvSpPr/>
            <p:nvPr/>
          </p:nvSpPr>
          <p:spPr>
            <a:xfrm>
              <a:off x="5997681" y="3037946"/>
              <a:ext cx="139223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9" name="Rectángulo 68"/>
            <p:cNvSpPr/>
            <p:nvPr/>
          </p:nvSpPr>
          <p:spPr>
            <a:xfrm>
              <a:off x="5997681" y="5015058"/>
              <a:ext cx="138971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70" name="Rectángulo 69"/>
            <p:cNvSpPr/>
            <p:nvPr/>
          </p:nvSpPr>
          <p:spPr>
            <a:xfrm>
              <a:off x="6178531" y="2429177"/>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1" name="Rectángulo 70"/>
            <p:cNvSpPr/>
            <p:nvPr/>
          </p:nvSpPr>
          <p:spPr>
            <a:xfrm>
              <a:off x="6176011" y="3807271"/>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2" name="Rectángulo 71"/>
            <p:cNvSpPr/>
            <p:nvPr/>
          </p:nvSpPr>
          <p:spPr>
            <a:xfrm>
              <a:off x="6176011" y="4413308"/>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3" name="Rectángulo 72"/>
            <p:cNvSpPr/>
            <p:nvPr/>
          </p:nvSpPr>
          <p:spPr>
            <a:xfrm>
              <a:off x="6169346" y="5777364"/>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p:cNvSpPr/>
          <p:nvPr/>
        </p:nvSpPr>
        <p:spPr>
          <a:xfrm>
            <a:off x="122239" y="1225097"/>
            <a:ext cx="1264096" cy="602725"/>
          </a:xfrm>
          <a:prstGeom prst="rect">
            <a:avLst/>
          </a:prstGeom>
          <a:solidFill>
            <a:srgbClr val="3D2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p:txBody>
      </p:sp>
      <p:sp>
        <p:nvSpPr>
          <p:cNvPr id="56" name="Rectángulo 55"/>
          <p:cNvSpPr/>
          <p:nvPr/>
        </p:nvSpPr>
        <p:spPr>
          <a:xfrm>
            <a:off x="54840" y="1183544"/>
            <a:ext cx="1398895"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Unidades Administrativas</a:t>
            </a:r>
          </a:p>
        </p:txBody>
      </p:sp>
      <p:sp>
        <p:nvSpPr>
          <p:cNvPr id="57" name="Rectángulo 56"/>
          <p:cNvSpPr/>
          <p:nvPr/>
        </p:nvSpPr>
        <p:spPr>
          <a:xfrm>
            <a:off x="232836" y="1955092"/>
            <a:ext cx="1211381" cy="63159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Unidades Administrativas</a:t>
            </a:r>
          </a:p>
        </p:txBody>
      </p:sp>
      <p:sp>
        <p:nvSpPr>
          <p:cNvPr id="58" name="Rectángulo 57"/>
          <p:cNvSpPr/>
          <p:nvPr/>
        </p:nvSpPr>
        <p:spPr>
          <a:xfrm>
            <a:off x="61170" y="3278950"/>
            <a:ext cx="1392231"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rPr>
              <a:t>Carga de Información</a:t>
            </a:r>
          </a:p>
        </p:txBody>
      </p:sp>
      <p:sp>
        <p:nvSpPr>
          <p:cNvPr id="59" name="Rectángulo 58"/>
          <p:cNvSpPr/>
          <p:nvPr/>
        </p:nvSpPr>
        <p:spPr>
          <a:xfrm>
            <a:off x="61170" y="5256062"/>
            <a:ext cx="138971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Opciones Avanzadas</a:t>
            </a:r>
          </a:p>
        </p:txBody>
      </p:sp>
      <p:sp>
        <p:nvSpPr>
          <p:cNvPr id="60" name="Rectángulo 59"/>
          <p:cNvSpPr/>
          <p:nvPr/>
        </p:nvSpPr>
        <p:spPr>
          <a:xfrm>
            <a:off x="242020" y="2670181"/>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Asignación de Formatos</a:t>
            </a:r>
          </a:p>
        </p:txBody>
      </p:sp>
      <p:sp>
        <p:nvSpPr>
          <p:cNvPr id="61" name="Rectángulo 60"/>
          <p:cNvSpPr/>
          <p:nvPr/>
        </p:nvSpPr>
        <p:spPr>
          <a:xfrm>
            <a:off x="239500" y="4048275"/>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Carga de Archivos</a:t>
            </a:r>
          </a:p>
        </p:txBody>
      </p:sp>
      <p:sp>
        <p:nvSpPr>
          <p:cNvPr id="62" name="Rectángulo 61"/>
          <p:cNvSpPr/>
          <p:nvPr/>
        </p:nvSpPr>
        <p:spPr>
          <a:xfrm>
            <a:off x="239500" y="4654312"/>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Información</a:t>
            </a:r>
          </a:p>
        </p:txBody>
      </p:sp>
      <p:sp>
        <p:nvSpPr>
          <p:cNvPr id="63" name="Rectángulo 62"/>
          <p:cNvSpPr/>
          <p:nvPr/>
        </p:nvSpPr>
        <p:spPr>
          <a:xfrm>
            <a:off x="232835" y="6018368"/>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Copia/Borra Información</a:t>
            </a:r>
          </a:p>
        </p:txBody>
      </p:sp>
      <p:sp>
        <p:nvSpPr>
          <p:cNvPr id="94" name="CuadroTexto 93"/>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sp>
        <p:nvSpPr>
          <p:cNvPr id="53" name="CuadroTexto 52"/>
          <p:cNvSpPr txBox="1"/>
          <p:nvPr/>
        </p:nvSpPr>
        <p:spPr>
          <a:xfrm>
            <a:off x="2175266" y="233480"/>
            <a:ext cx="2649207" cy="523220"/>
          </a:xfrm>
          <a:prstGeom prst="rect">
            <a:avLst/>
          </a:prstGeom>
          <a:noFill/>
        </p:spPr>
        <p:txBody>
          <a:bodyPr wrap="square" rtlCol="0">
            <a:spAutoFit/>
          </a:bodyPr>
          <a:lstStyle/>
          <a:p>
            <a:pPr algn="ctr"/>
            <a:r>
              <a:rPr lang="es-MX" sz="1400" b="1" dirty="0">
                <a:solidFill>
                  <a:srgbClr val="007B64"/>
                </a:solidFill>
                <a:latin typeface="Arial" panose="020B0604020202020204" pitchFamily="34" charset="0"/>
                <a:cs typeface="Arial" panose="020B0604020202020204" pitchFamily="34" charset="0"/>
              </a:rPr>
              <a:t>Responsable: Unidad Administrativa</a:t>
            </a:r>
          </a:p>
        </p:txBody>
      </p:sp>
      <p:grpSp>
        <p:nvGrpSpPr>
          <p:cNvPr id="6" name="Grupo 5"/>
          <p:cNvGrpSpPr/>
          <p:nvPr/>
        </p:nvGrpSpPr>
        <p:grpSpPr>
          <a:xfrm>
            <a:off x="6419183" y="279571"/>
            <a:ext cx="5436679" cy="435935"/>
            <a:chOff x="6419183" y="279571"/>
            <a:chExt cx="5436679" cy="435935"/>
          </a:xfrm>
        </p:grpSpPr>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2481" t="74390" r="49230" b="4712"/>
            <a:stretch/>
          </p:blipFill>
          <p:spPr>
            <a:xfrm>
              <a:off x="6419183" y="279571"/>
              <a:ext cx="5436679" cy="435935"/>
            </a:xfrm>
            <a:prstGeom prst="rect">
              <a:avLst/>
            </a:prstGeom>
          </p:spPr>
        </p:pic>
        <p:sp>
          <p:nvSpPr>
            <p:cNvPr id="10" name="Rectángulo 9"/>
            <p:cNvSpPr/>
            <p:nvPr/>
          </p:nvSpPr>
          <p:spPr>
            <a:xfrm>
              <a:off x="6809874" y="336064"/>
              <a:ext cx="1852864"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p:cNvSpPr/>
            <p:nvPr/>
          </p:nvSpPr>
          <p:spPr>
            <a:xfrm>
              <a:off x="10257448" y="344085"/>
              <a:ext cx="1589648"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p:cNvSpPr/>
            <p:nvPr/>
          </p:nvSpPr>
          <p:spPr>
            <a:xfrm>
              <a:off x="6497053" y="336272"/>
              <a:ext cx="535880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sp>
        <p:nvSpPr>
          <p:cNvPr id="31" name="Rectángulo 59"/>
          <p:cNvSpPr/>
          <p:nvPr/>
        </p:nvSpPr>
        <p:spPr>
          <a:xfrm>
            <a:off x="232834" y="4048275"/>
            <a:ext cx="1211381" cy="525276"/>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Carga de Archivos</a:t>
            </a:r>
          </a:p>
        </p:txBody>
      </p:sp>
      <p:sp>
        <p:nvSpPr>
          <p:cNvPr id="42" name="CuadroTexto 53"/>
          <p:cNvSpPr txBox="1"/>
          <p:nvPr/>
        </p:nvSpPr>
        <p:spPr>
          <a:xfrm>
            <a:off x="2808232" y="1071592"/>
            <a:ext cx="8642516" cy="615553"/>
          </a:xfrm>
          <a:prstGeom prst="rect">
            <a:avLst/>
          </a:prstGeom>
          <a:noFill/>
        </p:spPr>
        <p:txBody>
          <a:bodyPr wrap="square" rtlCol="0">
            <a:spAutoFit/>
          </a:bodyPr>
          <a:lstStyle/>
          <a:p>
            <a:pPr algn="just"/>
            <a:r>
              <a:rPr lang="es-MX" sz="1700" dirty="0">
                <a:solidFill>
                  <a:schemeClr val="tx1">
                    <a:lumMod val="75000"/>
                    <a:lumOff val="25000"/>
                  </a:schemeClr>
                </a:solidFill>
                <a:latin typeface="Arial" panose="020B0604020202020204" pitchFamily="34" charset="0"/>
                <a:cs typeface="Arial" panose="020B0604020202020204" pitchFamily="34" charset="0"/>
              </a:rPr>
              <a:t>Realizada la “Caga Archivo” se crea un registro que sirve de comprobación del ejercicio de carga.</a:t>
            </a:r>
          </a:p>
        </p:txBody>
      </p:sp>
      <p:pic>
        <p:nvPicPr>
          <p:cNvPr id="44" name="Picture 2" descr="C:\Users\Sahid\Dropbox\DAI &amp; Data Corporativo\INAI  CAPACITACION 2017\MATERIAL TALLER SIPOT\Imagenes\15 Carga de Archivos -IXa.PNG"/>
          <p:cNvPicPr>
            <a:picLocks noChangeAspect="1" noChangeArrowheads="1"/>
          </p:cNvPicPr>
          <p:nvPr/>
        </p:nvPicPr>
        <p:blipFill rotWithShape="1">
          <a:blip r:embed="rId4">
            <a:extLst>
              <a:ext uri="{28A0092B-C50C-407E-A947-70E740481C1C}">
                <a14:useLocalDpi xmlns:a14="http://schemas.microsoft.com/office/drawing/2010/main" val="0"/>
              </a:ext>
            </a:extLst>
          </a:blip>
          <a:srcRect l="27500" t="35256" r="58844" b="54668"/>
          <a:stretch/>
        </p:blipFill>
        <p:spPr bwMode="auto">
          <a:xfrm>
            <a:off x="3186691" y="5414773"/>
            <a:ext cx="1534297" cy="606849"/>
          </a:xfrm>
          <a:prstGeom prst="rect">
            <a:avLst/>
          </a:prstGeom>
          <a:noFill/>
          <a:extLst>
            <a:ext uri="{909E8E84-426E-40DD-AFC4-6F175D3DCCD1}">
              <a14:hiddenFill xmlns:a14="http://schemas.microsoft.com/office/drawing/2010/main">
                <a:solidFill>
                  <a:srgbClr val="FFFFFF"/>
                </a:solidFill>
              </a14:hiddenFill>
            </a:ext>
          </a:extLst>
        </p:spPr>
      </p:pic>
      <p:sp>
        <p:nvSpPr>
          <p:cNvPr id="48" name="CuadroTexto 53"/>
          <p:cNvSpPr txBox="1"/>
          <p:nvPr/>
        </p:nvSpPr>
        <p:spPr>
          <a:xfrm>
            <a:off x="5920420" y="5179588"/>
            <a:ext cx="5277665" cy="1077218"/>
          </a:xfrm>
          <a:prstGeom prst="rect">
            <a:avLst/>
          </a:prstGeom>
          <a:noFill/>
        </p:spPr>
        <p:txBody>
          <a:bodyPr wrap="square" rtlCol="0">
            <a:spAutoFit/>
          </a:bodyPr>
          <a:lstStyle/>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Nos indica el estado en el que se encuentra el archivo cargado: </a:t>
            </a:r>
          </a:p>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Recibido - terminado - procesando - error de carga - iniciado - copia de información - borrado información.</a:t>
            </a:r>
          </a:p>
        </p:txBody>
      </p:sp>
      <p:sp>
        <p:nvSpPr>
          <p:cNvPr id="51" name="Elipse 42"/>
          <p:cNvSpPr/>
          <p:nvPr/>
        </p:nvSpPr>
        <p:spPr>
          <a:xfrm>
            <a:off x="3186692" y="5214087"/>
            <a:ext cx="1534296" cy="1013451"/>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52" name="Conector recto de flecha 44"/>
          <p:cNvCxnSpPr>
            <a:stCxn id="44" idx="3"/>
            <a:endCxn id="48" idx="1"/>
          </p:cNvCxnSpPr>
          <p:nvPr/>
        </p:nvCxnSpPr>
        <p:spPr>
          <a:xfrm flipV="1">
            <a:off x="4720988" y="5718197"/>
            <a:ext cx="1199432" cy="1"/>
          </a:xfrm>
          <a:prstGeom prst="straightConnector1">
            <a:avLst/>
          </a:prstGeom>
          <a:ln w="38100">
            <a:solidFill>
              <a:srgbClr val="B3518F"/>
            </a:solidFill>
            <a:tailEnd type="triangle"/>
          </a:ln>
        </p:spPr>
        <p:style>
          <a:lnRef idx="1">
            <a:schemeClr val="accent1"/>
          </a:lnRef>
          <a:fillRef idx="0">
            <a:schemeClr val="accent1"/>
          </a:fillRef>
          <a:effectRef idx="0">
            <a:schemeClr val="accent1"/>
          </a:effectRef>
          <a:fontRef idx="minor">
            <a:schemeClr val="tx1"/>
          </a:fontRef>
        </p:style>
      </p:cxnSp>
      <p:sp>
        <p:nvSpPr>
          <p:cNvPr id="54" name="CuadroTexto 53"/>
          <p:cNvSpPr txBox="1"/>
          <p:nvPr/>
        </p:nvSpPr>
        <p:spPr>
          <a:xfrm>
            <a:off x="2463554" y="988900"/>
            <a:ext cx="321760" cy="769441"/>
          </a:xfrm>
          <a:prstGeom prst="rect">
            <a:avLst/>
          </a:prstGeom>
          <a:noFill/>
        </p:spPr>
        <p:txBody>
          <a:bodyPr wrap="square" rtlCol="0">
            <a:spAutoFit/>
          </a:bodyPr>
          <a:lstStyle/>
          <a:p>
            <a:pPr algn="just"/>
            <a:r>
              <a:rPr lang="es-MX" sz="4400" dirty="0">
                <a:solidFill>
                  <a:srgbClr val="B3518F"/>
                </a:solidFill>
                <a:latin typeface="Arial" panose="020B0604020202020204" pitchFamily="34" charset="0"/>
                <a:cs typeface="Arial" panose="020B0604020202020204" pitchFamily="34" charset="0"/>
              </a:rPr>
              <a:t>*</a:t>
            </a:r>
          </a:p>
        </p:txBody>
      </p:sp>
      <p:grpSp>
        <p:nvGrpSpPr>
          <p:cNvPr id="14" name="Grupo 13"/>
          <p:cNvGrpSpPr/>
          <p:nvPr/>
        </p:nvGrpSpPr>
        <p:grpSpPr>
          <a:xfrm>
            <a:off x="2208130" y="1990541"/>
            <a:ext cx="9763394" cy="2682754"/>
            <a:chOff x="2615609" y="2190627"/>
            <a:chExt cx="9763394" cy="2682754"/>
          </a:xfrm>
        </p:grpSpPr>
        <p:pic>
          <p:nvPicPr>
            <p:cNvPr id="75" name="Picture 2" descr="C:\Users\Sahid\Dropbox\DAI &amp; Data Corporativo\INAI  CAPACITACION 2017\MATERIAL TALLER SIPOT\Imagenes\15 Carga de Archivos -IXa.PNG"/>
            <p:cNvPicPr>
              <a:picLocks noChangeAspect="1" noChangeArrowheads="1"/>
            </p:cNvPicPr>
            <p:nvPr/>
          </p:nvPicPr>
          <p:blipFill rotWithShape="1">
            <a:blip r:embed="rId4">
              <a:extLst>
                <a:ext uri="{28A0092B-C50C-407E-A947-70E740481C1C}">
                  <a14:useLocalDpi xmlns:a14="http://schemas.microsoft.com/office/drawing/2010/main" val="0"/>
                </a:ext>
              </a:extLst>
            </a:blip>
            <a:srcRect r="11606" b="42305"/>
            <a:stretch/>
          </p:blipFill>
          <p:spPr bwMode="auto">
            <a:xfrm>
              <a:off x="2615609" y="2209504"/>
              <a:ext cx="7612912" cy="2663877"/>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C:\Users\Sahid\Dropbox\DAI &amp; Data Corporativo\INAI  CAPACITACION 2017\MATERIAL TALLER SIPOT\Imagenes\16 Carga de Archivos -IXa.PNG"/>
            <p:cNvPicPr>
              <a:picLocks noChangeAspect="1" noChangeArrowheads="1"/>
            </p:cNvPicPr>
            <p:nvPr/>
          </p:nvPicPr>
          <p:blipFill rotWithShape="1">
            <a:blip r:embed="rId5">
              <a:extLst>
                <a:ext uri="{28A0092B-C50C-407E-A947-70E740481C1C}">
                  <a14:useLocalDpi xmlns:a14="http://schemas.microsoft.com/office/drawing/2010/main" val="0"/>
                </a:ext>
              </a:extLst>
            </a:blip>
            <a:srcRect l="74468" t="-584" b="42444"/>
            <a:stretch/>
          </p:blipFill>
          <p:spPr bwMode="auto">
            <a:xfrm>
              <a:off x="10200254" y="2190627"/>
              <a:ext cx="2178749" cy="2669108"/>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Rectángulo 34"/>
          <p:cNvSpPr/>
          <p:nvPr/>
        </p:nvSpPr>
        <p:spPr>
          <a:xfrm>
            <a:off x="2463553" y="4072681"/>
            <a:ext cx="9291299" cy="500870"/>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467470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p:cNvGrpSpPr/>
          <p:nvPr/>
        </p:nvGrpSpPr>
        <p:grpSpPr>
          <a:xfrm>
            <a:off x="122239" y="1183544"/>
            <a:ext cx="1281600" cy="5360100"/>
            <a:chOff x="5991351" y="942540"/>
            <a:chExt cx="1398895" cy="5360100"/>
          </a:xfrm>
        </p:grpSpPr>
        <p:sp>
          <p:nvSpPr>
            <p:cNvPr id="65" name="Rectángulo 64"/>
            <p:cNvSpPr/>
            <p:nvPr/>
          </p:nvSpPr>
          <p:spPr>
            <a:xfrm>
              <a:off x="6058750" y="984093"/>
              <a:ext cx="1264096" cy="602725"/>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66" name="Rectángulo 65"/>
            <p:cNvSpPr/>
            <p:nvPr/>
          </p:nvSpPr>
          <p:spPr>
            <a:xfrm>
              <a:off x="5991351" y="942540"/>
              <a:ext cx="1398895"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7" name="Rectángulo 66"/>
            <p:cNvSpPr/>
            <p:nvPr/>
          </p:nvSpPr>
          <p:spPr>
            <a:xfrm>
              <a:off x="6169347" y="1714088"/>
              <a:ext cx="1211381" cy="63159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8" name="Rectángulo 67"/>
            <p:cNvSpPr/>
            <p:nvPr/>
          </p:nvSpPr>
          <p:spPr>
            <a:xfrm>
              <a:off x="5997681" y="3037946"/>
              <a:ext cx="139223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9" name="Rectángulo 68"/>
            <p:cNvSpPr/>
            <p:nvPr/>
          </p:nvSpPr>
          <p:spPr>
            <a:xfrm>
              <a:off x="5997681" y="5015058"/>
              <a:ext cx="138971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70" name="Rectángulo 69"/>
            <p:cNvSpPr/>
            <p:nvPr/>
          </p:nvSpPr>
          <p:spPr>
            <a:xfrm>
              <a:off x="6178531" y="2429177"/>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1" name="Rectángulo 70"/>
            <p:cNvSpPr/>
            <p:nvPr/>
          </p:nvSpPr>
          <p:spPr>
            <a:xfrm>
              <a:off x="6176011" y="3807271"/>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2" name="Rectángulo 71"/>
            <p:cNvSpPr/>
            <p:nvPr/>
          </p:nvSpPr>
          <p:spPr>
            <a:xfrm>
              <a:off x="6176011" y="4413308"/>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3" name="Rectángulo 72"/>
            <p:cNvSpPr/>
            <p:nvPr/>
          </p:nvSpPr>
          <p:spPr>
            <a:xfrm>
              <a:off x="6169346" y="5777364"/>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p:cNvSpPr/>
          <p:nvPr/>
        </p:nvSpPr>
        <p:spPr>
          <a:xfrm>
            <a:off x="122239" y="1225097"/>
            <a:ext cx="1264096" cy="602725"/>
          </a:xfrm>
          <a:prstGeom prst="rect">
            <a:avLst/>
          </a:prstGeom>
          <a:solidFill>
            <a:srgbClr val="3D2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p:txBody>
      </p:sp>
      <p:sp>
        <p:nvSpPr>
          <p:cNvPr id="56" name="Rectángulo 55"/>
          <p:cNvSpPr/>
          <p:nvPr/>
        </p:nvSpPr>
        <p:spPr>
          <a:xfrm>
            <a:off x="54840" y="1183544"/>
            <a:ext cx="1398895"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Unidades Administrativas</a:t>
            </a:r>
          </a:p>
        </p:txBody>
      </p:sp>
      <p:sp>
        <p:nvSpPr>
          <p:cNvPr id="57" name="Rectángulo 56"/>
          <p:cNvSpPr/>
          <p:nvPr/>
        </p:nvSpPr>
        <p:spPr>
          <a:xfrm>
            <a:off x="232836" y="1955092"/>
            <a:ext cx="1211381" cy="63159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Unidades Administrativas</a:t>
            </a:r>
          </a:p>
        </p:txBody>
      </p:sp>
      <p:sp>
        <p:nvSpPr>
          <p:cNvPr id="58" name="Rectángulo 57"/>
          <p:cNvSpPr/>
          <p:nvPr/>
        </p:nvSpPr>
        <p:spPr>
          <a:xfrm>
            <a:off x="61170" y="3278950"/>
            <a:ext cx="1392231"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rPr>
              <a:t>Carga de Información</a:t>
            </a:r>
          </a:p>
        </p:txBody>
      </p:sp>
      <p:sp>
        <p:nvSpPr>
          <p:cNvPr id="59" name="Rectángulo 58"/>
          <p:cNvSpPr/>
          <p:nvPr/>
        </p:nvSpPr>
        <p:spPr>
          <a:xfrm>
            <a:off x="61170" y="5256062"/>
            <a:ext cx="138971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Opciones Avanzadas</a:t>
            </a:r>
          </a:p>
        </p:txBody>
      </p:sp>
      <p:sp>
        <p:nvSpPr>
          <p:cNvPr id="60" name="Rectángulo 59"/>
          <p:cNvSpPr/>
          <p:nvPr/>
        </p:nvSpPr>
        <p:spPr>
          <a:xfrm>
            <a:off x="242020" y="2670181"/>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Asignación de Formatos</a:t>
            </a:r>
          </a:p>
        </p:txBody>
      </p:sp>
      <p:sp>
        <p:nvSpPr>
          <p:cNvPr id="61" name="Rectángulo 60"/>
          <p:cNvSpPr/>
          <p:nvPr/>
        </p:nvSpPr>
        <p:spPr>
          <a:xfrm>
            <a:off x="239500" y="4048275"/>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Carga de Archivos</a:t>
            </a:r>
          </a:p>
        </p:txBody>
      </p:sp>
      <p:sp>
        <p:nvSpPr>
          <p:cNvPr id="62" name="Rectángulo 61"/>
          <p:cNvSpPr/>
          <p:nvPr/>
        </p:nvSpPr>
        <p:spPr>
          <a:xfrm>
            <a:off x="239500" y="4654312"/>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Información</a:t>
            </a:r>
          </a:p>
        </p:txBody>
      </p:sp>
      <p:sp>
        <p:nvSpPr>
          <p:cNvPr id="63" name="Rectángulo 62"/>
          <p:cNvSpPr/>
          <p:nvPr/>
        </p:nvSpPr>
        <p:spPr>
          <a:xfrm>
            <a:off x="232835" y="6018368"/>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Copia/Borra Información</a:t>
            </a:r>
          </a:p>
        </p:txBody>
      </p:sp>
      <p:sp>
        <p:nvSpPr>
          <p:cNvPr id="94" name="CuadroTexto 93"/>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sp>
        <p:nvSpPr>
          <p:cNvPr id="53" name="CuadroTexto 52"/>
          <p:cNvSpPr txBox="1"/>
          <p:nvPr/>
        </p:nvSpPr>
        <p:spPr>
          <a:xfrm>
            <a:off x="2175266" y="233480"/>
            <a:ext cx="2649207" cy="523220"/>
          </a:xfrm>
          <a:prstGeom prst="rect">
            <a:avLst/>
          </a:prstGeom>
          <a:noFill/>
        </p:spPr>
        <p:txBody>
          <a:bodyPr wrap="square" rtlCol="0">
            <a:spAutoFit/>
          </a:bodyPr>
          <a:lstStyle/>
          <a:p>
            <a:pPr algn="ctr"/>
            <a:r>
              <a:rPr lang="es-MX" sz="1400" b="1" dirty="0">
                <a:solidFill>
                  <a:srgbClr val="007B64"/>
                </a:solidFill>
                <a:latin typeface="Arial" panose="020B0604020202020204" pitchFamily="34" charset="0"/>
                <a:cs typeface="Arial" panose="020B0604020202020204" pitchFamily="34" charset="0"/>
              </a:rPr>
              <a:t>Responsable: Unidad Administrativa</a:t>
            </a:r>
          </a:p>
        </p:txBody>
      </p:sp>
      <p:grpSp>
        <p:nvGrpSpPr>
          <p:cNvPr id="6" name="Grupo 5"/>
          <p:cNvGrpSpPr/>
          <p:nvPr/>
        </p:nvGrpSpPr>
        <p:grpSpPr>
          <a:xfrm>
            <a:off x="6419183" y="279571"/>
            <a:ext cx="5436679" cy="435935"/>
            <a:chOff x="6419183" y="279571"/>
            <a:chExt cx="5436679" cy="435935"/>
          </a:xfrm>
        </p:grpSpPr>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2481" t="74390" r="49230" b="4712"/>
            <a:stretch/>
          </p:blipFill>
          <p:spPr>
            <a:xfrm>
              <a:off x="6419183" y="279571"/>
              <a:ext cx="5436679" cy="435935"/>
            </a:xfrm>
            <a:prstGeom prst="rect">
              <a:avLst/>
            </a:prstGeom>
          </p:spPr>
        </p:pic>
        <p:sp>
          <p:nvSpPr>
            <p:cNvPr id="10" name="Rectángulo 9"/>
            <p:cNvSpPr/>
            <p:nvPr/>
          </p:nvSpPr>
          <p:spPr>
            <a:xfrm>
              <a:off x="6809874" y="336064"/>
              <a:ext cx="1852864"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p:cNvSpPr/>
            <p:nvPr/>
          </p:nvSpPr>
          <p:spPr>
            <a:xfrm>
              <a:off x="10257448" y="344085"/>
              <a:ext cx="1589648"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p:cNvSpPr/>
            <p:nvPr/>
          </p:nvSpPr>
          <p:spPr>
            <a:xfrm>
              <a:off x="6497053" y="336272"/>
              <a:ext cx="535880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sp>
        <p:nvSpPr>
          <p:cNvPr id="31" name="Rectángulo 59"/>
          <p:cNvSpPr/>
          <p:nvPr/>
        </p:nvSpPr>
        <p:spPr>
          <a:xfrm>
            <a:off x="232834" y="4048275"/>
            <a:ext cx="1211381" cy="525276"/>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Carga de Archivos</a:t>
            </a:r>
          </a:p>
        </p:txBody>
      </p:sp>
      <p:pic>
        <p:nvPicPr>
          <p:cNvPr id="1027" name="Picture 3" descr="C:\Users\Sahid\Dropbox\DAI &amp; Data Corporativo\INAI  CAPACITACION 2017\MATERIAL TALLER SIPOT\Imagenes\17 Carga de Archivos -IX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2706" y="3309406"/>
            <a:ext cx="4829175" cy="2809875"/>
          </a:xfrm>
          <a:prstGeom prst="rect">
            <a:avLst/>
          </a:prstGeom>
          <a:noFill/>
          <a:extLst>
            <a:ext uri="{909E8E84-426E-40DD-AFC4-6F175D3DCCD1}">
              <a14:hiddenFill xmlns:a14="http://schemas.microsoft.com/office/drawing/2010/main">
                <a:solidFill>
                  <a:srgbClr val="FFFFFF"/>
                </a:solidFill>
              </a14:hiddenFill>
            </a:ext>
          </a:extLst>
        </p:spPr>
      </p:pic>
      <p:sp>
        <p:nvSpPr>
          <p:cNvPr id="35" name="CuadroTexto 53"/>
          <p:cNvSpPr txBox="1"/>
          <p:nvPr/>
        </p:nvSpPr>
        <p:spPr>
          <a:xfrm>
            <a:off x="9176457" y="4359538"/>
            <a:ext cx="2130037" cy="877163"/>
          </a:xfrm>
          <a:prstGeom prst="rect">
            <a:avLst/>
          </a:prstGeom>
          <a:noFill/>
        </p:spPr>
        <p:txBody>
          <a:bodyPr wrap="square" rtlCol="0">
            <a:spAutoFit/>
          </a:bodyPr>
          <a:lstStyle/>
          <a:p>
            <a:pPr algn="ctr"/>
            <a:r>
              <a:rPr lang="es-MX" sz="1700" b="1" dirty="0">
                <a:solidFill>
                  <a:schemeClr val="tx1">
                    <a:lumMod val="75000"/>
                    <a:lumOff val="25000"/>
                  </a:schemeClr>
                </a:solidFill>
                <a:latin typeface="Arial" panose="020B0604020202020204" pitchFamily="34" charset="0"/>
                <a:cs typeface="Arial" panose="020B0604020202020204" pitchFamily="34" charset="0"/>
              </a:rPr>
              <a:t>Ver detalle </a:t>
            </a:r>
            <a:r>
              <a:rPr lang="es-MX" sz="1700" dirty="0">
                <a:solidFill>
                  <a:schemeClr val="tx1">
                    <a:lumMod val="75000"/>
                    <a:lumOff val="25000"/>
                  </a:schemeClr>
                </a:solidFill>
                <a:latin typeface="Arial" panose="020B0604020202020204" pitchFamily="34" charset="0"/>
                <a:cs typeface="Arial" panose="020B0604020202020204" pitchFamily="34" charset="0"/>
              </a:rPr>
              <a:t>arroja un listado de registros cargados.</a:t>
            </a:r>
          </a:p>
        </p:txBody>
      </p:sp>
      <p:grpSp>
        <p:nvGrpSpPr>
          <p:cNvPr id="11" name="Grupo 10"/>
          <p:cNvGrpSpPr/>
          <p:nvPr/>
        </p:nvGrpSpPr>
        <p:grpSpPr>
          <a:xfrm>
            <a:off x="2175266" y="1383453"/>
            <a:ext cx="9763394" cy="1838524"/>
            <a:chOff x="2171009" y="1888957"/>
            <a:chExt cx="9763394" cy="1838524"/>
          </a:xfrm>
        </p:grpSpPr>
        <p:pic>
          <p:nvPicPr>
            <p:cNvPr id="44" name="Picture 2" descr="C:\Users\Sahid\Dropbox\DAI &amp; Data Corporativo\INAI  CAPACITACION 2017\MATERIAL TALLER SIPOT\Imagenes\15 Carga de Archivos -IXa.PNG"/>
            <p:cNvPicPr>
              <a:picLocks noChangeAspect="1" noChangeArrowheads="1"/>
            </p:cNvPicPr>
            <p:nvPr/>
          </p:nvPicPr>
          <p:blipFill rotWithShape="1">
            <a:blip r:embed="rId5">
              <a:extLst>
                <a:ext uri="{28A0092B-C50C-407E-A947-70E740481C1C}">
                  <a14:useLocalDpi xmlns:a14="http://schemas.microsoft.com/office/drawing/2010/main" val="0"/>
                </a:ext>
              </a:extLst>
            </a:blip>
            <a:srcRect t="17875" r="11606" b="42305"/>
            <a:stretch/>
          </p:blipFill>
          <p:spPr bwMode="auto">
            <a:xfrm>
              <a:off x="2171009" y="1888958"/>
              <a:ext cx="7612912" cy="18385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C:\Users\Sahid\Dropbox\DAI &amp; Data Corporativo\INAI  CAPACITACION 2017\MATERIAL TALLER SIPOT\Imagenes\16 Carga de Archivos -IXa.PNG"/>
            <p:cNvPicPr>
              <a:picLocks noChangeAspect="1" noChangeArrowheads="1"/>
            </p:cNvPicPr>
            <p:nvPr/>
          </p:nvPicPr>
          <p:blipFill rotWithShape="1">
            <a:blip r:embed="rId6">
              <a:extLst>
                <a:ext uri="{28A0092B-C50C-407E-A947-70E740481C1C}">
                  <a14:useLocalDpi xmlns:a14="http://schemas.microsoft.com/office/drawing/2010/main" val="0"/>
                </a:ext>
              </a:extLst>
            </a:blip>
            <a:srcRect l="74468" t="17805" b="42444"/>
            <a:stretch/>
          </p:blipFill>
          <p:spPr bwMode="auto">
            <a:xfrm>
              <a:off x="9755654" y="1888957"/>
              <a:ext cx="2178749" cy="1824877"/>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Elipse 42"/>
          <p:cNvSpPr/>
          <p:nvPr/>
        </p:nvSpPr>
        <p:spPr>
          <a:xfrm>
            <a:off x="9751117" y="2622781"/>
            <a:ext cx="1118852" cy="497430"/>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Flecha abajo 45"/>
          <p:cNvSpPr/>
          <p:nvPr/>
        </p:nvSpPr>
        <p:spPr>
          <a:xfrm rot="4160373">
            <a:off x="8552692" y="2550051"/>
            <a:ext cx="445169" cy="1783612"/>
          </a:xfrm>
          <a:prstGeom prst="downArrow">
            <a:avLst/>
          </a:prstGeom>
          <a:solidFill>
            <a:srgbClr val="007B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399813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3" descr="C:\Users\Sahid\Dropbox\DAI &amp; Data Corporativo\INAI  CAPACITACION 2017\MATERIAL TALLER SIPOT\Imagenes\18.1 Carga de Archivos -Comprobante de Carga.PNG"/>
          <p:cNvPicPr>
            <a:picLocks noChangeAspect="1" noChangeArrowheads="1"/>
          </p:cNvPicPr>
          <p:nvPr/>
        </p:nvPicPr>
        <p:blipFill rotWithShape="1">
          <a:blip r:embed="rId2">
            <a:extLst>
              <a:ext uri="{28A0092B-C50C-407E-A947-70E740481C1C}">
                <a14:useLocalDpi xmlns:a14="http://schemas.microsoft.com/office/drawing/2010/main" val="0"/>
              </a:ext>
            </a:extLst>
          </a:blip>
          <a:srcRect b="77286"/>
          <a:stretch/>
        </p:blipFill>
        <p:spPr bwMode="auto">
          <a:xfrm>
            <a:off x="2469689" y="2462298"/>
            <a:ext cx="4905348" cy="67404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p:cNvGrpSpPr/>
          <p:nvPr/>
        </p:nvGrpSpPr>
        <p:grpSpPr>
          <a:xfrm>
            <a:off x="122239" y="1183544"/>
            <a:ext cx="1281600" cy="5360100"/>
            <a:chOff x="5991351" y="942540"/>
            <a:chExt cx="1398895" cy="5360100"/>
          </a:xfrm>
        </p:grpSpPr>
        <p:sp>
          <p:nvSpPr>
            <p:cNvPr id="65" name="Rectángulo 64"/>
            <p:cNvSpPr/>
            <p:nvPr/>
          </p:nvSpPr>
          <p:spPr>
            <a:xfrm>
              <a:off x="6058750" y="984093"/>
              <a:ext cx="1264096" cy="602725"/>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66" name="Rectángulo 65"/>
            <p:cNvSpPr/>
            <p:nvPr/>
          </p:nvSpPr>
          <p:spPr>
            <a:xfrm>
              <a:off x="5991351" y="942540"/>
              <a:ext cx="1398895"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7" name="Rectángulo 66"/>
            <p:cNvSpPr/>
            <p:nvPr/>
          </p:nvSpPr>
          <p:spPr>
            <a:xfrm>
              <a:off x="6169347" y="1714088"/>
              <a:ext cx="1211381" cy="63159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8" name="Rectángulo 67"/>
            <p:cNvSpPr/>
            <p:nvPr/>
          </p:nvSpPr>
          <p:spPr>
            <a:xfrm>
              <a:off x="5997681" y="3037946"/>
              <a:ext cx="139223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9" name="Rectángulo 68"/>
            <p:cNvSpPr/>
            <p:nvPr/>
          </p:nvSpPr>
          <p:spPr>
            <a:xfrm>
              <a:off x="5997681" y="5015058"/>
              <a:ext cx="138971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70" name="Rectángulo 69"/>
            <p:cNvSpPr/>
            <p:nvPr/>
          </p:nvSpPr>
          <p:spPr>
            <a:xfrm>
              <a:off x="6178531" y="2429177"/>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1" name="Rectángulo 70"/>
            <p:cNvSpPr/>
            <p:nvPr/>
          </p:nvSpPr>
          <p:spPr>
            <a:xfrm>
              <a:off x="6176011" y="3807271"/>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2" name="Rectángulo 71"/>
            <p:cNvSpPr/>
            <p:nvPr/>
          </p:nvSpPr>
          <p:spPr>
            <a:xfrm>
              <a:off x="6176011" y="4413308"/>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3" name="Rectángulo 72"/>
            <p:cNvSpPr/>
            <p:nvPr/>
          </p:nvSpPr>
          <p:spPr>
            <a:xfrm>
              <a:off x="6169346" y="5777364"/>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p:cNvSpPr/>
          <p:nvPr/>
        </p:nvSpPr>
        <p:spPr>
          <a:xfrm>
            <a:off x="122239" y="1225097"/>
            <a:ext cx="1264096" cy="602725"/>
          </a:xfrm>
          <a:prstGeom prst="rect">
            <a:avLst/>
          </a:prstGeom>
          <a:solidFill>
            <a:srgbClr val="3D2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p:txBody>
      </p:sp>
      <p:sp>
        <p:nvSpPr>
          <p:cNvPr id="56" name="Rectángulo 55"/>
          <p:cNvSpPr/>
          <p:nvPr/>
        </p:nvSpPr>
        <p:spPr>
          <a:xfrm>
            <a:off x="54840" y="1183544"/>
            <a:ext cx="1398895"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Unidades Administrativas</a:t>
            </a:r>
          </a:p>
        </p:txBody>
      </p:sp>
      <p:sp>
        <p:nvSpPr>
          <p:cNvPr id="57" name="Rectángulo 56"/>
          <p:cNvSpPr/>
          <p:nvPr/>
        </p:nvSpPr>
        <p:spPr>
          <a:xfrm>
            <a:off x="232836" y="1955092"/>
            <a:ext cx="1211381" cy="63159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Unidades Administrativas</a:t>
            </a:r>
          </a:p>
        </p:txBody>
      </p:sp>
      <p:sp>
        <p:nvSpPr>
          <p:cNvPr id="58" name="Rectángulo 57"/>
          <p:cNvSpPr/>
          <p:nvPr/>
        </p:nvSpPr>
        <p:spPr>
          <a:xfrm>
            <a:off x="61170" y="3278950"/>
            <a:ext cx="1392231"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rPr>
              <a:t>Carga de Información</a:t>
            </a:r>
          </a:p>
        </p:txBody>
      </p:sp>
      <p:sp>
        <p:nvSpPr>
          <p:cNvPr id="59" name="Rectángulo 58"/>
          <p:cNvSpPr/>
          <p:nvPr/>
        </p:nvSpPr>
        <p:spPr>
          <a:xfrm>
            <a:off x="61170" y="5256062"/>
            <a:ext cx="138971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Opciones Avanzadas</a:t>
            </a:r>
          </a:p>
        </p:txBody>
      </p:sp>
      <p:sp>
        <p:nvSpPr>
          <p:cNvPr id="60" name="Rectángulo 59"/>
          <p:cNvSpPr/>
          <p:nvPr/>
        </p:nvSpPr>
        <p:spPr>
          <a:xfrm>
            <a:off x="242020" y="2670181"/>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Asignación de Formatos</a:t>
            </a:r>
          </a:p>
        </p:txBody>
      </p:sp>
      <p:sp>
        <p:nvSpPr>
          <p:cNvPr id="61" name="Rectángulo 60"/>
          <p:cNvSpPr/>
          <p:nvPr/>
        </p:nvSpPr>
        <p:spPr>
          <a:xfrm>
            <a:off x="239500" y="4048275"/>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Carga de Archivos</a:t>
            </a:r>
          </a:p>
        </p:txBody>
      </p:sp>
      <p:sp>
        <p:nvSpPr>
          <p:cNvPr id="62" name="Rectángulo 61"/>
          <p:cNvSpPr/>
          <p:nvPr/>
        </p:nvSpPr>
        <p:spPr>
          <a:xfrm>
            <a:off x="239500" y="4654312"/>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Información</a:t>
            </a:r>
          </a:p>
        </p:txBody>
      </p:sp>
      <p:sp>
        <p:nvSpPr>
          <p:cNvPr id="63" name="Rectángulo 62"/>
          <p:cNvSpPr/>
          <p:nvPr/>
        </p:nvSpPr>
        <p:spPr>
          <a:xfrm>
            <a:off x="232835" y="6018368"/>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Copia/Borra Información</a:t>
            </a:r>
          </a:p>
        </p:txBody>
      </p:sp>
      <p:sp>
        <p:nvSpPr>
          <p:cNvPr id="94" name="CuadroTexto 93"/>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sp>
        <p:nvSpPr>
          <p:cNvPr id="53" name="CuadroTexto 52"/>
          <p:cNvSpPr txBox="1"/>
          <p:nvPr/>
        </p:nvSpPr>
        <p:spPr>
          <a:xfrm>
            <a:off x="2175266" y="233480"/>
            <a:ext cx="2649207" cy="523220"/>
          </a:xfrm>
          <a:prstGeom prst="rect">
            <a:avLst/>
          </a:prstGeom>
          <a:noFill/>
        </p:spPr>
        <p:txBody>
          <a:bodyPr wrap="square" rtlCol="0">
            <a:spAutoFit/>
          </a:bodyPr>
          <a:lstStyle/>
          <a:p>
            <a:pPr algn="ctr"/>
            <a:r>
              <a:rPr lang="es-MX" sz="1400" b="1" dirty="0">
                <a:solidFill>
                  <a:srgbClr val="007B64"/>
                </a:solidFill>
                <a:latin typeface="Arial" panose="020B0604020202020204" pitchFamily="34" charset="0"/>
                <a:cs typeface="Arial" panose="020B0604020202020204" pitchFamily="34" charset="0"/>
              </a:rPr>
              <a:t>Responsable: Unidad Administrativa</a:t>
            </a:r>
          </a:p>
        </p:txBody>
      </p:sp>
      <p:grpSp>
        <p:nvGrpSpPr>
          <p:cNvPr id="6" name="Grupo 5"/>
          <p:cNvGrpSpPr/>
          <p:nvPr/>
        </p:nvGrpSpPr>
        <p:grpSpPr>
          <a:xfrm>
            <a:off x="6419183" y="279571"/>
            <a:ext cx="5436679" cy="435935"/>
            <a:chOff x="6419183" y="279571"/>
            <a:chExt cx="5436679" cy="435935"/>
          </a:xfrm>
        </p:grpSpPr>
        <p:pic>
          <p:nvPicPr>
            <p:cNvPr id="7" name="Imagen 6"/>
            <p:cNvPicPr>
              <a:picLocks noChangeAspect="1"/>
            </p:cNvPicPr>
            <p:nvPr/>
          </p:nvPicPr>
          <p:blipFill rotWithShape="1">
            <a:blip r:embed="rId4">
              <a:extLst>
                <a:ext uri="{28A0092B-C50C-407E-A947-70E740481C1C}">
                  <a14:useLocalDpi xmlns:a14="http://schemas.microsoft.com/office/drawing/2010/main" val="0"/>
                </a:ext>
              </a:extLst>
            </a:blip>
            <a:srcRect l="2481" t="74390" r="49230" b="4712"/>
            <a:stretch/>
          </p:blipFill>
          <p:spPr>
            <a:xfrm>
              <a:off x="6419183" y="279571"/>
              <a:ext cx="5436679" cy="435935"/>
            </a:xfrm>
            <a:prstGeom prst="rect">
              <a:avLst/>
            </a:prstGeom>
          </p:spPr>
        </p:pic>
        <p:sp>
          <p:nvSpPr>
            <p:cNvPr id="10" name="Rectángulo 9"/>
            <p:cNvSpPr/>
            <p:nvPr/>
          </p:nvSpPr>
          <p:spPr>
            <a:xfrm>
              <a:off x="6809874" y="336064"/>
              <a:ext cx="1852864"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p:cNvSpPr/>
            <p:nvPr/>
          </p:nvSpPr>
          <p:spPr>
            <a:xfrm>
              <a:off x="10257448" y="344085"/>
              <a:ext cx="1589648"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p:cNvSpPr/>
            <p:nvPr/>
          </p:nvSpPr>
          <p:spPr>
            <a:xfrm>
              <a:off x="6497053" y="336272"/>
              <a:ext cx="535880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sp>
        <p:nvSpPr>
          <p:cNvPr id="31" name="Rectángulo 59"/>
          <p:cNvSpPr/>
          <p:nvPr/>
        </p:nvSpPr>
        <p:spPr>
          <a:xfrm>
            <a:off x="232834" y="4048275"/>
            <a:ext cx="1211381" cy="525276"/>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Carga de Archivos</a:t>
            </a:r>
          </a:p>
        </p:txBody>
      </p:sp>
      <p:grpSp>
        <p:nvGrpSpPr>
          <p:cNvPr id="8" name="Grupo 7"/>
          <p:cNvGrpSpPr/>
          <p:nvPr/>
        </p:nvGrpSpPr>
        <p:grpSpPr>
          <a:xfrm>
            <a:off x="2362944" y="1087733"/>
            <a:ext cx="9492918" cy="1068137"/>
            <a:chOff x="2261936" y="1612232"/>
            <a:chExt cx="9492918" cy="1068137"/>
          </a:xfrm>
        </p:grpSpPr>
        <p:pic>
          <p:nvPicPr>
            <p:cNvPr id="44" name="Picture 2" descr="C:\Users\Sahid\Dropbox\DAI &amp; Data Corporativo\INAI  CAPACITACION 2017\MATERIAL TALLER SIPOT\Imagenes\15 Carga de Archivos -IXa.PNG"/>
            <p:cNvPicPr>
              <a:picLocks noChangeAspect="1" noChangeArrowheads="1"/>
            </p:cNvPicPr>
            <p:nvPr/>
          </p:nvPicPr>
          <p:blipFill rotWithShape="1">
            <a:blip r:embed="rId5">
              <a:extLst>
                <a:ext uri="{28A0092B-C50C-407E-A947-70E740481C1C}">
                  <a14:useLocalDpi xmlns:a14="http://schemas.microsoft.com/office/drawing/2010/main" val="0"/>
                </a:ext>
              </a:extLst>
            </a:blip>
            <a:srcRect l="1968" t="34561" r="11606" b="42305"/>
            <a:stretch/>
          </p:blipFill>
          <p:spPr bwMode="auto">
            <a:xfrm>
              <a:off x="2261936" y="1612232"/>
              <a:ext cx="7443443" cy="106813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C:\Users\Sahid\Dropbox\DAI &amp; Data Corporativo\INAI  CAPACITACION 2017\MATERIAL TALLER SIPOT\Imagenes\16 Carga de Archivos -IXa.PNG"/>
            <p:cNvPicPr>
              <a:picLocks noChangeAspect="1" noChangeArrowheads="1"/>
            </p:cNvPicPr>
            <p:nvPr/>
          </p:nvPicPr>
          <p:blipFill rotWithShape="1">
            <a:blip r:embed="rId6">
              <a:extLst>
                <a:ext uri="{28A0092B-C50C-407E-A947-70E740481C1C}">
                  <a14:useLocalDpi xmlns:a14="http://schemas.microsoft.com/office/drawing/2010/main" val="0"/>
                </a:ext>
              </a:extLst>
            </a:blip>
            <a:srcRect l="74469" t="34848" r="1183" b="43923"/>
            <a:stretch/>
          </p:blipFill>
          <p:spPr bwMode="auto">
            <a:xfrm>
              <a:off x="9677114" y="1624264"/>
              <a:ext cx="2077740" cy="9745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upo 8"/>
          <p:cNvGrpSpPr/>
          <p:nvPr/>
        </p:nvGrpSpPr>
        <p:grpSpPr>
          <a:xfrm>
            <a:off x="2469689" y="3195457"/>
            <a:ext cx="5518833" cy="3249969"/>
            <a:chOff x="5446263" y="2648842"/>
            <a:chExt cx="5518833" cy="3249969"/>
          </a:xfrm>
        </p:grpSpPr>
        <p:pic>
          <p:nvPicPr>
            <p:cNvPr id="40" name="Picture 3" descr="C:\Users\Sahid\Dropbox\DAI &amp; Data Corporativo\INAI  CAPACITACION 2017\MATERIAL TALLER SIPOT\Imagenes\18.1 Carga de Archivos -Comprobante de Carga.PNG"/>
            <p:cNvPicPr>
              <a:picLocks noChangeAspect="1" noChangeArrowheads="1"/>
            </p:cNvPicPr>
            <p:nvPr/>
          </p:nvPicPr>
          <p:blipFill rotWithShape="1">
            <a:blip r:embed="rId2">
              <a:extLst>
                <a:ext uri="{28A0092B-C50C-407E-A947-70E740481C1C}">
                  <a14:useLocalDpi xmlns:a14="http://schemas.microsoft.com/office/drawing/2010/main" val="0"/>
                </a:ext>
              </a:extLst>
            </a:blip>
            <a:srcRect l="77744" t="26060"/>
            <a:stretch/>
          </p:blipFill>
          <p:spPr bwMode="auto">
            <a:xfrm>
              <a:off x="9348060" y="2648842"/>
              <a:ext cx="1617036" cy="324996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 descr="C:\Users\Sahid\Dropbox\DAI &amp; Data Corporativo\INAI  CAPACITACION 2017\MATERIAL TALLER SIPOT\Imagenes\18.1 Carga de Archivos -Comprobante de Carga.PNG"/>
            <p:cNvPicPr>
              <a:picLocks noChangeAspect="1" noChangeArrowheads="1"/>
            </p:cNvPicPr>
            <p:nvPr/>
          </p:nvPicPr>
          <p:blipFill rotWithShape="1">
            <a:blip r:embed="rId2">
              <a:extLst>
                <a:ext uri="{28A0092B-C50C-407E-A947-70E740481C1C}">
                  <a14:useLocalDpi xmlns:a14="http://schemas.microsoft.com/office/drawing/2010/main" val="0"/>
                </a:ext>
              </a:extLst>
            </a:blip>
            <a:srcRect t="26546" r="46297"/>
            <a:stretch/>
          </p:blipFill>
          <p:spPr bwMode="auto">
            <a:xfrm>
              <a:off x="5446263" y="2670181"/>
              <a:ext cx="3901797" cy="3228630"/>
            </a:xfrm>
            <a:prstGeom prst="rect">
              <a:avLst/>
            </a:prstGeom>
            <a:noFill/>
            <a:extLst>
              <a:ext uri="{909E8E84-426E-40DD-AFC4-6F175D3DCCD1}">
                <a14:hiddenFill xmlns:a14="http://schemas.microsoft.com/office/drawing/2010/main">
                  <a:solidFill>
                    <a:srgbClr val="FFFFFF"/>
                  </a:solidFill>
                </a14:hiddenFill>
              </a:ext>
            </a:extLst>
          </p:spPr>
        </p:pic>
      </p:grpSp>
      <p:sp>
        <p:nvSpPr>
          <p:cNvPr id="47" name="CuadroTexto 53"/>
          <p:cNvSpPr txBox="1"/>
          <p:nvPr/>
        </p:nvSpPr>
        <p:spPr>
          <a:xfrm>
            <a:off x="8496184" y="4441788"/>
            <a:ext cx="2839038" cy="646331"/>
          </a:xfrm>
          <a:prstGeom prst="rect">
            <a:avLst/>
          </a:prstGeom>
          <a:solidFill>
            <a:schemeClr val="bg1"/>
          </a:solidFill>
        </p:spPr>
        <p:txBody>
          <a:bodyPr wrap="square" rtlCol="0">
            <a:spAutoFit/>
          </a:bodyPr>
          <a:lstStyle/>
          <a:p>
            <a:pPr algn="ctr"/>
            <a:r>
              <a:rPr lang="es-MX" b="1" dirty="0">
                <a:solidFill>
                  <a:schemeClr val="tx1">
                    <a:lumMod val="75000"/>
                    <a:lumOff val="25000"/>
                  </a:schemeClr>
                </a:solidFill>
                <a:latin typeface="Arial" panose="020B0604020202020204" pitchFamily="34" charset="0"/>
                <a:cs typeface="Arial" panose="020B0604020202020204" pitchFamily="34" charset="0"/>
              </a:rPr>
              <a:t>Número de verificación del registro de carga.</a:t>
            </a:r>
          </a:p>
        </p:txBody>
      </p:sp>
      <p:sp>
        <p:nvSpPr>
          <p:cNvPr id="36" name="Elipse 42"/>
          <p:cNvSpPr/>
          <p:nvPr/>
        </p:nvSpPr>
        <p:spPr>
          <a:xfrm>
            <a:off x="6371486" y="3098560"/>
            <a:ext cx="1501910" cy="443028"/>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Flecha abajo 45"/>
          <p:cNvSpPr/>
          <p:nvPr/>
        </p:nvSpPr>
        <p:spPr>
          <a:xfrm rot="18757615">
            <a:off x="8273600" y="3333526"/>
            <a:ext cx="445169" cy="970193"/>
          </a:xfrm>
          <a:prstGeom prst="downArrow">
            <a:avLst/>
          </a:prstGeom>
          <a:solidFill>
            <a:srgbClr val="007B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Rectángulo 34"/>
          <p:cNvSpPr/>
          <p:nvPr/>
        </p:nvSpPr>
        <p:spPr>
          <a:xfrm>
            <a:off x="10822675" y="1587045"/>
            <a:ext cx="939675" cy="450762"/>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53"/>
          <p:cNvSpPr txBox="1"/>
          <p:nvPr/>
        </p:nvSpPr>
        <p:spPr>
          <a:xfrm>
            <a:off x="8831179" y="2479490"/>
            <a:ext cx="3024683" cy="523220"/>
          </a:xfrm>
          <a:prstGeom prst="rect">
            <a:avLst/>
          </a:prstGeom>
          <a:noFill/>
        </p:spPr>
        <p:txBody>
          <a:bodyPr wrap="square" rtlCol="0">
            <a:spAutoFit/>
          </a:bodyPr>
          <a:lstStyle/>
          <a:p>
            <a:pPr algn="r"/>
            <a:r>
              <a:rPr lang="es-MX" sz="1400" dirty="0">
                <a:solidFill>
                  <a:schemeClr val="tx1">
                    <a:lumMod val="75000"/>
                    <a:lumOff val="25000"/>
                  </a:schemeClr>
                </a:solidFill>
                <a:latin typeface="Arial" panose="020B0604020202020204" pitchFamily="34" charset="0"/>
                <a:cs typeface="Arial" panose="020B0604020202020204" pitchFamily="34" charset="0"/>
              </a:rPr>
              <a:t>Este campo descarga el </a:t>
            </a:r>
            <a:r>
              <a:rPr lang="es-MX" sz="1400" b="1" dirty="0">
                <a:solidFill>
                  <a:schemeClr val="tx1">
                    <a:lumMod val="75000"/>
                    <a:lumOff val="25000"/>
                  </a:schemeClr>
                </a:solidFill>
                <a:latin typeface="Arial" panose="020B0604020202020204" pitchFamily="34" charset="0"/>
                <a:cs typeface="Arial" panose="020B0604020202020204" pitchFamily="34" charset="0"/>
              </a:rPr>
              <a:t>Comprobante de Procesamiento</a:t>
            </a:r>
            <a:r>
              <a:rPr lang="es-MX" sz="1400" dirty="0">
                <a:solidFill>
                  <a:schemeClr val="tx1">
                    <a:lumMod val="75000"/>
                    <a:lumOff val="25000"/>
                  </a:schemeClr>
                </a:solidFill>
                <a:latin typeface="Arial" panose="020B0604020202020204" pitchFamily="34" charset="0"/>
                <a:cs typeface="Arial" panose="020B0604020202020204" pitchFamily="34" charset="0"/>
              </a:rPr>
              <a:t>.</a:t>
            </a:r>
          </a:p>
        </p:txBody>
      </p:sp>
      <p:sp>
        <p:nvSpPr>
          <p:cNvPr id="50" name="Flecha abajo 49"/>
          <p:cNvSpPr/>
          <p:nvPr/>
        </p:nvSpPr>
        <p:spPr>
          <a:xfrm>
            <a:off x="11069927" y="2050289"/>
            <a:ext cx="445169" cy="453236"/>
          </a:xfrm>
          <a:prstGeom prst="downArrow">
            <a:avLst/>
          </a:prstGeom>
          <a:solidFill>
            <a:srgbClr val="007B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163811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p:nvSpPr>
        <p:spPr>
          <a:xfrm>
            <a:off x="4082143" y="350252"/>
            <a:ext cx="6096000" cy="367216"/>
          </a:xfrm>
          <a:prstGeom prst="rect">
            <a:avLst/>
          </a:prstGeom>
        </p:spPr>
        <p:txBody>
          <a:bodyPr>
            <a:spAutoFit/>
          </a:bodyPr>
          <a:lstStyle/>
          <a:p>
            <a:pPr algn="ctr">
              <a:lnSpc>
                <a:spcPct val="107000"/>
              </a:lnSpc>
              <a:spcAft>
                <a:spcPts val="800"/>
              </a:spcAft>
            </a:pPr>
            <a:r>
              <a:rPr lang="es-MX" b="1" dirty="0">
                <a:solidFill>
                  <a:srgbClr val="007B64"/>
                </a:solidFill>
                <a:latin typeface="Arial" panose="020B0604020202020204" pitchFamily="34" charset="0"/>
                <a:ea typeface="Calibri" panose="020F0502020204030204" pitchFamily="34" charset="0"/>
                <a:cs typeface="Arial" panose="020B0604020202020204" pitchFamily="34" charset="0"/>
              </a:rPr>
              <a:t>¿QUIENES ATENDERÁN OBLIGACIONES EN SIPOT?</a:t>
            </a:r>
            <a:endParaRPr lang="es-MX" dirty="0">
              <a:solidFill>
                <a:srgbClr val="007B64"/>
              </a:solidFill>
              <a:latin typeface="Arial" panose="020B0604020202020204" pitchFamily="34" charset="0"/>
              <a:ea typeface="Calibri" panose="020F0502020204030204" pitchFamily="34" charset="0"/>
              <a:cs typeface="Arial" panose="020B0604020202020204" pitchFamily="34" charset="0"/>
            </a:endParaRPr>
          </a:p>
        </p:txBody>
      </p:sp>
      <p:sp>
        <p:nvSpPr>
          <p:cNvPr id="9" name="Rectángulo 8"/>
          <p:cNvSpPr/>
          <p:nvPr/>
        </p:nvSpPr>
        <p:spPr>
          <a:xfrm>
            <a:off x="3970993" y="1579572"/>
            <a:ext cx="6096000" cy="322845"/>
          </a:xfrm>
          <a:prstGeom prst="rect">
            <a:avLst/>
          </a:prstGeom>
        </p:spPr>
        <p:txBody>
          <a:bodyPr>
            <a:spAutoFit/>
          </a:bodyPr>
          <a:lstStyle/>
          <a:p>
            <a:pPr lvl="0">
              <a:lnSpc>
                <a:spcPct val="107000"/>
              </a:lnSpc>
              <a:spcAft>
                <a:spcPts val="800"/>
              </a:spcAft>
              <a:tabLst>
                <a:tab pos="457200" algn="l"/>
              </a:tabLst>
            </a:pPr>
            <a:r>
              <a:rPr lang="es-MX"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El titular de la Unidad de Transparencia de cada Sujeto Obligado.</a:t>
            </a:r>
          </a:p>
        </p:txBody>
      </p:sp>
      <p:sp>
        <p:nvSpPr>
          <p:cNvPr id="10" name="Rectángulo 9"/>
          <p:cNvSpPr/>
          <p:nvPr/>
        </p:nvSpPr>
        <p:spPr>
          <a:xfrm>
            <a:off x="3970993" y="4158189"/>
            <a:ext cx="5158468" cy="322845"/>
          </a:xfrm>
          <a:prstGeom prst="rect">
            <a:avLst/>
          </a:prstGeom>
        </p:spPr>
        <p:txBody>
          <a:bodyPr wrap="square">
            <a:spAutoFit/>
          </a:bodyPr>
          <a:lstStyle/>
          <a:p>
            <a:pPr lvl="0">
              <a:lnSpc>
                <a:spcPct val="107000"/>
              </a:lnSpc>
              <a:spcAft>
                <a:spcPts val="800"/>
              </a:spcAft>
              <a:tabLst>
                <a:tab pos="457200" algn="l"/>
              </a:tabLst>
            </a:pPr>
            <a:r>
              <a:rPr lang="es-MX" sz="1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El enlace designado por el titular de la Unidad Administrativa</a:t>
            </a:r>
            <a:r>
              <a:rPr lang="es-MX" sz="14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a:t>
            </a:r>
            <a:endParaRPr lang="es-MX" sz="14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Rectángulo 5"/>
          <p:cNvSpPr/>
          <p:nvPr/>
        </p:nvSpPr>
        <p:spPr>
          <a:xfrm>
            <a:off x="3447746" y="1220117"/>
            <a:ext cx="3036409" cy="307777"/>
          </a:xfrm>
          <a:prstGeom prst="rect">
            <a:avLst/>
          </a:prstGeom>
        </p:spPr>
        <p:txBody>
          <a:bodyPr wrap="none">
            <a:spAutoFit/>
          </a:bodyPr>
          <a:lstStyle/>
          <a:p>
            <a:r>
              <a:rPr lang="es-MX" sz="1400" b="1" dirty="0">
                <a:solidFill>
                  <a:srgbClr val="B3518F"/>
                </a:solidFill>
                <a:latin typeface="Arial" panose="020B0604020202020204" pitchFamily="34" charset="0"/>
                <a:ea typeface="Calibri" panose="020F0502020204030204" pitchFamily="34" charset="0"/>
                <a:cs typeface="Arial" panose="020B0604020202020204" pitchFamily="34" charset="0"/>
              </a:rPr>
              <a:t>Administrador de sujeto obligado</a:t>
            </a:r>
            <a:endParaRPr lang="es-MX" sz="1400" dirty="0">
              <a:solidFill>
                <a:srgbClr val="B3518F"/>
              </a:solidFill>
              <a:latin typeface="Arial" panose="020B0604020202020204" pitchFamily="34" charset="0"/>
              <a:cs typeface="Arial" panose="020B0604020202020204" pitchFamily="34" charset="0"/>
            </a:endParaRPr>
          </a:p>
        </p:txBody>
      </p:sp>
      <p:sp>
        <p:nvSpPr>
          <p:cNvPr id="7" name="Rectángulo 6"/>
          <p:cNvSpPr/>
          <p:nvPr/>
        </p:nvSpPr>
        <p:spPr>
          <a:xfrm>
            <a:off x="3447746" y="3782320"/>
            <a:ext cx="3610027" cy="307777"/>
          </a:xfrm>
          <a:prstGeom prst="rect">
            <a:avLst/>
          </a:prstGeom>
        </p:spPr>
        <p:txBody>
          <a:bodyPr wrap="none">
            <a:spAutoFit/>
          </a:bodyPr>
          <a:lstStyle/>
          <a:p>
            <a:r>
              <a:rPr lang="es-MX" sz="1400" b="1" dirty="0">
                <a:solidFill>
                  <a:srgbClr val="B3518F"/>
                </a:solidFill>
                <a:latin typeface="Arial" panose="020B0604020202020204" pitchFamily="34" charset="0"/>
                <a:ea typeface="Calibri" panose="020F0502020204030204" pitchFamily="34" charset="0"/>
                <a:cs typeface="Arial" panose="020B0604020202020204" pitchFamily="34" charset="0"/>
              </a:rPr>
              <a:t>Administrador de Unidad Administrativa</a:t>
            </a:r>
            <a:endParaRPr lang="es-MX" sz="1400" dirty="0">
              <a:solidFill>
                <a:srgbClr val="B3518F"/>
              </a:solidFill>
              <a:latin typeface="Arial" panose="020B0604020202020204" pitchFamily="34" charset="0"/>
              <a:cs typeface="Arial" panose="020B0604020202020204" pitchFamily="34" charset="0"/>
            </a:endParaRPr>
          </a:p>
        </p:txBody>
      </p:sp>
      <p:sp>
        <p:nvSpPr>
          <p:cNvPr id="11" name="Rectángulo 10"/>
          <p:cNvSpPr/>
          <p:nvPr/>
        </p:nvSpPr>
        <p:spPr>
          <a:xfrm>
            <a:off x="4308084" y="2377252"/>
            <a:ext cx="6288228" cy="307777"/>
          </a:xfrm>
          <a:prstGeom prst="rect">
            <a:avLst/>
          </a:prstGeom>
        </p:spPr>
        <p:txBody>
          <a:bodyPr wrap="square">
            <a:spAutoFit/>
          </a:bodyPr>
          <a:lstStyle/>
          <a:p>
            <a:r>
              <a:rPr lang="es-MX" sz="1400" dirty="0">
                <a:latin typeface="Arial" panose="020B0604020202020204" pitchFamily="34" charset="0"/>
                <a:cs typeface="Arial" panose="020B0604020202020204" pitchFamily="34" charset="0"/>
              </a:rPr>
              <a:t>Administración de unidades administrativas (alta, eliminación y modificación).</a:t>
            </a:r>
          </a:p>
        </p:txBody>
      </p:sp>
      <p:sp>
        <p:nvSpPr>
          <p:cNvPr id="13" name="Rectángulo 12"/>
          <p:cNvSpPr/>
          <p:nvPr/>
        </p:nvSpPr>
        <p:spPr>
          <a:xfrm>
            <a:off x="3970993" y="2062351"/>
            <a:ext cx="1247457" cy="307777"/>
          </a:xfrm>
          <a:prstGeom prst="rect">
            <a:avLst/>
          </a:prstGeom>
        </p:spPr>
        <p:txBody>
          <a:bodyPr wrap="none">
            <a:spAutoFit/>
          </a:bodyPr>
          <a:lstStyle/>
          <a:p>
            <a:r>
              <a:rPr lang="es-MX" sz="1400" b="1" dirty="0">
                <a:solidFill>
                  <a:schemeClr val="tx1">
                    <a:lumMod val="75000"/>
                    <a:lumOff val="25000"/>
                  </a:schemeClr>
                </a:solidFill>
                <a:latin typeface="Arial" panose="020B0604020202020204" pitchFamily="34" charset="0"/>
                <a:cs typeface="Arial" panose="020B0604020202020204" pitchFamily="34" charset="0"/>
              </a:rPr>
              <a:t>Actividades:</a:t>
            </a:r>
            <a:endParaRPr lang="es-MX" sz="1400" dirty="0">
              <a:latin typeface="Arial" panose="020B0604020202020204" pitchFamily="34" charset="0"/>
              <a:cs typeface="Arial" panose="020B0604020202020204" pitchFamily="34" charset="0"/>
            </a:endParaRPr>
          </a:p>
        </p:txBody>
      </p:sp>
      <p:sp>
        <p:nvSpPr>
          <p:cNvPr id="14" name="Rectángulo 13"/>
          <p:cNvSpPr/>
          <p:nvPr/>
        </p:nvSpPr>
        <p:spPr>
          <a:xfrm>
            <a:off x="4308084" y="2739817"/>
            <a:ext cx="5069028" cy="307777"/>
          </a:xfrm>
          <a:prstGeom prst="rect">
            <a:avLst/>
          </a:prstGeom>
        </p:spPr>
        <p:txBody>
          <a:bodyPr wrap="square">
            <a:spAutoFit/>
          </a:bodyPr>
          <a:lstStyle/>
          <a:p>
            <a:r>
              <a:rPr lang="es-MX" sz="1400" dirty="0">
                <a:latin typeface="Arial" panose="020B0604020202020204" pitchFamily="34" charset="0"/>
                <a:cs typeface="Arial" panose="020B0604020202020204" pitchFamily="34" charset="0"/>
              </a:rPr>
              <a:t>Administración de usuarios (alta, eliminación y modificación).</a:t>
            </a:r>
          </a:p>
        </p:txBody>
      </p:sp>
      <p:sp>
        <p:nvSpPr>
          <p:cNvPr id="15" name="Rectángulo 14"/>
          <p:cNvSpPr/>
          <p:nvPr/>
        </p:nvSpPr>
        <p:spPr>
          <a:xfrm>
            <a:off x="4308084" y="3101021"/>
            <a:ext cx="4211778" cy="307777"/>
          </a:xfrm>
          <a:prstGeom prst="rect">
            <a:avLst/>
          </a:prstGeom>
        </p:spPr>
        <p:txBody>
          <a:bodyPr wrap="square">
            <a:spAutoFit/>
          </a:bodyPr>
          <a:lstStyle/>
          <a:p>
            <a:r>
              <a:rPr lang="es-MX" sz="1400" dirty="0">
                <a:latin typeface="Arial" panose="020B0604020202020204" pitchFamily="34" charset="0"/>
                <a:cs typeface="Arial" panose="020B0604020202020204" pitchFamily="34" charset="0"/>
              </a:rPr>
              <a:t>Relacionar unidad administrativa con formatos.</a:t>
            </a:r>
          </a:p>
        </p:txBody>
      </p:sp>
      <p:sp>
        <p:nvSpPr>
          <p:cNvPr id="16" name="CuadroTexto 15"/>
          <p:cNvSpPr txBox="1"/>
          <p:nvPr/>
        </p:nvSpPr>
        <p:spPr>
          <a:xfrm>
            <a:off x="3970993" y="2409012"/>
            <a:ext cx="385196" cy="307777"/>
          </a:xfrm>
          <a:prstGeom prst="rect">
            <a:avLst/>
          </a:prstGeom>
          <a:noFill/>
        </p:spPr>
        <p:txBody>
          <a:bodyPr wrap="square" rtlCol="0">
            <a:spAutoFit/>
          </a:bodyPr>
          <a:lstStyle/>
          <a:p>
            <a:r>
              <a:rPr lang="es-MX" sz="1400" b="1" dirty="0">
                <a:solidFill>
                  <a:srgbClr val="7B1F8B"/>
                </a:solidFill>
                <a:latin typeface="Arial" panose="020B0604020202020204" pitchFamily="34" charset="0"/>
                <a:cs typeface="Arial" panose="020B0604020202020204" pitchFamily="34" charset="0"/>
              </a:rPr>
              <a:t>1.</a:t>
            </a:r>
          </a:p>
        </p:txBody>
      </p:sp>
      <p:sp>
        <p:nvSpPr>
          <p:cNvPr id="17" name="CuadroTexto 16"/>
          <p:cNvSpPr txBox="1"/>
          <p:nvPr/>
        </p:nvSpPr>
        <p:spPr>
          <a:xfrm>
            <a:off x="3970993" y="2759294"/>
            <a:ext cx="385196" cy="307777"/>
          </a:xfrm>
          <a:prstGeom prst="rect">
            <a:avLst/>
          </a:prstGeom>
          <a:noFill/>
        </p:spPr>
        <p:txBody>
          <a:bodyPr wrap="square" rtlCol="0">
            <a:spAutoFit/>
          </a:bodyPr>
          <a:lstStyle/>
          <a:p>
            <a:r>
              <a:rPr lang="es-MX" sz="1400" b="1" dirty="0">
                <a:solidFill>
                  <a:srgbClr val="7B1F8B"/>
                </a:solidFill>
                <a:latin typeface="Arial" panose="020B0604020202020204" pitchFamily="34" charset="0"/>
                <a:cs typeface="Arial" panose="020B0604020202020204" pitchFamily="34" charset="0"/>
              </a:rPr>
              <a:t>2.</a:t>
            </a:r>
          </a:p>
        </p:txBody>
      </p:sp>
      <p:sp>
        <p:nvSpPr>
          <p:cNvPr id="18" name="CuadroTexto 17"/>
          <p:cNvSpPr txBox="1"/>
          <p:nvPr/>
        </p:nvSpPr>
        <p:spPr>
          <a:xfrm>
            <a:off x="3970993" y="3135163"/>
            <a:ext cx="385196" cy="307777"/>
          </a:xfrm>
          <a:prstGeom prst="rect">
            <a:avLst/>
          </a:prstGeom>
          <a:noFill/>
        </p:spPr>
        <p:txBody>
          <a:bodyPr wrap="square" rtlCol="0">
            <a:spAutoFit/>
          </a:bodyPr>
          <a:lstStyle/>
          <a:p>
            <a:r>
              <a:rPr lang="es-MX" sz="1400" b="1" dirty="0">
                <a:solidFill>
                  <a:srgbClr val="7B1F8B"/>
                </a:solidFill>
                <a:latin typeface="Arial" panose="020B0604020202020204" pitchFamily="34" charset="0"/>
                <a:cs typeface="Arial" panose="020B0604020202020204" pitchFamily="34" charset="0"/>
              </a:rPr>
              <a:t>3.</a:t>
            </a:r>
          </a:p>
        </p:txBody>
      </p:sp>
      <p:sp>
        <p:nvSpPr>
          <p:cNvPr id="12" name="Rectángulo 11"/>
          <p:cNvSpPr/>
          <p:nvPr/>
        </p:nvSpPr>
        <p:spPr>
          <a:xfrm>
            <a:off x="4308083" y="5019783"/>
            <a:ext cx="5206574" cy="322845"/>
          </a:xfrm>
          <a:prstGeom prst="rect">
            <a:avLst/>
          </a:prstGeom>
        </p:spPr>
        <p:txBody>
          <a:bodyPr wrap="square">
            <a:spAutoFit/>
          </a:bodyPr>
          <a:lstStyle/>
          <a:p>
            <a:pPr>
              <a:lnSpc>
                <a:spcPct val="107000"/>
              </a:lnSpc>
              <a:spcAft>
                <a:spcPts val="800"/>
              </a:spcAft>
            </a:pPr>
            <a:r>
              <a:rPr lang="es-MX" sz="1400" dirty="0">
                <a:latin typeface="Arial" panose="020B0604020202020204" pitchFamily="34" charset="0"/>
                <a:ea typeface="Calibri" panose="020F0502020204030204" pitchFamily="34" charset="0"/>
                <a:cs typeface="Arial" panose="020B0604020202020204" pitchFamily="34" charset="0"/>
              </a:rPr>
              <a:t>Preparar la información acorde a sus funciones y atribuciones.</a:t>
            </a:r>
          </a:p>
        </p:txBody>
      </p:sp>
      <p:sp>
        <p:nvSpPr>
          <p:cNvPr id="20" name="Rectángulo 19"/>
          <p:cNvSpPr/>
          <p:nvPr/>
        </p:nvSpPr>
        <p:spPr>
          <a:xfrm>
            <a:off x="3970993" y="4651458"/>
            <a:ext cx="1247457" cy="307777"/>
          </a:xfrm>
          <a:prstGeom prst="rect">
            <a:avLst/>
          </a:prstGeom>
        </p:spPr>
        <p:txBody>
          <a:bodyPr wrap="none">
            <a:spAutoFit/>
          </a:bodyPr>
          <a:lstStyle/>
          <a:p>
            <a:r>
              <a:rPr lang="es-MX" sz="1400" b="1" dirty="0">
                <a:solidFill>
                  <a:schemeClr val="tx1">
                    <a:lumMod val="75000"/>
                    <a:lumOff val="25000"/>
                  </a:schemeClr>
                </a:solidFill>
                <a:latin typeface="Arial" panose="020B0604020202020204" pitchFamily="34" charset="0"/>
                <a:cs typeface="Arial" panose="020B0604020202020204" pitchFamily="34" charset="0"/>
              </a:rPr>
              <a:t>Actividades:</a:t>
            </a:r>
            <a:endParaRPr lang="es-MX" sz="1400" dirty="0">
              <a:latin typeface="Arial" panose="020B0604020202020204" pitchFamily="34" charset="0"/>
              <a:cs typeface="Arial" panose="020B0604020202020204" pitchFamily="34" charset="0"/>
            </a:endParaRPr>
          </a:p>
        </p:txBody>
      </p:sp>
      <p:sp>
        <p:nvSpPr>
          <p:cNvPr id="21" name="Rectángulo 20"/>
          <p:cNvSpPr/>
          <p:nvPr/>
        </p:nvSpPr>
        <p:spPr>
          <a:xfrm>
            <a:off x="4308083" y="5739441"/>
            <a:ext cx="4120243" cy="306109"/>
          </a:xfrm>
          <a:prstGeom prst="rect">
            <a:avLst/>
          </a:prstGeom>
        </p:spPr>
        <p:txBody>
          <a:bodyPr wrap="square">
            <a:spAutoFit/>
          </a:bodyPr>
          <a:lstStyle/>
          <a:p>
            <a:pPr>
              <a:lnSpc>
                <a:spcPct val="107000"/>
              </a:lnSpc>
              <a:spcAft>
                <a:spcPts val="800"/>
              </a:spcAft>
            </a:pPr>
            <a:r>
              <a:rPr lang="es-MX" sz="1400" dirty="0">
                <a:latin typeface="Arial" panose="020B0604020202020204" pitchFamily="34" charset="0"/>
                <a:ea typeface="Calibri" panose="020F0502020204030204" pitchFamily="34" charset="0"/>
                <a:cs typeface="Arial" panose="020B0604020202020204" pitchFamily="34" charset="0"/>
              </a:rPr>
              <a:t>Coordinarse con otras unidades administrativas.</a:t>
            </a:r>
          </a:p>
        </p:txBody>
      </p:sp>
      <p:sp>
        <p:nvSpPr>
          <p:cNvPr id="22" name="Rectángulo 21"/>
          <p:cNvSpPr/>
          <p:nvPr/>
        </p:nvSpPr>
        <p:spPr>
          <a:xfrm>
            <a:off x="4308083" y="6112408"/>
            <a:ext cx="2964003" cy="306109"/>
          </a:xfrm>
          <a:prstGeom prst="rect">
            <a:avLst/>
          </a:prstGeom>
        </p:spPr>
        <p:txBody>
          <a:bodyPr wrap="square">
            <a:spAutoFit/>
          </a:bodyPr>
          <a:lstStyle/>
          <a:p>
            <a:pPr>
              <a:lnSpc>
                <a:spcPct val="107000"/>
              </a:lnSpc>
              <a:spcAft>
                <a:spcPts val="800"/>
              </a:spcAft>
            </a:pPr>
            <a:r>
              <a:rPr lang="es-MX" sz="1400" dirty="0">
                <a:latin typeface="Arial" panose="020B0604020202020204" pitchFamily="34" charset="0"/>
                <a:ea typeface="Calibri" panose="020F0502020204030204" pitchFamily="34" charset="0"/>
                <a:cs typeface="Arial" panose="020B0604020202020204" pitchFamily="34" charset="0"/>
              </a:rPr>
              <a:t>Cargar la información al SIPOT.</a:t>
            </a:r>
            <a:endParaRPr lang="es-MX"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24" name="Rectángulo 23"/>
          <p:cNvSpPr/>
          <p:nvPr/>
        </p:nvSpPr>
        <p:spPr>
          <a:xfrm>
            <a:off x="4308083" y="5361977"/>
            <a:ext cx="5253718" cy="306109"/>
          </a:xfrm>
          <a:prstGeom prst="rect">
            <a:avLst/>
          </a:prstGeom>
        </p:spPr>
        <p:txBody>
          <a:bodyPr wrap="square">
            <a:spAutoFit/>
          </a:bodyPr>
          <a:lstStyle/>
          <a:p>
            <a:pPr>
              <a:lnSpc>
                <a:spcPct val="107000"/>
              </a:lnSpc>
              <a:spcAft>
                <a:spcPts val="800"/>
              </a:spcAft>
            </a:pPr>
            <a:r>
              <a:rPr lang="es-MX" sz="1400" dirty="0">
                <a:latin typeface="Arial" panose="020B0604020202020204" pitchFamily="34" charset="0"/>
                <a:ea typeface="Calibri" panose="020F0502020204030204" pitchFamily="34" charset="0"/>
                <a:cs typeface="Arial" panose="020B0604020202020204" pitchFamily="34" charset="0"/>
              </a:rPr>
              <a:t>Organizar la información conforme a los Lineamientos Técnicos.</a:t>
            </a:r>
          </a:p>
        </p:txBody>
      </p:sp>
      <p:sp>
        <p:nvSpPr>
          <p:cNvPr id="25" name="CuadroTexto 24"/>
          <p:cNvSpPr txBox="1"/>
          <p:nvPr/>
        </p:nvSpPr>
        <p:spPr>
          <a:xfrm>
            <a:off x="3970993" y="5010388"/>
            <a:ext cx="385196" cy="307777"/>
          </a:xfrm>
          <a:prstGeom prst="rect">
            <a:avLst/>
          </a:prstGeom>
          <a:noFill/>
        </p:spPr>
        <p:txBody>
          <a:bodyPr wrap="square" rtlCol="0">
            <a:spAutoFit/>
          </a:bodyPr>
          <a:lstStyle/>
          <a:p>
            <a:r>
              <a:rPr lang="es-MX" sz="1400" b="1" dirty="0">
                <a:solidFill>
                  <a:srgbClr val="7B1F8B"/>
                </a:solidFill>
                <a:latin typeface="Arial" panose="020B0604020202020204" pitchFamily="34" charset="0"/>
                <a:cs typeface="Arial" panose="020B0604020202020204" pitchFamily="34" charset="0"/>
              </a:rPr>
              <a:t>1.</a:t>
            </a:r>
          </a:p>
        </p:txBody>
      </p:sp>
      <p:sp>
        <p:nvSpPr>
          <p:cNvPr id="26" name="CuadroTexto 25"/>
          <p:cNvSpPr txBox="1"/>
          <p:nvPr/>
        </p:nvSpPr>
        <p:spPr>
          <a:xfrm>
            <a:off x="3970993" y="5360670"/>
            <a:ext cx="385196" cy="307777"/>
          </a:xfrm>
          <a:prstGeom prst="rect">
            <a:avLst/>
          </a:prstGeom>
          <a:noFill/>
        </p:spPr>
        <p:txBody>
          <a:bodyPr wrap="square" rtlCol="0">
            <a:spAutoFit/>
          </a:bodyPr>
          <a:lstStyle/>
          <a:p>
            <a:r>
              <a:rPr lang="es-MX" sz="1400" b="1" dirty="0">
                <a:solidFill>
                  <a:srgbClr val="7B1F8B"/>
                </a:solidFill>
                <a:latin typeface="Arial" panose="020B0604020202020204" pitchFamily="34" charset="0"/>
                <a:cs typeface="Arial" panose="020B0604020202020204" pitchFamily="34" charset="0"/>
              </a:rPr>
              <a:t>2.</a:t>
            </a:r>
          </a:p>
        </p:txBody>
      </p:sp>
      <p:sp>
        <p:nvSpPr>
          <p:cNvPr id="27" name="CuadroTexto 26"/>
          <p:cNvSpPr txBox="1"/>
          <p:nvPr/>
        </p:nvSpPr>
        <p:spPr>
          <a:xfrm>
            <a:off x="3970993" y="5736539"/>
            <a:ext cx="385196" cy="307777"/>
          </a:xfrm>
          <a:prstGeom prst="rect">
            <a:avLst/>
          </a:prstGeom>
          <a:noFill/>
        </p:spPr>
        <p:txBody>
          <a:bodyPr wrap="square" rtlCol="0">
            <a:spAutoFit/>
          </a:bodyPr>
          <a:lstStyle/>
          <a:p>
            <a:r>
              <a:rPr lang="es-MX" sz="1400" b="1" dirty="0">
                <a:solidFill>
                  <a:srgbClr val="7B1F8B"/>
                </a:solidFill>
                <a:latin typeface="Arial" panose="020B0604020202020204" pitchFamily="34" charset="0"/>
                <a:cs typeface="Arial" panose="020B0604020202020204" pitchFamily="34" charset="0"/>
              </a:rPr>
              <a:t>3.</a:t>
            </a:r>
          </a:p>
        </p:txBody>
      </p:sp>
      <p:sp>
        <p:nvSpPr>
          <p:cNvPr id="28" name="CuadroTexto 27"/>
          <p:cNvSpPr txBox="1"/>
          <p:nvPr/>
        </p:nvSpPr>
        <p:spPr>
          <a:xfrm>
            <a:off x="3970993" y="6119888"/>
            <a:ext cx="385196" cy="307777"/>
          </a:xfrm>
          <a:prstGeom prst="rect">
            <a:avLst/>
          </a:prstGeom>
          <a:noFill/>
        </p:spPr>
        <p:txBody>
          <a:bodyPr wrap="square" rtlCol="0">
            <a:spAutoFit/>
          </a:bodyPr>
          <a:lstStyle/>
          <a:p>
            <a:r>
              <a:rPr lang="es-MX" sz="1400" b="1" dirty="0">
                <a:solidFill>
                  <a:srgbClr val="7B1F8B"/>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337220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p:cNvGrpSpPr/>
          <p:nvPr/>
        </p:nvGrpSpPr>
        <p:grpSpPr>
          <a:xfrm>
            <a:off x="122239" y="1183544"/>
            <a:ext cx="1281600" cy="5360100"/>
            <a:chOff x="5991351" y="942540"/>
            <a:chExt cx="1398895" cy="5360100"/>
          </a:xfrm>
        </p:grpSpPr>
        <p:sp>
          <p:nvSpPr>
            <p:cNvPr id="65" name="Rectángulo 64"/>
            <p:cNvSpPr/>
            <p:nvPr/>
          </p:nvSpPr>
          <p:spPr>
            <a:xfrm>
              <a:off x="6058750" y="984093"/>
              <a:ext cx="1264096" cy="602725"/>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66" name="Rectángulo 65"/>
            <p:cNvSpPr/>
            <p:nvPr/>
          </p:nvSpPr>
          <p:spPr>
            <a:xfrm>
              <a:off x="5991351" y="942540"/>
              <a:ext cx="1398895"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7" name="Rectángulo 66"/>
            <p:cNvSpPr/>
            <p:nvPr/>
          </p:nvSpPr>
          <p:spPr>
            <a:xfrm>
              <a:off x="6169347" y="1714088"/>
              <a:ext cx="1211381" cy="63159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8" name="Rectángulo 67"/>
            <p:cNvSpPr/>
            <p:nvPr/>
          </p:nvSpPr>
          <p:spPr>
            <a:xfrm>
              <a:off x="5997681" y="3037946"/>
              <a:ext cx="139223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9" name="Rectángulo 68"/>
            <p:cNvSpPr/>
            <p:nvPr/>
          </p:nvSpPr>
          <p:spPr>
            <a:xfrm>
              <a:off x="5997681" y="5015058"/>
              <a:ext cx="138971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70" name="Rectángulo 69"/>
            <p:cNvSpPr/>
            <p:nvPr/>
          </p:nvSpPr>
          <p:spPr>
            <a:xfrm>
              <a:off x="6178531" y="2429177"/>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1" name="Rectángulo 70"/>
            <p:cNvSpPr/>
            <p:nvPr/>
          </p:nvSpPr>
          <p:spPr>
            <a:xfrm>
              <a:off x="6176011" y="3807271"/>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2" name="Rectángulo 71"/>
            <p:cNvSpPr/>
            <p:nvPr/>
          </p:nvSpPr>
          <p:spPr>
            <a:xfrm>
              <a:off x="6176011" y="4413308"/>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3" name="Rectángulo 72"/>
            <p:cNvSpPr/>
            <p:nvPr/>
          </p:nvSpPr>
          <p:spPr>
            <a:xfrm>
              <a:off x="6169346" y="5777364"/>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p:cNvSpPr/>
          <p:nvPr/>
        </p:nvSpPr>
        <p:spPr>
          <a:xfrm>
            <a:off x="122239" y="1225097"/>
            <a:ext cx="1264096" cy="602725"/>
          </a:xfrm>
          <a:prstGeom prst="rect">
            <a:avLst/>
          </a:prstGeom>
          <a:solidFill>
            <a:srgbClr val="3D2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p:txBody>
      </p:sp>
      <p:sp>
        <p:nvSpPr>
          <p:cNvPr id="56" name="Rectángulo 55"/>
          <p:cNvSpPr/>
          <p:nvPr/>
        </p:nvSpPr>
        <p:spPr>
          <a:xfrm>
            <a:off x="54840" y="1183544"/>
            <a:ext cx="1398895"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Unidades Administrativas</a:t>
            </a:r>
          </a:p>
        </p:txBody>
      </p:sp>
      <p:sp>
        <p:nvSpPr>
          <p:cNvPr id="57" name="Rectángulo 56"/>
          <p:cNvSpPr/>
          <p:nvPr/>
        </p:nvSpPr>
        <p:spPr>
          <a:xfrm>
            <a:off x="232836" y="1955092"/>
            <a:ext cx="1211381" cy="63159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Unidades Administrativas</a:t>
            </a:r>
          </a:p>
        </p:txBody>
      </p:sp>
      <p:sp>
        <p:nvSpPr>
          <p:cNvPr id="58" name="Rectángulo 57"/>
          <p:cNvSpPr/>
          <p:nvPr/>
        </p:nvSpPr>
        <p:spPr>
          <a:xfrm>
            <a:off x="61170" y="3278950"/>
            <a:ext cx="1392231"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rPr>
              <a:t>Carga de Información</a:t>
            </a:r>
          </a:p>
        </p:txBody>
      </p:sp>
      <p:sp>
        <p:nvSpPr>
          <p:cNvPr id="59" name="Rectángulo 58"/>
          <p:cNvSpPr/>
          <p:nvPr/>
        </p:nvSpPr>
        <p:spPr>
          <a:xfrm>
            <a:off x="61170" y="5256062"/>
            <a:ext cx="138971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Opciones Avanzadas</a:t>
            </a:r>
          </a:p>
        </p:txBody>
      </p:sp>
      <p:sp>
        <p:nvSpPr>
          <p:cNvPr id="60" name="Rectángulo 59"/>
          <p:cNvSpPr/>
          <p:nvPr/>
        </p:nvSpPr>
        <p:spPr>
          <a:xfrm>
            <a:off x="242020" y="2670181"/>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Asignación de Formatos</a:t>
            </a:r>
          </a:p>
        </p:txBody>
      </p:sp>
      <p:sp>
        <p:nvSpPr>
          <p:cNvPr id="61" name="Rectángulo 60"/>
          <p:cNvSpPr/>
          <p:nvPr/>
        </p:nvSpPr>
        <p:spPr>
          <a:xfrm>
            <a:off x="239500" y="4048275"/>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Carga de Archivos</a:t>
            </a:r>
          </a:p>
        </p:txBody>
      </p:sp>
      <p:sp>
        <p:nvSpPr>
          <p:cNvPr id="62" name="Rectángulo 61"/>
          <p:cNvSpPr/>
          <p:nvPr/>
        </p:nvSpPr>
        <p:spPr>
          <a:xfrm>
            <a:off x="239500" y="4654312"/>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Información</a:t>
            </a:r>
          </a:p>
        </p:txBody>
      </p:sp>
      <p:sp>
        <p:nvSpPr>
          <p:cNvPr id="63" name="Rectángulo 62"/>
          <p:cNvSpPr/>
          <p:nvPr/>
        </p:nvSpPr>
        <p:spPr>
          <a:xfrm>
            <a:off x="232835" y="6018368"/>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Copia/Borra Información</a:t>
            </a:r>
          </a:p>
        </p:txBody>
      </p:sp>
      <p:sp>
        <p:nvSpPr>
          <p:cNvPr id="94" name="CuadroTexto 93"/>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sp>
        <p:nvSpPr>
          <p:cNvPr id="53" name="CuadroTexto 52"/>
          <p:cNvSpPr txBox="1"/>
          <p:nvPr/>
        </p:nvSpPr>
        <p:spPr>
          <a:xfrm>
            <a:off x="2175266" y="233480"/>
            <a:ext cx="2649207" cy="523220"/>
          </a:xfrm>
          <a:prstGeom prst="rect">
            <a:avLst/>
          </a:prstGeom>
          <a:noFill/>
        </p:spPr>
        <p:txBody>
          <a:bodyPr wrap="square" rtlCol="0">
            <a:spAutoFit/>
          </a:bodyPr>
          <a:lstStyle/>
          <a:p>
            <a:pPr algn="ctr"/>
            <a:r>
              <a:rPr lang="es-MX" sz="1400" b="1" dirty="0">
                <a:solidFill>
                  <a:srgbClr val="007B64"/>
                </a:solidFill>
                <a:latin typeface="Arial" panose="020B0604020202020204" pitchFamily="34" charset="0"/>
                <a:cs typeface="Arial" panose="020B0604020202020204" pitchFamily="34" charset="0"/>
              </a:rPr>
              <a:t>Responsable: Unidad Administrativa</a:t>
            </a:r>
          </a:p>
        </p:txBody>
      </p:sp>
      <p:grpSp>
        <p:nvGrpSpPr>
          <p:cNvPr id="6" name="Grupo 5"/>
          <p:cNvGrpSpPr/>
          <p:nvPr/>
        </p:nvGrpSpPr>
        <p:grpSpPr>
          <a:xfrm>
            <a:off x="6419183" y="279571"/>
            <a:ext cx="5436679" cy="435935"/>
            <a:chOff x="6419183" y="279571"/>
            <a:chExt cx="5436679" cy="435935"/>
          </a:xfrm>
        </p:grpSpPr>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2481" t="74390" r="49230" b="4712"/>
            <a:stretch/>
          </p:blipFill>
          <p:spPr>
            <a:xfrm>
              <a:off x="6419183" y="279571"/>
              <a:ext cx="5436679" cy="435935"/>
            </a:xfrm>
            <a:prstGeom prst="rect">
              <a:avLst/>
            </a:prstGeom>
          </p:spPr>
        </p:pic>
        <p:sp>
          <p:nvSpPr>
            <p:cNvPr id="10" name="Rectángulo 9"/>
            <p:cNvSpPr/>
            <p:nvPr/>
          </p:nvSpPr>
          <p:spPr>
            <a:xfrm>
              <a:off x="6809874" y="336064"/>
              <a:ext cx="1852864"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p:cNvSpPr/>
            <p:nvPr/>
          </p:nvSpPr>
          <p:spPr>
            <a:xfrm>
              <a:off x="10257448" y="344085"/>
              <a:ext cx="1589648"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p:cNvSpPr/>
            <p:nvPr/>
          </p:nvSpPr>
          <p:spPr>
            <a:xfrm>
              <a:off x="6497053" y="336272"/>
              <a:ext cx="535880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sp>
        <p:nvSpPr>
          <p:cNvPr id="37" name="Rectángulo 59"/>
          <p:cNvSpPr/>
          <p:nvPr/>
        </p:nvSpPr>
        <p:spPr>
          <a:xfrm>
            <a:off x="232834" y="4048275"/>
            <a:ext cx="1211381" cy="525276"/>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Carga de Archivos</a:t>
            </a:r>
          </a:p>
        </p:txBody>
      </p:sp>
      <p:sp>
        <p:nvSpPr>
          <p:cNvPr id="35" name="Rectángulo 5"/>
          <p:cNvSpPr/>
          <p:nvPr/>
        </p:nvSpPr>
        <p:spPr>
          <a:xfrm>
            <a:off x="5717103" y="1491622"/>
            <a:ext cx="2621230" cy="369332"/>
          </a:xfrm>
          <a:prstGeom prst="rect">
            <a:avLst/>
          </a:prstGeom>
        </p:spPr>
        <p:txBody>
          <a:bodyPr wrap="none">
            <a:spAutoFit/>
          </a:bodyPr>
          <a:lstStyle/>
          <a:p>
            <a:r>
              <a:rPr lang="es-MX" b="1" dirty="0">
                <a:solidFill>
                  <a:srgbClr val="007B64"/>
                </a:solidFill>
                <a:latin typeface="Arial" panose="020B0604020202020204" pitchFamily="34" charset="0"/>
                <a:ea typeface="Calibri" panose="020F0502020204030204" pitchFamily="34" charset="0"/>
                <a:cs typeface="Arial" panose="020B0604020202020204" pitchFamily="34" charset="0"/>
              </a:rPr>
              <a:t>ERRORES DE CARGA</a:t>
            </a:r>
            <a:endParaRPr lang="es-MX" dirty="0">
              <a:solidFill>
                <a:srgbClr val="007B64"/>
              </a:solidFill>
              <a:latin typeface="Arial" panose="020B0604020202020204" pitchFamily="34" charset="0"/>
              <a:cs typeface="Arial" panose="020B0604020202020204" pitchFamily="34" charset="0"/>
            </a:endParaRPr>
          </a:p>
        </p:txBody>
      </p:sp>
      <p:pic>
        <p:nvPicPr>
          <p:cNvPr id="14338" name="Picture 2" descr="C:\Users\Sahid\Dropbox\DAI &amp; Data Corporativo\INAI  CAPACITACION 2017\MATERIAL TALLER SIPOT\Imagenes\41 Carga de Archivos -Error de Carga.PNG"/>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2345387" y="2080921"/>
            <a:ext cx="9364663" cy="3076575"/>
          </a:xfrm>
          <a:prstGeom prst="rect">
            <a:avLst/>
          </a:prstGeom>
          <a:noFill/>
          <a:extLst>
            <a:ext uri="{909E8E84-426E-40DD-AFC4-6F175D3DCCD1}">
              <a14:hiddenFill xmlns:a14="http://schemas.microsoft.com/office/drawing/2010/main">
                <a:solidFill>
                  <a:srgbClr val="FFFFFF"/>
                </a:solidFill>
              </a14:hiddenFill>
            </a:ext>
          </a:extLst>
        </p:spPr>
      </p:pic>
      <p:sp>
        <p:nvSpPr>
          <p:cNvPr id="36" name="CuadroTexto 53"/>
          <p:cNvSpPr txBox="1"/>
          <p:nvPr/>
        </p:nvSpPr>
        <p:spPr>
          <a:xfrm>
            <a:off x="2601521" y="5603340"/>
            <a:ext cx="8852394" cy="338554"/>
          </a:xfrm>
          <a:prstGeom prst="rect">
            <a:avLst/>
          </a:prstGeom>
          <a:noFill/>
        </p:spPr>
        <p:txBody>
          <a:bodyPr wrap="square" rtlCol="0">
            <a:spAutoFit/>
          </a:bodyPr>
          <a:lstStyle/>
          <a:p>
            <a:pPr algn="ctr"/>
            <a:r>
              <a:rPr lang="es-MX" sz="1600" dirty="0">
                <a:solidFill>
                  <a:schemeClr val="tx1">
                    <a:lumMod val="75000"/>
                    <a:lumOff val="25000"/>
                  </a:schemeClr>
                </a:solidFill>
                <a:latin typeface="Arial" panose="020B0604020202020204" pitchFamily="34" charset="0"/>
                <a:cs typeface="Arial" panose="020B0604020202020204" pitchFamily="34" charset="0"/>
              </a:rPr>
              <a:t>El campo “</a:t>
            </a:r>
            <a:r>
              <a:rPr lang="es-MX" sz="1600" b="1" dirty="0">
                <a:solidFill>
                  <a:schemeClr val="tx1">
                    <a:lumMod val="75000"/>
                    <a:lumOff val="25000"/>
                  </a:schemeClr>
                </a:solidFill>
                <a:latin typeface="Arial" panose="020B0604020202020204" pitchFamily="34" charset="0"/>
                <a:cs typeface="Arial" panose="020B0604020202020204" pitchFamily="34" charset="0"/>
              </a:rPr>
              <a:t>Estatus”</a:t>
            </a:r>
            <a:r>
              <a:rPr lang="es-MX" sz="1600" dirty="0">
                <a:solidFill>
                  <a:schemeClr val="tx1">
                    <a:lumMod val="75000"/>
                    <a:lumOff val="25000"/>
                  </a:schemeClr>
                </a:solidFill>
                <a:latin typeface="Arial" panose="020B0604020202020204" pitchFamily="34" charset="0"/>
                <a:cs typeface="Arial" panose="020B0604020202020204" pitchFamily="34" charset="0"/>
              </a:rPr>
              <a:t>  marca el “</a:t>
            </a:r>
            <a:r>
              <a:rPr lang="es-MX" sz="1600" b="1" dirty="0">
                <a:solidFill>
                  <a:schemeClr val="tx1">
                    <a:lumMod val="75000"/>
                    <a:lumOff val="25000"/>
                  </a:schemeClr>
                </a:solidFill>
                <a:latin typeface="Arial" panose="020B0604020202020204" pitchFamily="34" charset="0"/>
                <a:cs typeface="Arial" panose="020B0604020202020204" pitchFamily="34" charset="0"/>
              </a:rPr>
              <a:t>ERROR DE CARGA”</a:t>
            </a:r>
            <a:r>
              <a:rPr lang="es-MX" sz="1600" dirty="0">
                <a:solidFill>
                  <a:schemeClr val="tx1">
                    <a:lumMod val="75000"/>
                    <a:lumOff val="25000"/>
                  </a:schemeClr>
                </a:solidFill>
                <a:latin typeface="Arial" panose="020B0604020202020204" pitchFamily="34" charset="0"/>
                <a:cs typeface="Arial" panose="020B0604020202020204" pitchFamily="34" charset="0"/>
              </a:rPr>
              <a:t>.</a:t>
            </a:r>
          </a:p>
        </p:txBody>
      </p:sp>
      <p:sp>
        <p:nvSpPr>
          <p:cNvPr id="38" name="Elipse 42"/>
          <p:cNvSpPr/>
          <p:nvPr/>
        </p:nvSpPr>
        <p:spPr>
          <a:xfrm>
            <a:off x="4914871" y="4424504"/>
            <a:ext cx="1225732" cy="572799"/>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39" name="Conector recto de flecha 44"/>
          <p:cNvCxnSpPr>
            <a:stCxn id="38" idx="5"/>
            <a:endCxn id="36" idx="0"/>
          </p:cNvCxnSpPr>
          <p:nvPr/>
        </p:nvCxnSpPr>
        <p:spPr>
          <a:xfrm>
            <a:off x="5961099" y="4913419"/>
            <a:ext cx="1066619" cy="689921"/>
          </a:xfrm>
          <a:prstGeom prst="straightConnector1">
            <a:avLst/>
          </a:prstGeom>
          <a:ln w="38100">
            <a:solidFill>
              <a:srgbClr val="B3518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2044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p:cNvGrpSpPr/>
          <p:nvPr/>
        </p:nvGrpSpPr>
        <p:grpSpPr>
          <a:xfrm>
            <a:off x="122239" y="1183544"/>
            <a:ext cx="1281600" cy="5360100"/>
            <a:chOff x="5991351" y="942540"/>
            <a:chExt cx="1398895" cy="5360100"/>
          </a:xfrm>
        </p:grpSpPr>
        <p:sp>
          <p:nvSpPr>
            <p:cNvPr id="65" name="Rectángulo 64"/>
            <p:cNvSpPr/>
            <p:nvPr/>
          </p:nvSpPr>
          <p:spPr>
            <a:xfrm>
              <a:off x="6058750" y="984093"/>
              <a:ext cx="1264096" cy="602725"/>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66" name="Rectángulo 65"/>
            <p:cNvSpPr/>
            <p:nvPr/>
          </p:nvSpPr>
          <p:spPr>
            <a:xfrm>
              <a:off x="5991351" y="942540"/>
              <a:ext cx="1398895"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7" name="Rectángulo 66"/>
            <p:cNvSpPr/>
            <p:nvPr/>
          </p:nvSpPr>
          <p:spPr>
            <a:xfrm>
              <a:off x="6169347" y="1714088"/>
              <a:ext cx="1211381" cy="63159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8" name="Rectángulo 67"/>
            <p:cNvSpPr/>
            <p:nvPr/>
          </p:nvSpPr>
          <p:spPr>
            <a:xfrm>
              <a:off x="5997681" y="3037946"/>
              <a:ext cx="139223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9" name="Rectángulo 68"/>
            <p:cNvSpPr/>
            <p:nvPr/>
          </p:nvSpPr>
          <p:spPr>
            <a:xfrm>
              <a:off x="5997681" y="5015058"/>
              <a:ext cx="138971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70" name="Rectángulo 69"/>
            <p:cNvSpPr/>
            <p:nvPr/>
          </p:nvSpPr>
          <p:spPr>
            <a:xfrm>
              <a:off x="6178531" y="2429177"/>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1" name="Rectángulo 70"/>
            <p:cNvSpPr/>
            <p:nvPr/>
          </p:nvSpPr>
          <p:spPr>
            <a:xfrm>
              <a:off x="6176011" y="3807271"/>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2" name="Rectángulo 71"/>
            <p:cNvSpPr/>
            <p:nvPr/>
          </p:nvSpPr>
          <p:spPr>
            <a:xfrm>
              <a:off x="6176011" y="4413308"/>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3" name="Rectángulo 72"/>
            <p:cNvSpPr/>
            <p:nvPr/>
          </p:nvSpPr>
          <p:spPr>
            <a:xfrm>
              <a:off x="6169346" y="5777364"/>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p:cNvSpPr/>
          <p:nvPr/>
        </p:nvSpPr>
        <p:spPr>
          <a:xfrm>
            <a:off x="122239" y="1225097"/>
            <a:ext cx="1264096" cy="602725"/>
          </a:xfrm>
          <a:prstGeom prst="rect">
            <a:avLst/>
          </a:prstGeom>
          <a:solidFill>
            <a:srgbClr val="3D2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p:txBody>
      </p:sp>
      <p:sp>
        <p:nvSpPr>
          <p:cNvPr id="56" name="Rectángulo 55"/>
          <p:cNvSpPr/>
          <p:nvPr/>
        </p:nvSpPr>
        <p:spPr>
          <a:xfrm>
            <a:off x="54840" y="1183544"/>
            <a:ext cx="1398895"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Unidades Administrativas</a:t>
            </a:r>
          </a:p>
        </p:txBody>
      </p:sp>
      <p:sp>
        <p:nvSpPr>
          <p:cNvPr id="57" name="Rectángulo 56"/>
          <p:cNvSpPr/>
          <p:nvPr/>
        </p:nvSpPr>
        <p:spPr>
          <a:xfrm>
            <a:off x="232836" y="1955092"/>
            <a:ext cx="1211381" cy="63159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Unidades Administrativas</a:t>
            </a:r>
          </a:p>
        </p:txBody>
      </p:sp>
      <p:sp>
        <p:nvSpPr>
          <p:cNvPr id="58" name="Rectángulo 57"/>
          <p:cNvSpPr/>
          <p:nvPr/>
        </p:nvSpPr>
        <p:spPr>
          <a:xfrm>
            <a:off x="61170" y="3278950"/>
            <a:ext cx="1392231"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rPr>
              <a:t>Carga de Información</a:t>
            </a:r>
          </a:p>
        </p:txBody>
      </p:sp>
      <p:sp>
        <p:nvSpPr>
          <p:cNvPr id="59" name="Rectángulo 58"/>
          <p:cNvSpPr/>
          <p:nvPr/>
        </p:nvSpPr>
        <p:spPr>
          <a:xfrm>
            <a:off x="61170" y="5256062"/>
            <a:ext cx="138971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Opciones Avanzadas</a:t>
            </a:r>
          </a:p>
        </p:txBody>
      </p:sp>
      <p:sp>
        <p:nvSpPr>
          <p:cNvPr id="60" name="Rectángulo 59"/>
          <p:cNvSpPr/>
          <p:nvPr/>
        </p:nvSpPr>
        <p:spPr>
          <a:xfrm>
            <a:off x="242020" y="2670181"/>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Asignación de Formatos</a:t>
            </a:r>
          </a:p>
        </p:txBody>
      </p:sp>
      <p:sp>
        <p:nvSpPr>
          <p:cNvPr id="61" name="Rectángulo 60"/>
          <p:cNvSpPr/>
          <p:nvPr/>
        </p:nvSpPr>
        <p:spPr>
          <a:xfrm>
            <a:off x="239500" y="4048275"/>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Carga de Archivos</a:t>
            </a:r>
          </a:p>
        </p:txBody>
      </p:sp>
      <p:sp>
        <p:nvSpPr>
          <p:cNvPr id="62" name="Rectángulo 61"/>
          <p:cNvSpPr/>
          <p:nvPr/>
        </p:nvSpPr>
        <p:spPr>
          <a:xfrm>
            <a:off x="239500" y="4654312"/>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Información</a:t>
            </a:r>
          </a:p>
        </p:txBody>
      </p:sp>
      <p:sp>
        <p:nvSpPr>
          <p:cNvPr id="63" name="Rectángulo 62"/>
          <p:cNvSpPr/>
          <p:nvPr/>
        </p:nvSpPr>
        <p:spPr>
          <a:xfrm>
            <a:off x="232835" y="6018368"/>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Copia/Borra Información</a:t>
            </a:r>
          </a:p>
        </p:txBody>
      </p:sp>
      <p:sp>
        <p:nvSpPr>
          <p:cNvPr id="94" name="CuadroTexto 93"/>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sp>
        <p:nvSpPr>
          <p:cNvPr id="53" name="CuadroTexto 52"/>
          <p:cNvSpPr txBox="1"/>
          <p:nvPr/>
        </p:nvSpPr>
        <p:spPr>
          <a:xfrm>
            <a:off x="2175266" y="233480"/>
            <a:ext cx="2649207" cy="523220"/>
          </a:xfrm>
          <a:prstGeom prst="rect">
            <a:avLst/>
          </a:prstGeom>
          <a:noFill/>
        </p:spPr>
        <p:txBody>
          <a:bodyPr wrap="square" rtlCol="0">
            <a:spAutoFit/>
          </a:bodyPr>
          <a:lstStyle/>
          <a:p>
            <a:pPr algn="ctr"/>
            <a:r>
              <a:rPr lang="es-MX" sz="1400" b="1" dirty="0">
                <a:solidFill>
                  <a:srgbClr val="007B64"/>
                </a:solidFill>
                <a:latin typeface="Arial" panose="020B0604020202020204" pitchFamily="34" charset="0"/>
                <a:cs typeface="Arial" panose="020B0604020202020204" pitchFamily="34" charset="0"/>
              </a:rPr>
              <a:t>Responsable: Unidad Administrativa</a:t>
            </a:r>
          </a:p>
        </p:txBody>
      </p:sp>
      <p:grpSp>
        <p:nvGrpSpPr>
          <p:cNvPr id="6" name="Grupo 5"/>
          <p:cNvGrpSpPr/>
          <p:nvPr/>
        </p:nvGrpSpPr>
        <p:grpSpPr>
          <a:xfrm>
            <a:off x="6419183" y="279571"/>
            <a:ext cx="5436679" cy="435935"/>
            <a:chOff x="6419183" y="279571"/>
            <a:chExt cx="5436679" cy="435935"/>
          </a:xfrm>
        </p:grpSpPr>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2481" t="74390" r="49230" b="4712"/>
            <a:stretch/>
          </p:blipFill>
          <p:spPr>
            <a:xfrm>
              <a:off x="6419183" y="279571"/>
              <a:ext cx="5436679" cy="435935"/>
            </a:xfrm>
            <a:prstGeom prst="rect">
              <a:avLst/>
            </a:prstGeom>
          </p:spPr>
        </p:pic>
        <p:sp>
          <p:nvSpPr>
            <p:cNvPr id="10" name="Rectángulo 9"/>
            <p:cNvSpPr/>
            <p:nvPr/>
          </p:nvSpPr>
          <p:spPr>
            <a:xfrm>
              <a:off x="6809874" y="336064"/>
              <a:ext cx="1852864"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p:cNvSpPr/>
            <p:nvPr/>
          </p:nvSpPr>
          <p:spPr>
            <a:xfrm>
              <a:off x="10257448" y="344085"/>
              <a:ext cx="1589648"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p:cNvSpPr/>
            <p:nvPr/>
          </p:nvSpPr>
          <p:spPr>
            <a:xfrm>
              <a:off x="6497053" y="336272"/>
              <a:ext cx="535880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sp>
        <p:nvSpPr>
          <p:cNvPr id="37" name="Rectángulo 59"/>
          <p:cNvSpPr/>
          <p:nvPr/>
        </p:nvSpPr>
        <p:spPr>
          <a:xfrm>
            <a:off x="232834" y="4048275"/>
            <a:ext cx="1211381" cy="525276"/>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Carga de Archivos</a:t>
            </a:r>
          </a:p>
        </p:txBody>
      </p:sp>
      <p:sp>
        <p:nvSpPr>
          <p:cNvPr id="33" name="Rectángulo 5"/>
          <p:cNvSpPr/>
          <p:nvPr/>
        </p:nvSpPr>
        <p:spPr>
          <a:xfrm>
            <a:off x="5967080" y="1095586"/>
            <a:ext cx="2621230" cy="369332"/>
          </a:xfrm>
          <a:prstGeom prst="rect">
            <a:avLst/>
          </a:prstGeom>
        </p:spPr>
        <p:txBody>
          <a:bodyPr wrap="none">
            <a:spAutoFit/>
          </a:bodyPr>
          <a:lstStyle/>
          <a:p>
            <a:pPr algn="ctr"/>
            <a:r>
              <a:rPr lang="es-MX" b="1" dirty="0">
                <a:solidFill>
                  <a:srgbClr val="007B64"/>
                </a:solidFill>
                <a:latin typeface="Arial" panose="020B0604020202020204" pitchFamily="34" charset="0"/>
                <a:ea typeface="Calibri" panose="020F0502020204030204" pitchFamily="34" charset="0"/>
                <a:cs typeface="Arial" panose="020B0604020202020204" pitchFamily="34" charset="0"/>
              </a:rPr>
              <a:t>ERRORES DE CARGA</a:t>
            </a:r>
            <a:endParaRPr lang="es-MX" dirty="0">
              <a:solidFill>
                <a:srgbClr val="007B64"/>
              </a:solidFill>
              <a:latin typeface="Arial" panose="020B0604020202020204" pitchFamily="34" charset="0"/>
              <a:cs typeface="Arial" panose="020B0604020202020204" pitchFamily="34" charset="0"/>
            </a:endParaRPr>
          </a:p>
        </p:txBody>
      </p:sp>
      <p:sp>
        <p:nvSpPr>
          <p:cNvPr id="34" name="CuadroTexto 53"/>
          <p:cNvSpPr txBox="1"/>
          <p:nvPr/>
        </p:nvSpPr>
        <p:spPr>
          <a:xfrm>
            <a:off x="2175266" y="1590072"/>
            <a:ext cx="6739406" cy="338554"/>
          </a:xfrm>
          <a:prstGeom prst="rect">
            <a:avLst/>
          </a:prstGeom>
          <a:noFill/>
        </p:spPr>
        <p:txBody>
          <a:bodyPr wrap="square" rtlCol="0">
            <a:spAutoFit/>
          </a:bodyPr>
          <a:lstStyle/>
          <a:p>
            <a:r>
              <a:rPr lang="es-MX" sz="1600" dirty="0">
                <a:solidFill>
                  <a:schemeClr val="tx1">
                    <a:lumMod val="75000"/>
                    <a:lumOff val="25000"/>
                  </a:schemeClr>
                </a:solidFill>
                <a:latin typeface="Arial" panose="020B0604020202020204" pitchFamily="34" charset="0"/>
                <a:cs typeface="Arial" panose="020B0604020202020204" pitchFamily="34" charset="0"/>
              </a:rPr>
              <a:t>Los errores de carga también generan comprobante y número de folio.</a:t>
            </a:r>
          </a:p>
        </p:txBody>
      </p:sp>
      <p:pic>
        <p:nvPicPr>
          <p:cNvPr id="15362" name="Picture 2" descr="C:\Users\Sahid\Dropbox\DAI &amp; Data Corporativo\INAI  CAPACITACION 2017\MATERIAL TALLER SIPOT\Imagenes\42 Carga de Archivos -Error de Carga.PNG"/>
          <p:cNvPicPr>
            <a:picLocks noChangeAspect="1" noChangeArrowheads="1"/>
          </p:cNvPicPr>
          <p:nvPr/>
        </p:nvPicPr>
        <p:blipFill rotWithShape="1">
          <a:blip r:embed="rId4">
            <a:extLst>
              <a:ext uri="{28A0092B-C50C-407E-A947-70E740481C1C}">
                <a14:useLocalDpi xmlns:a14="http://schemas.microsoft.com/office/drawing/2010/main" val="0"/>
              </a:ext>
            </a:extLst>
          </a:blip>
          <a:srcRect b="78718"/>
          <a:stretch/>
        </p:blipFill>
        <p:spPr bwMode="auto">
          <a:xfrm>
            <a:off x="3915228" y="2214330"/>
            <a:ext cx="5163650" cy="67516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p:cNvGrpSpPr/>
          <p:nvPr/>
        </p:nvGrpSpPr>
        <p:grpSpPr>
          <a:xfrm>
            <a:off x="3713208" y="2898701"/>
            <a:ext cx="6947266" cy="3540642"/>
            <a:chOff x="2172582" y="2803230"/>
            <a:chExt cx="6947266" cy="3540642"/>
          </a:xfrm>
        </p:grpSpPr>
        <p:pic>
          <p:nvPicPr>
            <p:cNvPr id="35" name="Picture 2" descr="C:\Users\Sahid\Dropbox\DAI &amp; Data Corporativo\INAI  CAPACITACION 2017\MATERIAL TALLER SIPOT\Imagenes\42 Carga de Archivos -Error de Carga.PNG"/>
            <p:cNvPicPr>
              <a:picLocks noChangeAspect="1" noChangeArrowheads="1"/>
            </p:cNvPicPr>
            <p:nvPr/>
          </p:nvPicPr>
          <p:blipFill rotWithShape="1">
            <a:blip r:embed="rId4">
              <a:extLst>
                <a:ext uri="{28A0092B-C50C-407E-A947-70E740481C1C}">
                  <a14:useLocalDpi xmlns:a14="http://schemas.microsoft.com/office/drawing/2010/main" val="0"/>
                </a:ext>
              </a:extLst>
            </a:blip>
            <a:srcRect l="133" t="25967" r="34135" b="1784"/>
            <a:stretch/>
          </p:blipFill>
          <p:spPr bwMode="auto">
            <a:xfrm>
              <a:off x="2172582" y="2803230"/>
              <a:ext cx="5243258" cy="354064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Users\Sahid\Dropbox\DAI &amp; Data Corporativo\INAI  CAPACITACION 2017\MATERIAL TALLER SIPOT\Imagenes\42 Carga de Archivos -Error de Carga.PNG"/>
            <p:cNvPicPr>
              <a:picLocks noChangeAspect="1" noChangeArrowheads="1"/>
            </p:cNvPicPr>
            <p:nvPr/>
          </p:nvPicPr>
          <p:blipFill rotWithShape="1">
            <a:blip r:embed="rId4">
              <a:extLst>
                <a:ext uri="{28A0092B-C50C-407E-A947-70E740481C1C}">
                  <a14:useLocalDpi xmlns:a14="http://schemas.microsoft.com/office/drawing/2010/main" val="0"/>
                </a:ext>
              </a:extLst>
            </a:blip>
            <a:srcRect l="78742" t="25967" r="-104" b="1784"/>
            <a:stretch/>
          </p:blipFill>
          <p:spPr bwMode="auto">
            <a:xfrm>
              <a:off x="7415840" y="2803230"/>
              <a:ext cx="1704008" cy="3540642"/>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Elipse 42"/>
          <p:cNvSpPr/>
          <p:nvPr/>
        </p:nvSpPr>
        <p:spPr>
          <a:xfrm>
            <a:off x="5391379" y="5970845"/>
            <a:ext cx="1562314" cy="572799"/>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022497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p:cNvGrpSpPr/>
          <p:nvPr/>
        </p:nvGrpSpPr>
        <p:grpSpPr>
          <a:xfrm>
            <a:off x="122239" y="1183544"/>
            <a:ext cx="1281600" cy="5360100"/>
            <a:chOff x="5991351" y="942540"/>
            <a:chExt cx="1398895" cy="5360100"/>
          </a:xfrm>
        </p:grpSpPr>
        <p:sp>
          <p:nvSpPr>
            <p:cNvPr id="65" name="Rectángulo 64"/>
            <p:cNvSpPr/>
            <p:nvPr/>
          </p:nvSpPr>
          <p:spPr>
            <a:xfrm>
              <a:off x="6058750" y="984093"/>
              <a:ext cx="1264096" cy="602725"/>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66" name="Rectángulo 65"/>
            <p:cNvSpPr/>
            <p:nvPr/>
          </p:nvSpPr>
          <p:spPr>
            <a:xfrm>
              <a:off x="5991351" y="942540"/>
              <a:ext cx="1398895"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7" name="Rectángulo 66"/>
            <p:cNvSpPr/>
            <p:nvPr/>
          </p:nvSpPr>
          <p:spPr>
            <a:xfrm>
              <a:off x="6169347" y="1714088"/>
              <a:ext cx="1211381" cy="63159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8" name="Rectángulo 67"/>
            <p:cNvSpPr/>
            <p:nvPr/>
          </p:nvSpPr>
          <p:spPr>
            <a:xfrm>
              <a:off x="5997681" y="3037946"/>
              <a:ext cx="139223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9" name="Rectángulo 68"/>
            <p:cNvSpPr/>
            <p:nvPr/>
          </p:nvSpPr>
          <p:spPr>
            <a:xfrm>
              <a:off x="5997681" y="5015058"/>
              <a:ext cx="138971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70" name="Rectángulo 69"/>
            <p:cNvSpPr/>
            <p:nvPr/>
          </p:nvSpPr>
          <p:spPr>
            <a:xfrm>
              <a:off x="6178531" y="2429177"/>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1" name="Rectángulo 70"/>
            <p:cNvSpPr/>
            <p:nvPr/>
          </p:nvSpPr>
          <p:spPr>
            <a:xfrm>
              <a:off x="6176011" y="3807271"/>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2" name="Rectángulo 71"/>
            <p:cNvSpPr/>
            <p:nvPr/>
          </p:nvSpPr>
          <p:spPr>
            <a:xfrm>
              <a:off x="6176011" y="4413308"/>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3" name="Rectángulo 72"/>
            <p:cNvSpPr/>
            <p:nvPr/>
          </p:nvSpPr>
          <p:spPr>
            <a:xfrm>
              <a:off x="6169346" y="5777364"/>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p:cNvSpPr/>
          <p:nvPr/>
        </p:nvSpPr>
        <p:spPr>
          <a:xfrm>
            <a:off x="122239" y="1225097"/>
            <a:ext cx="1264096" cy="602725"/>
          </a:xfrm>
          <a:prstGeom prst="rect">
            <a:avLst/>
          </a:prstGeom>
          <a:solidFill>
            <a:srgbClr val="3D2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p:txBody>
      </p:sp>
      <p:sp>
        <p:nvSpPr>
          <p:cNvPr id="56" name="Rectángulo 55"/>
          <p:cNvSpPr/>
          <p:nvPr/>
        </p:nvSpPr>
        <p:spPr>
          <a:xfrm>
            <a:off x="54840" y="1183544"/>
            <a:ext cx="1398895"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Unidades Administrativas</a:t>
            </a:r>
          </a:p>
        </p:txBody>
      </p:sp>
      <p:sp>
        <p:nvSpPr>
          <p:cNvPr id="57" name="Rectángulo 56"/>
          <p:cNvSpPr/>
          <p:nvPr/>
        </p:nvSpPr>
        <p:spPr>
          <a:xfrm>
            <a:off x="232836" y="1955092"/>
            <a:ext cx="1211381" cy="63159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Unidades Administrativas</a:t>
            </a:r>
          </a:p>
        </p:txBody>
      </p:sp>
      <p:sp>
        <p:nvSpPr>
          <p:cNvPr id="58" name="Rectángulo 57"/>
          <p:cNvSpPr/>
          <p:nvPr/>
        </p:nvSpPr>
        <p:spPr>
          <a:xfrm>
            <a:off x="61170" y="3278950"/>
            <a:ext cx="1392231"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rPr>
              <a:t>Carga de Información</a:t>
            </a:r>
          </a:p>
        </p:txBody>
      </p:sp>
      <p:sp>
        <p:nvSpPr>
          <p:cNvPr id="59" name="Rectángulo 58"/>
          <p:cNvSpPr/>
          <p:nvPr/>
        </p:nvSpPr>
        <p:spPr>
          <a:xfrm>
            <a:off x="61170" y="5256062"/>
            <a:ext cx="138971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Opciones Avanzadas</a:t>
            </a:r>
          </a:p>
        </p:txBody>
      </p:sp>
      <p:sp>
        <p:nvSpPr>
          <p:cNvPr id="60" name="Rectángulo 59"/>
          <p:cNvSpPr/>
          <p:nvPr/>
        </p:nvSpPr>
        <p:spPr>
          <a:xfrm>
            <a:off x="242020" y="2670181"/>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Asignación de Formatos</a:t>
            </a:r>
          </a:p>
        </p:txBody>
      </p:sp>
      <p:sp>
        <p:nvSpPr>
          <p:cNvPr id="61" name="Rectángulo 60"/>
          <p:cNvSpPr/>
          <p:nvPr/>
        </p:nvSpPr>
        <p:spPr>
          <a:xfrm>
            <a:off x="239500" y="4048275"/>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Carga de Archivos</a:t>
            </a:r>
          </a:p>
        </p:txBody>
      </p:sp>
      <p:sp>
        <p:nvSpPr>
          <p:cNvPr id="62" name="Rectángulo 61"/>
          <p:cNvSpPr/>
          <p:nvPr/>
        </p:nvSpPr>
        <p:spPr>
          <a:xfrm>
            <a:off x="239500" y="4654312"/>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Información</a:t>
            </a:r>
          </a:p>
        </p:txBody>
      </p:sp>
      <p:sp>
        <p:nvSpPr>
          <p:cNvPr id="63" name="Rectángulo 62"/>
          <p:cNvSpPr/>
          <p:nvPr/>
        </p:nvSpPr>
        <p:spPr>
          <a:xfrm>
            <a:off x="232835" y="6018368"/>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Copia/Borra Información</a:t>
            </a:r>
          </a:p>
        </p:txBody>
      </p:sp>
      <p:sp>
        <p:nvSpPr>
          <p:cNvPr id="94" name="CuadroTexto 93"/>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sp>
        <p:nvSpPr>
          <p:cNvPr id="53" name="CuadroTexto 52"/>
          <p:cNvSpPr txBox="1"/>
          <p:nvPr/>
        </p:nvSpPr>
        <p:spPr>
          <a:xfrm>
            <a:off x="2175266" y="233480"/>
            <a:ext cx="2649207" cy="523220"/>
          </a:xfrm>
          <a:prstGeom prst="rect">
            <a:avLst/>
          </a:prstGeom>
          <a:noFill/>
        </p:spPr>
        <p:txBody>
          <a:bodyPr wrap="square" rtlCol="0">
            <a:spAutoFit/>
          </a:bodyPr>
          <a:lstStyle/>
          <a:p>
            <a:pPr algn="ctr"/>
            <a:r>
              <a:rPr lang="es-MX" sz="1400" b="1" dirty="0">
                <a:solidFill>
                  <a:srgbClr val="007B64"/>
                </a:solidFill>
                <a:latin typeface="Arial" panose="020B0604020202020204" pitchFamily="34" charset="0"/>
                <a:cs typeface="Arial" panose="020B0604020202020204" pitchFamily="34" charset="0"/>
              </a:rPr>
              <a:t>Responsable: Unidad Administrativa</a:t>
            </a:r>
          </a:p>
        </p:txBody>
      </p:sp>
      <p:grpSp>
        <p:nvGrpSpPr>
          <p:cNvPr id="6" name="Grupo 5"/>
          <p:cNvGrpSpPr/>
          <p:nvPr/>
        </p:nvGrpSpPr>
        <p:grpSpPr>
          <a:xfrm>
            <a:off x="6419183" y="279571"/>
            <a:ext cx="5436679" cy="435935"/>
            <a:chOff x="6419183" y="279571"/>
            <a:chExt cx="5436679" cy="435935"/>
          </a:xfrm>
        </p:grpSpPr>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2481" t="74390" r="49230" b="4712"/>
            <a:stretch/>
          </p:blipFill>
          <p:spPr>
            <a:xfrm>
              <a:off x="6419183" y="279571"/>
              <a:ext cx="5436679" cy="435935"/>
            </a:xfrm>
            <a:prstGeom prst="rect">
              <a:avLst/>
            </a:prstGeom>
          </p:spPr>
        </p:pic>
        <p:sp>
          <p:nvSpPr>
            <p:cNvPr id="10" name="Rectángulo 9"/>
            <p:cNvSpPr/>
            <p:nvPr/>
          </p:nvSpPr>
          <p:spPr>
            <a:xfrm>
              <a:off x="6809874" y="336064"/>
              <a:ext cx="1852864"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p:cNvSpPr/>
            <p:nvPr/>
          </p:nvSpPr>
          <p:spPr>
            <a:xfrm>
              <a:off x="10257448" y="344085"/>
              <a:ext cx="1589648"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p:cNvSpPr/>
            <p:nvPr/>
          </p:nvSpPr>
          <p:spPr>
            <a:xfrm>
              <a:off x="6497053" y="336272"/>
              <a:ext cx="535880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sp>
        <p:nvSpPr>
          <p:cNvPr id="37" name="Rectángulo 59"/>
          <p:cNvSpPr/>
          <p:nvPr/>
        </p:nvSpPr>
        <p:spPr>
          <a:xfrm>
            <a:off x="232834" y="4048275"/>
            <a:ext cx="1211381" cy="525276"/>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Carga de Archivos</a:t>
            </a:r>
          </a:p>
        </p:txBody>
      </p:sp>
      <p:sp>
        <p:nvSpPr>
          <p:cNvPr id="34" name="CuadroTexto 53"/>
          <p:cNvSpPr txBox="1"/>
          <p:nvPr/>
        </p:nvSpPr>
        <p:spPr>
          <a:xfrm>
            <a:off x="2208130" y="1582840"/>
            <a:ext cx="7956597" cy="338554"/>
          </a:xfrm>
          <a:prstGeom prst="rect">
            <a:avLst/>
          </a:prstGeom>
          <a:noFill/>
        </p:spPr>
        <p:txBody>
          <a:bodyPr wrap="square" rtlCol="0">
            <a:spAutoFit/>
          </a:bodyPr>
          <a:lstStyle/>
          <a:p>
            <a:r>
              <a:rPr lang="es-MX" sz="1600" dirty="0">
                <a:solidFill>
                  <a:schemeClr val="tx1">
                    <a:lumMod val="75000"/>
                    <a:lumOff val="25000"/>
                  </a:schemeClr>
                </a:solidFill>
                <a:latin typeface="Arial" panose="020B0604020202020204" pitchFamily="34" charset="0"/>
                <a:cs typeface="Arial" panose="020B0604020202020204" pitchFamily="34" charset="0"/>
              </a:rPr>
              <a:t>Se genera un documento con las descripciones de los errores para ser atendidos.</a:t>
            </a:r>
          </a:p>
        </p:txBody>
      </p:sp>
      <p:pic>
        <p:nvPicPr>
          <p:cNvPr id="16386" name="Picture 2" descr="C:\Users\Sahid\Dropbox\DAI &amp; Data Corporativo\INAI  CAPACITACION 2017\MATERIAL TALLER SIPOT\Imagenes\43 Carga de Archivos -Error de Carga.PNG"/>
          <p:cNvPicPr>
            <a:picLocks noChangeAspect="1" noChangeArrowheads="1"/>
          </p:cNvPicPr>
          <p:nvPr/>
        </p:nvPicPr>
        <p:blipFill rotWithShape="1">
          <a:blip r:embed="rId4">
            <a:extLst>
              <a:ext uri="{28A0092B-C50C-407E-A947-70E740481C1C}">
                <a14:useLocalDpi xmlns:a14="http://schemas.microsoft.com/office/drawing/2010/main" val="0"/>
              </a:ext>
            </a:extLst>
          </a:blip>
          <a:srcRect t="31628" r="8294"/>
          <a:stretch/>
        </p:blipFill>
        <p:spPr bwMode="auto">
          <a:xfrm>
            <a:off x="3187537" y="3497123"/>
            <a:ext cx="7909023" cy="2909396"/>
          </a:xfrm>
          <a:prstGeom prst="rect">
            <a:avLst/>
          </a:prstGeom>
          <a:noFill/>
          <a:extLst>
            <a:ext uri="{909E8E84-426E-40DD-AFC4-6F175D3DCCD1}">
              <a14:hiddenFill xmlns:a14="http://schemas.microsoft.com/office/drawing/2010/main">
                <a:solidFill>
                  <a:srgbClr val="FFFFFF"/>
                </a:solidFill>
              </a14:hiddenFill>
            </a:ext>
          </a:extLst>
        </p:spPr>
      </p:pic>
      <p:sp>
        <p:nvSpPr>
          <p:cNvPr id="38" name="Elipse 42"/>
          <p:cNvSpPr/>
          <p:nvPr/>
        </p:nvSpPr>
        <p:spPr>
          <a:xfrm>
            <a:off x="5660564" y="5391418"/>
            <a:ext cx="5113428" cy="572799"/>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9" name="Picture 2" descr="C:\Users\Sahid\Dropbox\DAI &amp; Data Corporativo\INAI  CAPACITACION 2017\MATERIAL TALLER SIPOT\Imagenes\43 Carga de Archivos -Error de Carga.PNG"/>
          <p:cNvPicPr>
            <a:picLocks noChangeAspect="1" noChangeArrowheads="1"/>
          </p:cNvPicPr>
          <p:nvPr/>
        </p:nvPicPr>
        <p:blipFill rotWithShape="1">
          <a:blip r:embed="rId4">
            <a:extLst>
              <a:ext uri="{28A0092B-C50C-407E-A947-70E740481C1C}">
                <a14:useLocalDpi xmlns:a14="http://schemas.microsoft.com/office/drawing/2010/main" val="0"/>
              </a:ext>
            </a:extLst>
          </a:blip>
          <a:srcRect t="236" r="8294" b="68031"/>
          <a:stretch/>
        </p:blipFill>
        <p:spPr bwMode="auto">
          <a:xfrm>
            <a:off x="3102476" y="2568399"/>
            <a:ext cx="5447806" cy="930123"/>
          </a:xfrm>
          <a:prstGeom prst="rect">
            <a:avLst/>
          </a:prstGeom>
          <a:noFill/>
          <a:extLst>
            <a:ext uri="{909E8E84-426E-40DD-AFC4-6F175D3DCCD1}">
              <a14:hiddenFill xmlns:a14="http://schemas.microsoft.com/office/drawing/2010/main">
                <a:solidFill>
                  <a:srgbClr val="FFFFFF"/>
                </a:solidFill>
              </a14:hiddenFill>
            </a:ext>
          </a:extLst>
        </p:spPr>
      </p:pic>
      <p:sp>
        <p:nvSpPr>
          <p:cNvPr id="40" name="Rectángulo 5"/>
          <p:cNvSpPr/>
          <p:nvPr/>
        </p:nvSpPr>
        <p:spPr>
          <a:xfrm>
            <a:off x="5967080" y="1095586"/>
            <a:ext cx="2621230" cy="369332"/>
          </a:xfrm>
          <a:prstGeom prst="rect">
            <a:avLst/>
          </a:prstGeom>
        </p:spPr>
        <p:txBody>
          <a:bodyPr wrap="none">
            <a:spAutoFit/>
          </a:bodyPr>
          <a:lstStyle/>
          <a:p>
            <a:pPr algn="ctr"/>
            <a:r>
              <a:rPr lang="es-MX" b="1" dirty="0">
                <a:solidFill>
                  <a:srgbClr val="007B64"/>
                </a:solidFill>
                <a:latin typeface="Arial" panose="020B0604020202020204" pitchFamily="34" charset="0"/>
                <a:ea typeface="Calibri" panose="020F0502020204030204" pitchFamily="34" charset="0"/>
                <a:cs typeface="Arial" panose="020B0604020202020204" pitchFamily="34" charset="0"/>
              </a:rPr>
              <a:t>ERRORES DE CARGA</a:t>
            </a:r>
            <a:endParaRPr lang="es-MX" dirty="0">
              <a:solidFill>
                <a:srgbClr val="007B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8877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p:cNvGrpSpPr/>
          <p:nvPr/>
        </p:nvGrpSpPr>
        <p:grpSpPr>
          <a:xfrm>
            <a:off x="122239" y="1183544"/>
            <a:ext cx="1281600" cy="5360100"/>
            <a:chOff x="5991351" y="942540"/>
            <a:chExt cx="1398895" cy="5360100"/>
          </a:xfrm>
        </p:grpSpPr>
        <p:sp>
          <p:nvSpPr>
            <p:cNvPr id="65" name="Rectángulo 64"/>
            <p:cNvSpPr/>
            <p:nvPr/>
          </p:nvSpPr>
          <p:spPr>
            <a:xfrm>
              <a:off x="6058750" y="984093"/>
              <a:ext cx="1264096" cy="602725"/>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66" name="Rectángulo 65"/>
            <p:cNvSpPr/>
            <p:nvPr/>
          </p:nvSpPr>
          <p:spPr>
            <a:xfrm>
              <a:off x="5991351" y="942540"/>
              <a:ext cx="1398895"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7" name="Rectángulo 66"/>
            <p:cNvSpPr/>
            <p:nvPr/>
          </p:nvSpPr>
          <p:spPr>
            <a:xfrm>
              <a:off x="6169347" y="1714088"/>
              <a:ext cx="1211381" cy="63159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8" name="Rectángulo 67"/>
            <p:cNvSpPr/>
            <p:nvPr/>
          </p:nvSpPr>
          <p:spPr>
            <a:xfrm>
              <a:off x="5997681" y="3037946"/>
              <a:ext cx="139223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9" name="Rectángulo 68"/>
            <p:cNvSpPr/>
            <p:nvPr/>
          </p:nvSpPr>
          <p:spPr>
            <a:xfrm>
              <a:off x="5997681" y="5015058"/>
              <a:ext cx="138971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70" name="Rectángulo 69"/>
            <p:cNvSpPr/>
            <p:nvPr/>
          </p:nvSpPr>
          <p:spPr>
            <a:xfrm>
              <a:off x="6178531" y="2429177"/>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1" name="Rectángulo 70"/>
            <p:cNvSpPr/>
            <p:nvPr/>
          </p:nvSpPr>
          <p:spPr>
            <a:xfrm>
              <a:off x="6176011" y="3807271"/>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2" name="Rectángulo 71"/>
            <p:cNvSpPr/>
            <p:nvPr/>
          </p:nvSpPr>
          <p:spPr>
            <a:xfrm>
              <a:off x="6176011" y="4413308"/>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3" name="Rectángulo 72"/>
            <p:cNvSpPr/>
            <p:nvPr/>
          </p:nvSpPr>
          <p:spPr>
            <a:xfrm>
              <a:off x="6169346" y="5777364"/>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p:cNvSpPr/>
          <p:nvPr/>
        </p:nvSpPr>
        <p:spPr>
          <a:xfrm>
            <a:off x="122239" y="1225097"/>
            <a:ext cx="1264096" cy="602725"/>
          </a:xfrm>
          <a:prstGeom prst="rect">
            <a:avLst/>
          </a:prstGeom>
          <a:solidFill>
            <a:srgbClr val="3D2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p:txBody>
      </p:sp>
      <p:sp>
        <p:nvSpPr>
          <p:cNvPr id="56" name="Rectángulo 55"/>
          <p:cNvSpPr/>
          <p:nvPr/>
        </p:nvSpPr>
        <p:spPr>
          <a:xfrm>
            <a:off x="54840" y="1183544"/>
            <a:ext cx="1398895"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Unidades Administrativas</a:t>
            </a:r>
          </a:p>
        </p:txBody>
      </p:sp>
      <p:sp>
        <p:nvSpPr>
          <p:cNvPr id="57" name="Rectángulo 56"/>
          <p:cNvSpPr/>
          <p:nvPr/>
        </p:nvSpPr>
        <p:spPr>
          <a:xfrm>
            <a:off x="232836" y="1955092"/>
            <a:ext cx="1211381" cy="63159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Unidades Administrativas</a:t>
            </a:r>
          </a:p>
        </p:txBody>
      </p:sp>
      <p:sp>
        <p:nvSpPr>
          <p:cNvPr id="58" name="Rectángulo 57"/>
          <p:cNvSpPr/>
          <p:nvPr/>
        </p:nvSpPr>
        <p:spPr>
          <a:xfrm>
            <a:off x="61170" y="3278950"/>
            <a:ext cx="1392231"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rPr>
              <a:t>Carga de Información</a:t>
            </a:r>
          </a:p>
        </p:txBody>
      </p:sp>
      <p:sp>
        <p:nvSpPr>
          <p:cNvPr id="59" name="Rectángulo 58"/>
          <p:cNvSpPr/>
          <p:nvPr/>
        </p:nvSpPr>
        <p:spPr>
          <a:xfrm>
            <a:off x="61170" y="5256062"/>
            <a:ext cx="138971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Opciones Avanzadas</a:t>
            </a:r>
          </a:p>
        </p:txBody>
      </p:sp>
      <p:sp>
        <p:nvSpPr>
          <p:cNvPr id="60" name="Rectángulo 59"/>
          <p:cNvSpPr/>
          <p:nvPr/>
        </p:nvSpPr>
        <p:spPr>
          <a:xfrm>
            <a:off x="242020" y="2670181"/>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Asignación de Formatos</a:t>
            </a:r>
          </a:p>
        </p:txBody>
      </p:sp>
      <p:sp>
        <p:nvSpPr>
          <p:cNvPr id="61" name="Rectángulo 60"/>
          <p:cNvSpPr/>
          <p:nvPr/>
        </p:nvSpPr>
        <p:spPr>
          <a:xfrm>
            <a:off x="239500" y="4048275"/>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Carga de Archivos</a:t>
            </a:r>
          </a:p>
        </p:txBody>
      </p:sp>
      <p:sp>
        <p:nvSpPr>
          <p:cNvPr id="62" name="Rectángulo 61"/>
          <p:cNvSpPr/>
          <p:nvPr/>
        </p:nvSpPr>
        <p:spPr>
          <a:xfrm>
            <a:off x="239500" y="4654312"/>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Información</a:t>
            </a:r>
          </a:p>
        </p:txBody>
      </p:sp>
      <p:sp>
        <p:nvSpPr>
          <p:cNvPr id="63" name="Rectángulo 62"/>
          <p:cNvSpPr/>
          <p:nvPr/>
        </p:nvSpPr>
        <p:spPr>
          <a:xfrm>
            <a:off x="232835" y="6018368"/>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Copia/Borra Información</a:t>
            </a:r>
          </a:p>
        </p:txBody>
      </p:sp>
      <p:sp>
        <p:nvSpPr>
          <p:cNvPr id="94" name="CuadroTexto 93"/>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sp>
        <p:nvSpPr>
          <p:cNvPr id="53" name="CuadroTexto 52"/>
          <p:cNvSpPr txBox="1"/>
          <p:nvPr/>
        </p:nvSpPr>
        <p:spPr>
          <a:xfrm>
            <a:off x="2175266" y="233480"/>
            <a:ext cx="2649207" cy="523220"/>
          </a:xfrm>
          <a:prstGeom prst="rect">
            <a:avLst/>
          </a:prstGeom>
          <a:noFill/>
        </p:spPr>
        <p:txBody>
          <a:bodyPr wrap="square" rtlCol="0">
            <a:spAutoFit/>
          </a:bodyPr>
          <a:lstStyle/>
          <a:p>
            <a:pPr algn="ctr"/>
            <a:r>
              <a:rPr lang="es-MX" sz="1400" b="1" dirty="0">
                <a:solidFill>
                  <a:srgbClr val="007B64"/>
                </a:solidFill>
                <a:latin typeface="Arial" panose="020B0604020202020204" pitchFamily="34" charset="0"/>
                <a:cs typeface="Arial" panose="020B0604020202020204" pitchFamily="34" charset="0"/>
              </a:rPr>
              <a:t>Responsable: Unidad Administrativa</a:t>
            </a:r>
          </a:p>
        </p:txBody>
      </p:sp>
      <p:grpSp>
        <p:nvGrpSpPr>
          <p:cNvPr id="6" name="Grupo 5"/>
          <p:cNvGrpSpPr/>
          <p:nvPr/>
        </p:nvGrpSpPr>
        <p:grpSpPr>
          <a:xfrm>
            <a:off x="6419183" y="279571"/>
            <a:ext cx="5436679" cy="435935"/>
            <a:chOff x="6419183" y="279571"/>
            <a:chExt cx="5436679" cy="435935"/>
          </a:xfrm>
        </p:grpSpPr>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2481" t="74390" r="49230" b="4712"/>
            <a:stretch/>
          </p:blipFill>
          <p:spPr>
            <a:xfrm>
              <a:off x="6419183" y="279571"/>
              <a:ext cx="5436679" cy="435935"/>
            </a:xfrm>
            <a:prstGeom prst="rect">
              <a:avLst/>
            </a:prstGeom>
          </p:spPr>
        </p:pic>
        <p:sp>
          <p:nvSpPr>
            <p:cNvPr id="10" name="Rectángulo 9"/>
            <p:cNvSpPr/>
            <p:nvPr/>
          </p:nvSpPr>
          <p:spPr>
            <a:xfrm>
              <a:off x="6809874" y="336064"/>
              <a:ext cx="1852864"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p:cNvSpPr/>
            <p:nvPr/>
          </p:nvSpPr>
          <p:spPr>
            <a:xfrm>
              <a:off x="10257448" y="344085"/>
              <a:ext cx="1589648"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p:cNvSpPr/>
            <p:nvPr/>
          </p:nvSpPr>
          <p:spPr>
            <a:xfrm>
              <a:off x="6497053" y="336272"/>
              <a:ext cx="535880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sp>
        <p:nvSpPr>
          <p:cNvPr id="31" name="Rectángulo 59"/>
          <p:cNvSpPr/>
          <p:nvPr/>
        </p:nvSpPr>
        <p:spPr>
          <a:xfrm>
            <a:off x="232834" y="4048275"/>
            <a:ext cx="1211381" cy="525276"/>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Carga de Archivos</a:t>
            </a:r>
          </a:p>
        </p:txBody>
      </p:sp>
      <p:pic>
        <p:nvPicPr>
          <p:cNvPr id="33" name="Picture 2" descr="C:\Users\Sahid\Dropbox\DAI &amp; Data Corporativo\INAI  CAPACITACION 2017\MATERIAL TALLER SIPOT\Imagenes\12 Carga de Archivos -IX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3577" y="1986972"/>
            <a:ext cx="8046952" cy="2339787"/>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Conector recto de flecha 50"/>
          <p:cNvCxnSpPr/>
          <p:nvPr/>
        </p:nvCxnSpPr>
        <p:spPr>
          <a:xfrm flipH="1">
            <a:off x="6381519" y="1838766"/>
            <a:ext cx="324438" cy="376932"/>
          </a:xfrm>
          <a:prstGeom prst="straightConnector1">
            <a:avLst/>
          </a:prstGeom>
          <a:ln w="38100">
            <a:solidFill>
              <a:srgbClr val="B3518F"/>
            </a:solidFill>
            <a:tailEnd type="triangle"/>
          </a:ln>
        </p:spPr>
        <p:style>
          <a:lnRef idx="1">
            <a:schemeClr val="accent1"/>
          </a:lnRef>
          <a:fillRef idx="0">
            <a:schemeClr val="accent1"/>
          </a:fillRef>
          <a:effectRef idx="0">
            <a:schemeClr val="accent1"/>
          </a:effectRef>
          <a:fontRef idx="minor">
            <a:schemeClr val="tx1"/>
          </a:fontRef>
        </p:style>
      </p:cxnSp>
      <p:sp>
        <p:nvSpPr>
          <p:cNvPr id="35" name="CuadroTexto 53"/>
          <p:cNvSpPr txBox="1"/>
          <p:nvPr/>
        </p:nvSpPr>
        <p:spPr>
          <a:xfrm>
            <a:off x="5848478" y="1243047"/>
            <a:ext cx="5389475" cy="584775"/>
          </a:xfrm>
          <a:prstGeom prst="rect">
            <a:avLst/>
          </a:prstGeom>
          <a:noFill/>
        </p:spPr>
        <p:txBody>
          <a:bodyPr wrap="square" rtlCol="0">
            <a:spAutoFit/>
          </a:bodyPr>
          <a:lstStyle/>
          <a:p>
            <a:pPr algn="ctr"/>
            <a:r>
              <a:rPr lang="es-MX" sz="1600" dirty="0">
                <a:solidFill>
                  <a:schemeClr val="tx1">
                    <a:lumMod val="75000"/>
                    <a:lumOff val="25000"/>
                  </a:schemeClr>
                </a:solidFill>
                <a:latin typeface="Arial" panose="020B0604020202020204" pitchFamily="34" charset="0"/>
                <a:cs typeface="Arial" panose="020B0604020202020204" pitchFamily="34" charset="0"/>
              </a:rPr>
              <a:t>Al seleccionar el </a:t>
            </a:r>
            <a:r>
              <a:rPr lang="es-MX" sz="1600" b="1" dirty="0">
                <a:solidFill>
                  <a:schemeClr val="tx1">
                    <a:lumMod val="75000"/>
                    <a:lumOff val="25000"/>
                  </a:schemeClr>
                </a:solidFill>
                <a:latin typeface="Arial" panose="020B0604020202020204" pitchFamily="34" charset="0"/>
                <a:cs typeface="Arial" panose="020B0604020202020204" pitchFamily="34" charset="0"/>
              </a:rPr>
              <a:t>“Tipo de Carga”</a:t>
            </a:r>
            <a:r>
              <a:rPr lang="es-MX" sz="1600" dirty="0">
                <a:solidFill>
                  <a:schemeClr val="tx1">
                    <a:lumMod val="75000"/>
                    <a:lumOff val="25000"/>
                  </a:schemeClr>
                </a:solidFill>
                <a:latin typeface="Arial" panose="020B0604020202020204" pitchFamily="34" charset="0"/>
                <a:cs typeface="Arial" panose="020B0604020202020204" pitchFamily="34" charset="0"/>
              </a:rPr>
              <a:t> se habilita la acción “Seleccionar”.</a:t>
            </a:r>
          </a:p>
        </p:txBody>
      </p:sp>
      <p:sp>
        <p:nvSpPr>
          <p:cNvPr id="36" name="Rectángulo 35"/>
          <p:cNvSpPr/>
          <p:nvPr/>
        </p:nvSpPr>
        <p:spPr>
          <a:xfrm>
            <a:off x="5406445" y="2231353"/>
            <a:ext cx="895475" cy="235871"/>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8" name="Picture 3" descr="C:\Users\Sahid\Dropbox\DAI &amp; Data Corporativo\INAI  CAPACITACION 2017\MATERIAL TALLER SIPOT\Imagenes\13 Carga de Archivos -IXa.PNG"/>
          <p:cNvPicPr>
            <a:picLocks noChangeAspect="1" noChangeArrowheads="1"/>
          </p:cNvPicPr>
          <p:nvPr/>
        </p:nvPicPr>
        <p:blipFill rotWithShape="1">
          <a:blip r:embed="rId5">
            <a:extLst>
              <a:ext uri="{28A0092B-C50C-407E-A947-70E740481C1C}">
                <a14:useLocalDpi xmlns:a14="http://schemas.microsoft.com/office/drawing/2010/main" val="0"/>
              </a:ext>
            </a:extLst>
          </a:blip>
          <a:srcRect t="-1" r="64102" b="74274"/>
          <a:stretch/>
        </p:blipFill>
        <p:spPr bwMode="auto">
          <a:xfrm>
            <a:off x="8033248" y="2008860"/>
            <a:ext cx="3349527" cy="1255805"/>
          </a:xfrm>
          <a:prstGeom prst="rect">
            <a:avLst/>
          </a:prstGeom>
          <a:noFill/>
          <a:extLst>
            <a:ext uri="{909E8E84-426E-40DD-AFC4-6F175D3DCCD1}">
              <a14:hiddenFill xmlns:a14="http://schemas.microsoft.com/office/drawing/2010/main">
                <a:solidFill>
                  <a:srgbClr val="FFFFFF"/>
                </a:solidFill>
              </a14:hiddenFill>
            </a:ext>
          </a:extLst>
        </p:spPr>
      </p:pic>
      <p:sp>
        <p:nvSpPr>
          <p:cNvPr id="39" name="Rectángulo 38"/>
          <p:cNvSpPr/>
          <p:nvPr/>
        </p:nvSpPr>
        <p:spPr>
          <a:xfrm>
            <a:off x="7978658" y="1986972"/>
            <a:ext cx="3404117" cy="1277693"/>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Flecha abajo 39"/>
          <p:cNvSpPr/>
          <p:nvPr/>
        </p:nvSpPr>
        <p:spPr>
          <a:xfrm rot="17049076">
            <a:off x="6981088" y="1856711"/>
            <a:ext cx="445169" cy="1221026"/>
          </a:xfrm>
          <a:prstGeom prst="downArrow">
            <a:avLst/>
          </a:prstGeom>
          <a:solidFill>
            <a:srgbClr val="007B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1" name="Picture 3" descr="C:\Users\Sahid\Dropbox\DAI &amp; Data Corporativo\INAI  CAPACITACION 2017\MATERIAL TALLER SIPOT\Imagenes\11 Carga de Archivos.PNG"/>
          <p:cNvPicPr>
            <a:picLocks noChangeAspect="1" noChangeArrowheads="1"/>
          </p:cNvPicPr>
          <p:nvPr/>
        </p:nvPicPr>
        <p:blipFill rotWithShape="1">
          <a:blip r:embed="rId6">
            <a:extLst>
              <a:ext uri="{28A0092B-C50C-407E-A947-70E740481C1C}">
                <a14:useLocalDpi xmlns:a14="http://schemas.microsoft.com/office/drawing/2010/main" val="0"/>
              </a:ext>
            </a:extLst>
          </a:blip>
          <a:srcRect l="12087" t="38639" r="81757" b="55546"/>
          <a:stretch/>
        </p:blipFill>
        <p:spPr bwMode="auto">
          <a:xfrm>
            <a:off x="3474530" y="2374927"/>
            <a:ext cx="500041" cy="152399"/>
          </a:xfrm>
          <a:prstGeom prst="rect">
            <a:avLst/>
          </a:prstGeom>
          <a:noFill/>
          <a:extLst>
            <a:ext uri="{909E8E84-426E-40DD-AFC4-6F175D3DCCD1}">
              <a14:hiddenFill xmlns:a14="http://schemas.microsoft.com/office/drawing/2010/main">
                <a:solidFill>
                  <a:srgbClr val="FFFFFF"/>
                </a:solidFill>
              </a14:hiddenFill>
            </a:ext>
          </a:extLst>
        </p:spPr>
      </p:pic>
      <p:sp>
        <p:nvSpPr>
          <p:cNvPr id="37" name="Elipse 36"/>
          <p:cNvSpPr/>
          <p:nvPr/>
        </p:nvSpPr>
        <p:spPr>
          <a:xfrm>
            <a:off x="3251851" y="2283384"/>
            <a:ext cx="818865" cy="312277"/>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CuadroTexto 53"/>
          <p:cNvSpPr txBox="1"/>
          <p:nvPr/>
        </p:nvSpPr>
        <p:spPr>
          <a:xfrm>
            <a:off x="2864337" y="4795748"/>
            <a:ext cx="3888479" cy="1323439"/>
          </a:xfrm>
          <a:prstGeom prst="rect">
            <a:avLst/>
          </a:prstGeom>
          <a:noFill/>
        </p:spPr>
        <p:txBody>
          <a:bodyPr wrap="square" rtlCol="0">
            <a:spAutoFit/>
          </a:bodyPr>
          <a:lstStyle/>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Se deberá descargar previamente el formato que contiene la información que se dará de baja y dejar en dicho formato, únicamente los registros que se pretenden dar de baja.</a:t>
            </a:r>
          </a:p>
        </p:txBody>
      </p:sp>
      <p:grpSp>
        <p:nvGrpSpPr>
          <p:cNvPr id="12" name="Grupo 11"/>
          <p:cNvGrpSpPr/>
          <p:nvPr/>
        </p:nvGrpSpPr>
        <p:grpSpPr>
          <a:xfrm>
            <a:off x="7378995" y="4835618"/>
            <a:ext cx="4159515" cy="1080820"/>
            <a:chOff x="7368363" y="4720856"/>
            <a:chExt cx="4159515" cy="1080820"/>
          </a:xfrm>
        </p:grpSpPr>
        <p:pic>
          <p:nvPicPr>
            <p:cNvPr id="48" name="Picture 2" descr="C:\Users\Sahid\Dropbox\DAI &amp; Data Corporativo\INAI  CAPACITACION 2017\MATERIAL TALLER SIPOT\Imagenes\32 Carga de Archivos -Baja.PNG"/>
            <p:cNvPicPr>
              <a:picLocks noChangeAspect="1" noChangeArrowheads="1"/>
            </p:cNvPicPr>
            <p:nvPr/>
          </p:nvPicPr>
          <p:blipFill rotWithShape="1">
            <a:blip r:embed="rId7">
              <a:extLst>
                <a:ext uri="{28A0092B-C50C-407E-A947-70E740481C1C}">
                  <a14:useLocalDpi xmlns:a14="http://schemas.microsoft.com/office/drawing/2010/main" val="0"/>
                </a:ext>
              </a:extLst>
            </a:blip>
            <a:srcRect l="34940" t="5498" r="26561" b="66852"/>
            <a:stretch/>
          </p:blipFill>
          <p:spPr bwMode="auto">
            <a:xfrm>
              <a:off x="7368363" y="4720856"/>
              <a:ext cx="3521561" cy="108082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C:\Users\Sahid\Dropbox\DAI &amp; Data Corporativo\INAI  CAPACITACION 2017\MATERIAL TALLER SIPOT\Imagenes\32 Carga de Archivos -Baja.PNG"/>
            <p:cNvPicPr>
              <a:picLocks noChangeAspect="1" noChangeArrowheads="1"/>
            </p:cNvPicPr>
            <p:nvPr/>
          </p:nvPicPr>
          <p:blipFill rotWithShape="1">
            <a:blip r:embed="rId7">
              <a:extLst>
                <a:ext uri="{28A0092B-C50C-407E-A947-70E740481C1C}">
                  <a14:useLocalDpi xmlns:a14="http://schemas.microsoft.com/office/drawing/2010/main" val="0"/>
                </a:ext>
              </a:extLst>
            </a:blip>
            <a:srcRect l="85705" t="5498" r="7321" b="66852"/>
            <a:stretch/>
          </p:blipFill>
          <p:spPr bwMode="auto">
            <a:xfrm>
              <a:off x="10889924" y="4720856"/>
              <a:ext cx="637954" cy="1080820"/>
            </a:xfrm>
            <a:prstGeom prst="rect">
              <a:avLst/>
            </a:prstGeom>
            <a:noFill/>
            <a:extLst>
              <a:ext uri="{909E8E84-426E-40DD-AFC4-6F175D3DCCD1}">
                <a14:hiddenFill xmlns:a14="http://schemas.microsoft.com/office/drawing/2010/main">
                  <a:solidFill>
                    <a:srgbClr val="FFFFFF"/>
                  </a:solidFill>
                </a14:hiddenFill>
              </a:ext>
            </a:extLst>
          </p:spPr>
        </p:pic>
        <p:sp>
          <p:nvSpPr>
            <p:cNvPr id="49" name="Rectángulo 34"/>
            <p:cNvSpPr/>
            <p:nvPr/>
          </p:nvSpPr>
          <p:spPr>
            <a:xfrm>
              <a:off x="7675148" y="5209818"/>
              <a:ext cx="2532441" cy="506041"/>
            </a:xfrm>
            <a:prstGeom prst="rect">
              <a:avLst/>
            </a:prstGeom>
            <a:noFill/>
            <a:ln w="3810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0" name="Rectángulo 34"/>
            <p:cNvSpPr/>
            <p:nvPr/>
          </p:nvSpPr>
          <p:spPr>
            <a:xfrm>
              <a:off x="8502965" y="4767146"/>
              <a:ext cx="1179130" cy="265460"/>
            </a:xfrm>
            <a:prstGeom prst="rect">
              <a:avLst/>
            </a:prstGeom>
            <a:noFill/>
            <a:ln w="3810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64" name="Flecha abajo 63"/>
          <p:cNvSpPr/>
          <p:nvPr/>
        </p:nvSpPr>
        <p:spPr>
          <a:xfrm>
            <a:off x="9995636" y="3501147"/>
            <a:ext cx="445169" cy="1221026"/>
          </a:xfrm>
          <a:prstGeom prst="downArrow">
            <a:avLst/>
          </a:prstGeom>
          <a:solidFill>
            <a:srgbClr val="007B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483853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p:cNvGrpSpPr/>
          <p:nvPr/>
        </p:nvGrpSpPr>
        <p:grpSpPr>
          <a:xfrm>
            <a:off x="122239" y="1183544"/>
            <a:ext cx="1281600" cy="5360100"/>
            <a:chOff x="5991351" y="942540"/>
            <a:chExt cx="1398895" cy="5360100"/>
          </a:xfrm>
        </p:grpSpPr>
        <p:sp>
          <p:nvSpPr>
            <p:cNvPr id="65" name="Rectángulo 64"/>
            <p:cNvSpPr/>
            <p:nvPr/>
          </p:nvSpPr>
          <p:spPr>
            <a:xfrm>
              <a:off x="6058750" y="984093"/>
              <a:ext cx="1264096" cy="602725"/>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66" name="Rectángulo 65"/>
            <p:cNvSpPr/>
            <p:nvPr/>
          </p:nvSpPr>
          <p:spPr>
            <a:xfrm>
              <a:off x="5991351" y="942540"/>
              <a:ext cx="1398895"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7" name="Rectángulo 66"/>
            <p:cNvSpPr/>
            <p:nvPr/>
          </p:nvSpPr>
          <p:spPr>
            <a:xfrm>
              <a:off x="6169347" y="1714088"/>
              <a:ext cx="1211381" cy="63159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8" name="Rectángulo 67"/>
            <p:cNvSpPr/>
            <p:nvPr/>
          </p:nvSpPr>
          <p:spPr>
            <a:xfrm>
              <a:off x="5997681" y="3037946"/>
              <a:ext cx="139223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9" name="Rectángulo 68"/>
            <p:cNvSpPr/>
            <p:nvPr/>
          </p:nvSpPr>
          <p:spPr>
            <a:xfrm>
              <a:off x="5997681" y="5015058"/>
              <a:ext cx="138971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70" name="Rectángulo 69"/>
            <p:cNvSpPr/>
            <p:nvPr/>
          </p:nvSpPr>
          <p:spPr>
            <a:xfrm>
              <a:off x="6178531" y="2429177"/>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1" name="Rectángulo 70"/>
            <p:cNvSpPr/>
            <p:nvPr/>
          </p:nvSpPr>
          <p:spPr>
            <a:xfrm>
              <a:off x="6176011" y="3807271"/>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2" name="Rectángulo 71"/>
            <p:cNvSpPr/>
            <p:nvPr/>
          </p:nvSpPr>
          <p:spPr>
            <a:xfrm>
              <a:off x="6176011" y="4413308"/>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3" name="Rectángulo 72"/>
            <p:cNvSpPr/>
            <p:nvPr/>
          </p:nvSpPr>
          <p:spPr>
            <a:xfrm>
              <a:off x="6169346" y="5777364"/>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p:cNvSpPr/>
          <p:nvPr/>
        </p:nvSpPr>
        <p:spPr>
          <a:xfrm>
            <a:off x="122239" y="1225097"/>
            <a:ext cx="1264096" cy="602725"/>
          </a:xfrm>
          <a:prstGeom prst="rect">
            <a:avLst/>
          </a:prstGeom>
          <a:solidFill>
            <a:srgbClr val="3D2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p:txBody>
      </p:sp>
      <p:sp>
        <p:nvSpPr>
          <p:cNvPr id="56" name="Rectángulo 55"/>
          <p:cNvSpPr/>
          <p:nvPr/>
        </p:nvSpPr>
        <p:spPr>
          <a:xfrm>
            <a:off x="54840" y="1183544"/>
            <a:ext cx="1398895"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Unidades Administrativas</a:t>
            </a:r>
          </a:p>
        </p:txBody>
      </p:sp>
      <p:sp>
        <p:nvSpPr>
          <p:cNvPr id="57" name="Rectángulo 56"/>
          <p:cNvSpPr/>
          <p:nvPr/>
        </p:nvSpPr>
        <p:spPr>
          <a:xfrm>
            <a:off x="232836" y="1955092"/>
            <a:ext cx="1211381" cy="63159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Unidades Administrativas</a:t>
            </a:r>
          </a:p>
        </p:txBody>
      </p:sp>
      <p:sp>
        <p:nvSpPr>
          <p:cNvPr id="58" name="Rectángulo 57"/>
          <p:cNvSpPr/>
          <p:nvPr/>
        </p:nvSpPr>
        <p:spPr>
          <a:xfrm>
            <a:off x="61170" y="3278950"/>
            <a:ext cx="1392231"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rPr>
              <a:t>Carga de Información</a:t>
            </a:r>
          </a:p>
        </p:txBody>
      </p:sp>
      <p:sp>
        <p:nvSpPr>
          <p:cNvPr id="59" name="Rectángulo 58"/>
          <p:cNvSpPr/>
          <p:nvPr/>
        </p:nvSpPr>
        <p:spPr>
          <a:xfrm>
            <a:off x="61170" y="5256062"/>
            <a:ext cx="138971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Opciones Avanzadas</a:t>
            </a:r>
          </a:p>
        </p:txBody>
      </p:sp>
      <p:sp>
        <p:nvSpPr>
          <p:cNvPr id="60" name="Rectángulo 59"/>
          <p:cNvSpPr/>
          <p:nvPr/>
        </p:nvSpPr>
        <p:spPr>
          <a:xfrm>
            <a:off x="242020" y="2670181"/>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Asignación de Formatos</a:t>
            </a:r>
          </a:p>
        </p:txBody>
      </p:sp>
      <p:sp>
        <p:nvSpPr>
          <p:cNvPr id="61" name="Rectángulo 60"/>
          <p:cNvSpPr/>
          <p:nvPr/>
        </p:nvSpPr>
        <p:spPr>
          <a:xfrm>
            <a:off x="239500" y="4048275"/>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Carga de Archivos</a:t>
            </a:r>
          </a:p>
        </p:txBody>
      </p:sp>
      <p:sp>
        <p:nvSpPr>
          <p:cNvPr id="62" name="Rectángulo 61"/>
          <p:cNvSpPr/>
          <p:nvPr/>
        </p:nvSpPr>
        <p:spPr>
          <a:xfrm>
            <a:off x="239500" y="4654312"/>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Información</a:t>
            </a:r>
          </a:p>
        </p:txBody>
      </p:sp>
      <p:sp>
        <p:nvSpPr>
          <p:cNvPr id="63" name="Rectángulo 62"/>
          <p:cNvSpPr/>
          <p:nvPr/>
        </p:nvSpPr>
        <p:spPr>
          <a:xfrm>
            <a:off x="232835" y="6018368"/>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Copia/Borra Información</a:t>
            </a:r>
          </a:p>
        </p:txBody>
      </p:sp>
      <p:sp>
        <p:nvSpPr>
          <p:cNvPr id="94" name="CuadroTexto 93"/>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sp>
        <p:nvSpPr>
          <p:cNvPr id="53" name="CuadroTexto 52"/>
          <p:cNvSpPr txBox="1"/>
          <p:nvPr/>
        </p:nvSpPr>
        <p:spPr>
          <a:xfrm>
            <a:off x="2175266" y="233480"/>
            <a:ext cx="2649207" cy="523220"/>
          </a:xfrm>
          <a:prstGeom prst="rect">
            <a:avLst/>
          </a:prstGeom>
          <a:noFill/>
        </p:spPr>
        <p:txBody>
          <a:bodyPr wrap="square" rtlCol="0">
            <a:spAutoFit/>
          </a:bodyPr>
          <a:lstStyle/>
          <a:p>
            <a:pPr algn="ctr"/>
            <a:r>
              <a:rPr lang="es-MX" sz="1400" b="1" dirty="0">
                <a:solidFill>
                  <a:srgbClr val="007B64"/>
                </a:solidFill>
                <a:latin typeface="Arial" panose="020B0604020202020204" pitchFamily="34" charset="0"/>
                <a:cs typeface="Arial" panose="020B0604020202020204" pitchFamily="34" charset="0"/>
              </a:rPr>
              <a:t>Responsable: Unidad Administrativa</a:t>
            </a:r>
          </a:p>
        </p:txBody>
      </p:sp>
      <p:grpSp>
        <p:nvGrpSpPr>
          <p:cNvPr id="6" name="Grupo 5"/>
          <p:cNvGrpSpPr/>
          <p:nvPr/>
        </p:nvGrpSpPr>
        <p:grpSpPr>
          <a:xfrm>
            <a:off x="6419183" y="279571"/>
            <a:ext cx="5436679" cy="435935"/>
            <a:chOff x="6419183" y="279571"/>
            <a:chExt cx="5436679" cy="435935"/>
          </a:xfrm>
        </p:grpSpPr>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2481" t="74390" r="49230" b="4712"/>
            <a:stretch/>
          </p:blipFill>
          <p:spPr>
            <a:xfrm>
              <a:off x="6419183" y="279571"/>
              <a:ext cx="5436679" cy="435935"/>
            </a:xfrm>
            <a:prstGeom prst="rect">
              <a:avLst/>
            </a:prstGeom>
          </p:spPr>
        </p:pic>
        <p:sp>
          <p:nvSpPr>
            <p:cNvPr id="10" name="Rectángulo 9"/>
            <p:cNvSpPr/>
            <p:nvPr/>
          </p:nvSpPr>
          <p:spPr>
            <a:xfrm>
              <a:off x="6809874" y="336064"/>
              <a:ext cx="1852864"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p:cNvSpPr/>
            <p:nvPr/>
          </p:nvSpPr>
          <p:spPr>
            <a:xfrm>
              <a:off x="10257448" y="344085"/>
              <a:ext cx="1589648"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p:cNvSpPr/>
            <p:nvPr/>
          </p:nvSpPr>
          <p:spPr>
            <a:xfrm>
              <a:off x="6497053" y="336272"/>
              <a:ext cx="535880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sp>
        <p:nvSpPr>
          <p:cNvPr id="31" name="Rectángulo 59"/>
          <p:cNvSpPr/>
          <p:nvPr/>
        </p:nvSpPr>
        <p:spPr>
          <a:xfrm>
            <a:off x="232834" y="4048275"/>
            <a:ext cx="1211381" cy="525276"/>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Carga de Archivos</a:t>
            </a:r>
          </a:p>
        </p:txBody>
      </p:sp>
      <p:pic>
        <p:nvPicPr>
          <p:cNvPr id="52" name="Picture 2" descr="C:\Users\Sahid\Dropbox\DAI &amp; Data Corporativo\INAI  CAPACITACION 2017\MATERIAL TALLER SIPOT\Imagenes\12 Carga de Archivos -IX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3577" y="1986972"/>
            <a:ext cx="8046952" cy="2339787"/>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Conector recto de flecha 50"/>
          <p:cNvCxnSpPr/>
          <p:nvPr/>
        </p:nvCxnSpPr>
        <p:spPr>
          <a:xfrm flipH="1">
            <a:off x="6381519" y="1838766"/>
            <a:ext cx="324438" cy="376932"/>
          </a:xfrm>
          <a:prstGeom prst="straightConnector1">
            <a:avLst/>
          </a:prstGeom>
          <a:ln w="38100">
            <a:solidFill>
              <a:srgbClr val="B3518F"/>
            </a:solidFill>
            <a:tailEnd type="triangle"/>
          </a:ln>
        </p:spPr>
        <p:style>
          <a:lnRef idx="1">
            <a:schemeClr val="accent1"/>
          </a:lnRef>
          <a:fillRef idx="0">
            <a:schemeClr val="accent1"/>
          </a:fillRef>
          <a:effectRef idx="0">
            <a:schemeClr val="accent1"/>
          </a:effectRef>
          <a:fontRef idx="minor">
            <a:schemeClr val="tx1"/>
          </a:fontRef>
        </p:style>
      </p:cxnSp>
      <p:sp>
        <p:nvSpPr>
          <p:cNvPr id="74" name="CuadroTexto 53"/>
          <p:cNvSpPr txBox="1"/>
          <p:nvPr/>
        </p:nvSpPr>
        <p:spPr>
          <a:xfrm>
            <a:off x="5848478" y="1243047"/>
            <a:ext cx="5389475" cy="584775"/>
          </a:xfrm>
          <a:prstGeom prst="rect">
            <a:avLst/>
          </a:prstGeom>
          <a:noFill/>
        </p:spPr>
        <p:txBody>
          <a:bodyPr wrap="square" rtlCol="0">
            <a:spAutoFit/>
          </a:bodyPr>
          <a:lstStyle/>
          <a:p>
            <a:pPr algn="ctr"/>
            <a:r>
              <a:rPr lang="es-MX" sz="1600" dirty="0">
                <a:solidFill>
                  <a:schemeClr val="tx1">
                    <a:lumMod val="75000"/>
                    <a:lumOff val="25000"/>
                  </a:schemeClr>
                </a:solidFill>
                <a:latin typeface="Arial" panose="020B0604020202020204" pitchFamily="34" charset="0"/>
                <a:cs typeface="Arial" panose="020B0604020202020204" pitchFamily="34" charset="0"/>
              </a:rPr>
              <a:t>Al seleccionar el </a:t>
            </a:r>
            <a:r>
              <a:rPr lang="es-MX" sz="1600" b="1" dirty="0">
                <a:solidFill>
                  <a:schemeClr val="tx1">
                    <a:lumMod val="75000"/>
                    <a:lumOff val="25000"/>
                  </a:schemeClr>
                </a:solidFill>
                <a:latin typeface="Arial" panose="020B0604020202020204" pitchFamily="34" charset="0"/>
                <a:cs typeface="Arial" panose="020B0604020202020204" pitchFamily="34" charset="0"/>
              </a:rPr>
              <a:t>“Tipo de Carga”</a:t>
            </a:r>
            <a:r>
              <a:rPr lang="es-MX" sz="1600" dirty="0">
                <a:solidFill>
                  <a:schemeClr val="tx1">
                    <a:lumMod val="75000"/>
                    <a:lumOff val="25000"/>
                  </a:schemeClr>
                </a:solidFill>
                <a:latin typeface="Arial" panose="020B0604020202020204" pitchFamily="34" charset="0"/>
                <a:cs typeface="Arial" panose="020B0604020202020204" pitchFamily="34" charset="0"/>
              </a:rPr>
              <a:t> se habilita la acción “Seleccionar”.</a:t>
            </a:r>
          </a:p>
        </p:txBody>
      </p:sp>
      <p:sp>
        <p:nvSpPr>
          <p:cNvPr id="75" name="Rectángulo 74"/>
          <p:cNvSpPr/>
          <p:nvPr/>
        </p:nvSpPr>
        <p:spPr>
          <a:xfrm>
            <a:off x="5406445" y="2231353"/>
            <a:ext cx="895475" cy="235871"/>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6" name="Picture 3" descr="C:\Users\Sahid\Dropbox\DAI &amp; Data Corporativo\INAI  CAPACITACION 2017\MATERIAL TALLER SIPOT\Imagenes\13 Carga de Archivos -IXa.PNG"/>
          <p:cNvPicPr>
            <a:picLocks noChangeAspect="1" noChangeArrowheads="1"/>
          </p:cNvPicPr>
          <p:nvPr/>
        </p:nvPicPr>
        <p:blipFill rotWithShape="1">
          <a:blip r:embed="rId5">
            <a:extLst>
              <a:ext uri="{28A0092B-C50C-407E-A947-70E740481C1C}">
                <a14:useLocalDpi xmlns:a14="http://schemas.microsoft.com/office/drawing/2010/main" val="0"/>
              </a:ext>
            </a:extLst>
          </a:blip>
          <a:srcRect t="-1" r="64102" b="74274"/>
          <a:stretch/>
        </p:blipFill>
        <p:spPr bwMode="auto">
          <a:xfrm>
            <a:off x="8033248" y="2008860"/>
            <a:ext cx="3349527" cy="1255805"/>
          </a:xfrm>
          <a:prstGeom prst="rect">
            <a:avLst/>
          </a:prstGeom>
          <a:noFill/>
          <a:extLst>
            <a:ext uri="{909E8E84-426E-40DD-AFC4-6F175D3DCCD1}">
              <a14:hiddenFill xmlns:a14="http://schemas.microsoft.com/office/drawing/2010/main">
                <a:solidFill>
                  <a:srgbClr val="FFFFFF"/>
                </a:solidFill>
              </a14:hiddenFill>
            </a:ext>
          </a:extLst>
        </p:spPr>
      </p:pic>
      <p:sp>
        <p:nvSpPr>
          <p:cNvPr id="77" name="Rectángulo 76"/>
          <p:cNvSpPr/>
          <p:nvPr/>
        </p:nvSpPr>
        <p:spPr>
          <a:xfrm>
            <a:off x="7978658" y="1986972"/>
            <a:ext cx="3404117" cy="1277693"/>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Flecha abajo 77"/>
          <p:cNvSpPr/>
          <p:nvPr/>
        </p:nvSpPr>
        <p:spPr>
          <a:xfrm rot="17049076">
            <a:off x="6981088" y="1856711"/>
            <a:ext cx="445169" cy="1221026"/>
          </a:xfrm>
          <a:prstGeom prst="downArrow">
            <a:avLst/>
          </a:prstGeom>
          <a:solidFill>
            <a:srgbClr val="007B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9" name="Picture 3" descr="C:\Users\Sahid\Dropbox\DAI &amp; Data Corporativo\INAI  CAPACITACION 2017\MATERIAL TALLER SIPOT\Imagenes\11 Carga de Archivos.PNG"/>
          <p:cNvPicPr>
            <a:picLocks noChangeAspect="1" noChangeArrowheads="1"/>
          </p:cNvPicPr>
          <p:nvPr/>
        </p:nvPicPr>
        <p:blipFill rotWithShape="1">
          <a:blip r:embed="rId6">
            <a:extLst>
              <a:ext uri="{28A0092B-C50C-407E-A947-70E740481C1C}">
                <a14:useLocalDpi xmlns:a14="http://schemas.microsoft.com/office/drawing/2010/main" val="0"/>
              </a:ext>
            </a:extLst>
          </a:blip>
          <a:srcRect l="12087" t="46750" r="81757" b="48889"/>
          <a:stretch/>
        </p:blipFill>
        <p:spPr bwMode="auto">
          <a:xfrm>
            <a:off x="3448329" y="2410074"/>
            <a:ext cx="500041" cy="114300"/>
          </a:xfrm>
          <a:prstGeom prst="rect">
            <a:avLst/>
          </a:prstGeom>
          <a:noFill/>
          <a:extLst>
            <a:ext uri="{909E8E84-426E-40DD-AFC4-6F175D3DCCD1}">
              <a14:hiddenFill xmlns:a14="http://schemas.microsoft.com/office/drawing/2010/main">
                <a:solidFill>
                  <a:srgbClr val="FFFFFF"/>
                </a:solidFill>
              </a14:hiddenFill>
            </a:ext>
          </a:extLst>
        </p:spPr>
      </p:pic>
      <p:sp>
        <p:nvSpPr>
          <p:cNvPr id="80" name="Elipse 79"/>
          <p:cNvSpPr/>
          <p:nvPr/>
        </p:nvSpPr>
        <p:spPr>
          <a:xfrm>
            <a:off x="3251851" y="2283384"/>
            <a:ext cx="818865" cy="312277"/>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1" name="CuadroTexto 53"/>
          <p:cNvSpPr txBox="1"/>
          <p:nvPr/>
        </p:nvSpPr>
        <p:spPr>
          <a:xfrm>
            <a:off x="2864337" y="4795748"/>
            <a:ext cx="3888479" cy="1077218"/>
          </a:xfrm>
          <a:prstGeom prst="rect">
            <a:avLst/>
          </a:prstGeom>
          <a:noFill/>
        </p:spPr>
        <p:txBody>
          <a:bodyPr wrap="square" rtlCol="0">
            <a:spAutoFit/>
          </a:bodyPr>
          <a:lstStyle/>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Se deberá descargar previamente el formato que contiene la información que se modificará, y en el mismo hacer modificaciones que correspondan.</a:t>
            </a:r>
          </a:p>
        </p:txBody>
      </p:sp>
      <p:grpSp>
        <p:nvGrpSpPr>
          <p:cNvPr id="82" name="Grupo 81"/>
          <p:cNvGrpSpPr/>
          <p:nvPr/>
        </p:nvGrpSpPr>
        <p:grpSpPr>
          <a:xfrm>
            <a:off x="7378995" y="4835618"/>
            <a:ext cx="4159515" cy="1080820"/>
            <a:chOff x="7368363" y="4720856"/>
            <a:chExt cx="4159515" cy="1080820"/>
          </a:xfrm>
        </p:grpSpPr>
        <p:pic>
          <p:nvPicPr>
            <p:cNvPr id="83" name="Picture 2" descr="C:\Users\Sahid\Dropbox\DAI &amp; Data Corporativo\INAI  CAPACITACION 2017\MATERIAL TALLER SIPOT\Imagenes\32 Carga de Archivos -Baja.PNG"/>
            <p:cNvPicPr>
              <a:picLocks noChangeAspect="1" noChangeArrowheads="1"/>
            </p:cNvPicPr>
            <p:nvPr/>
          </p:nvPicPr>
          <p:blipFill rotWithShape="1">
            <a:blip r:embed="rId7">
              <a:extLst>
                <a:ext uri="{28A0092B-C50C-407E-A947-70E740481C1C}">
                  <a14:useLocalDpi xmlns:a14="http://schemas.microsoft.com/office/drawing/2010/main" val="0"/>
                </a:ext>
              </a:extLst>
            </a:blip>
            <a:srcRect l="34940" t="5498" r="26561" b="66852"/>
            <a:stretch/>
          </p:blipFill>
          <p:spPr bwMode="auto">
            <a:xfrm>
              <a:off x="7368363" y="4720856"/>
              <a:ext cx="3521561" cy="1080820"/>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descr="C:\Users\Sahid\Dropbox\DAI &amp; Data Corporativo\INAI  CAPACITACION 2017\MATERIAL TALLER SIPOT\Imagenes\32 Carga de Archivos -Baja.PNG"/>
            <p:cNvPicPr>
              <a:picLocks noChangeAspect="1" noChangeArrowheads="1"/>
            </p:cNvPicPr>
            <p:nvPr/>
          </p:nvPicPr>
          <p:blipFill rotWithShape="1">
            <a:blip r:embed="rId7">
              <a:extLst>
                <a:ext uri="{28A0092B-C50C-407E-A947-70E740481C1C}">
                  <a14:useLocalDpi xmlns:a14="http://schemas.microsoft.com/office/drawing/2010/main" val="0"/>
                </a:ext>
              </a:extLst>
            </a:blip>
            <a:srcRect l="85705" t="5498" r="7321" b="66852"/>
            <a:stretch/>
          </p:blipFill>
          <p:spPr bwMode="auto">
            <a:xfrm>
              <a:off x="10889924" y="4720856"/>
              <a:ext cx="637954" cy="1080820"/>
            </a:xfrm>
            <a:prstGeom prst="rect">
              <a:avLst/>
            </a:prstGeom>
            <a:noFill/>
            <a:extLst>
              <a:ext uri="{909E8E84-426E-40DD-AFC4-6F175D3DCCD1}">
                <a14:hiddenFill xmlns:a14="http://schemas.microsoft.com/office/drawing/2010/main">
                  <a:solidFill>
                    <a:srgbClr val="FFFFFF"/>
                  </a:solidFill>
                </a14:hiddenFill>
              </a:ext>
            </a:extLst>
          </p:spPr>
        </p:pic>
        <p:sp>
          <p:nvSpPr>
            <p:cNvPr id="85" name="Rectángulo 34"/>
            <p:cNvSpPr/>
            <p:nvPr/>
          </p:nvSpPr>
          <p:spPr>
            <a:xfrm>
              <a:off x="7675148" y="5209818"/>
              <a:ext cx="2532441" cy="506041"/>
            </a:xfrm>
            <a:prstGeom prst="rect">
              <a:avLst/>
            </a:prstGeom>
            <a:noFill/>
            <a:ln w="3810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6" name="Rectángulo 34"/>
            <p:cNvSpPr/>
            <p:nvPr/>
          </p:nvSpPr>
          <p:spPr>
            <a:xfrm>
              <a:off x="8502965" y="4767146"/>
              <a:ext cx="1179130" cy="265460"/>
            </a:xfrm>
            <a:prstGeom prst="rect">
              <a:avLst/>
            </a:prstGeom>
            <a:noFill/>
            <a:ln w="3810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87" name="Flecha abajo 86"/>
          <p:cNvSpPr/>
          <p:nvPr/>
        </p:nvSpPr>
        <p:spPr>
          <a:xfrm>
            <a:off x="8914937" y="3525986"/>
            <a:ext cx="445169" cy="1221026"/>
          </a:xfrm>
          <a:prstGeom prst="downArrow">
            <a:avLst/>
          </a:prstGeom>
          <a:solidFill>
            <a:srgbClr val="007B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281079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Imagen 63"/>
          <p:cNvPicPr>
            <a:picLocks noChangeAspect="1"/>
          </p:cNvPicPr>
          <p:nvPr/>
        </p:nvPicPr>
        <p:blipFill rotWithShape="1">
          <a:blip r:embed="rId2">
            <a:extLst>
              <a:ext uri="{28A0092B-C50C-407E-A947-70E740481C1C}">
                <a14:useLocalDpi xmlns:a14="http://schemas.microsoft.com/office/drawing/2010/main" val="0"/>
              </a:ext>
            </a:extLst>
          </a:blip>
          <a:srcRect l="5407" t="11018" r="7279" b="12827"/>
          <a:stretch/>
        </p:blipFill>
        <p:spPr>
          <a:xfrm>
            <a:off x="6539885" y="3879989"/>
            <a:ext cx="2012888" cy="914400"/>
          </a:xfrm>
          <a:prstGeom prst="rect">
            <a:avLst/>
          </a:prstGeom>
        </p:spPr>
      </p:pic>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4" name="CuadroTexto 93"/>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sp>
        <p:nvSpPr>
          <p:cNvPr id="53" name="CuadroTexto 52"/>
          <p:cNvSpPr txBox="1"/>
          <p:nvPr/>
        </p:nvSpPr>
        <p:spPr>
          <a:xfrm>
            <a:off x="2175266" y="233480"/>
            <a:ext cx="2649207" cy="523220"/>
          </a:xfrm>
          <a:prstGeom prst="rect">
            <a:avLst/>
          </a:prstGeom>
          <a:noFill/>
        </p:spPr>
        <p:txBody>
          <a:bodyPr wrap="square" rtlCol="0">
            <a:spAutoFit/>
          </a:bodyPr>
          <a:lstStyle/>
          <a:p>
            <a:pPr algn="ctr"/>
            <a:r>
              <a:rPr lang="es-MX" sz="1400" b="1" dirty="0">
                <a:solidFill>
                  <a:srgbClr val="007B64"/>
                </a:solidFill>
                <a:latin typeface="Arial" panose="020B0604020202020204" pitchFamily="34" charset="0"/>
                <a:cs typeface="Arial" panose="020B0604020202020204" pitchFamily="34" charset="0"/>
              </a:rPr>
              <a:t>Responsable: Administrador del Sujeto Obligado</a:t>
            </a:r>
          </a:p>
        </p:txBody>
      </p:sp>
      <p:pic>
        <p:nvPicPr>
          <p:cNvPr id="7" name="Imagen 6"/>
          <p:cNvPicPr>
            <a:picLocks noChangeAspect="1"/>
          </p:cNvPicPr>
          <p:nvPr/>
        </p:nvPicPr>
        <p:blipFill rotWithShape="1">
          <a:blip r:embed="rId4">
            <a:extLst>
              <a:ext uri="{28A0092B-C50C-407E-A947-70E740481C1C}">
                <a14:useLocalDpi xmlns:a14="http://schemas.microsoft.com/office/drawing/2010/main" val="0"/>
              </a:ext>
            </a:extLst>
          </a:blip>
          <a:srcRect l="2481" t="74390" r="49230" b="4712"/>
          <a:stretch/>
        </p:blipFill>
        <p:spPr>
          <a:xfrm>
            <a:off x="3113586" y="2300270"/>
            <a:ext cx="7849141" cy="629376"/>
          </a:xfrm>
          <a:prstGeom prst="rect">
            <a:avLst/>
          </a:prstGeom>
        </p:spPr>
      </p:pic>
      <p:sp>
        <p:nvSpPr>
          <p:cNvPr id="10" name="Rectángulo 9"/>
          <p:cNvSpPr/>
          <p:nvPr/>
        </p:nvSpPr>
        <p:spPr>
          <a:xfrm>
            <a:off x="3221665" y="2358332"/>
            <a:ext cx="3104707" cy="543559"/>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8" name="Flecha abajo 97"/>
          <p:cNvSpPr/>
          <p:nvPr/>
        </p:nvSpPr>
        <p:spPr>
          <a:xfrm>
            <a:off x="7268987" y="3154102"/>
            <a:ext cx="681458" cy="486208"/>
          </a:xfrm>
          <a:prstGeom prst="downArrow">
            <a:avLst/>
          </a:prstGeom>
          <a:solidFill>
            <a:srgbClr val="007B64"/>
          </a:solidFill>
          <a:ln>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9" name="Rectángulo 98"/>
          <p:cNvSpPr/>
          <p:nvPr/>
        </p:nvSpPr>
        <p:spPr>
          <a:xfrm>
            <a:off x="6550495" y="3879989"/>
            <a:ext cx="2129051" cy="36240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Rectángulo 73"/>
          <p:cNvSpPr/>
          <p:nvPr/>
        </p:nvSpPr>
        <p:spPr>
          <a:xfrm>
            <a:off x="6550495" y="3865974"/>
            <a:ext cx="2129051" cy="928415"/>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sp>
        <p:nvSpPr>
          <p:cNvPr id="75" name="Rectángulo 74"/>
          <p:cNvSpPr/>
          <p:nvPr/>
        </p:nvSpPr>
        <p:spPr>
          <a:xfrm>
            <a:off x="8552773" y="2372347"/>
            <a:ext cx="2409954" cy="543559"/>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p:cNvSpPr/>
          <p:nvPr/>
        </p:nvSpPr>
        <p:spPr>
          <a:xfrm>
            <a:off x="3221665" y="2353409"/>
            <a:ext cx="7741062" cy="548482"/>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nvGrpSpPr>
          <p:cNvPr id="54" name="Grupo 53"/>
          <p:cNvGrpSpPr/>
          <p:nvPr/>
        </p:nvGrpSpPr>
        <p:grpSpPr>
          <a:xfrm>
            <a:off x="122239" y="1183544"/>
            <a:ext cx="1281600" cy="5360100"/>
            <a:chOff x="5991351" y="942540"/>
            <a:chExt cx="1398895" cy="5360100"/>
          </a:xfrm>
        </p:grpSpPr>
        <p:sp>
          <p:nvSpPr>
            <p:cNvPr id="55" name="Rectángulo 54"/>
            <p:cNvSpPr/>
            <p:nvPr/>
          </p:nvSpPr>
          <p:spPr>
            <a:xfrm>
              <a:off x="6058750" y="984093"/>
              <a:ext cx="1264096" cy="602725"/>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56" name="Rectángulo 55"/>
            <p:cNvSpPr/>
            <p:nvPr/>
          </p:nvSpPr>
          <p:spPr>
            <a:xfrm>
              <a:off x="5991351" y="942540"/>
              <a:ext cx="1398895"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57" name="Rectángulo 56"/>
            <p:cNvSpPr/>
            <p:nvPr/>
          </p:nvSpPr>
          <p:spPr>
            <a:xfrm>
              <a:off x="6169347" y="1714088"/>
              <a:ext cx="1211381" cy="63159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58" name="Rectángulo 57"/>
            <p:cNvSpPr/>
            <p:nvPr/>
          </p:nvSpPr>
          <p:spPr>
            <a:xfrm>
              <a:off x="5997681" y="3037946"/>
              <a:ext cx="139223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59" name="Rectángulo 58"/>
            <p:cNvSpPr/>
            <p:nvPr/>
          </p:nvSpPr>
          <p:spPr>
            <a:xfrm>
              <a:off x="5997681" y="5015058"/>
              <a:ext cx="138971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0" name="Rectángulo 59"/>
            <p:cNvSpPr/>
            <p:nvPr/>
          </p:nvSpPr>
          <p:spPr>
            <a:xfrm>
              <a:off x="6178531" y="2429177"/>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1" name="Rectángulo 60"/>
            <p:cNvSpPr/>
            <p:nvPr/>
          </p:nvSpPr>
          <p:spPr>
            <a:xfrm>
              <a:off x="6176011" y="3807271"/>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2" name="Rectángulo 61"/>
            <p:cNvSpPr/>
            <p:nvPr/>
          </p:nvSpPr>
          <p:spPr>
            <a:xfrm>
              <a:off x="6176011" y="4413308"/>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3" name="Rectángulo 62"/>
            <p:cNvSpPr/>
            <p:nvPr/>
          </p:nvSpPr>
          <p:spPr>
            <a:xfrm>
              <a:off x="6169346" y="5777364"/>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sp>
        <p:nvSpPr>
          <p:cNvPr id="65" name="Rectángulo 64"/>
          <p:cNvSpPr/>
          <p:nvPr/>
        </p:nvSpPr>
        <p:spPr>
          <a:xfrm>
            <a:off x="122239" y="1225097"/>
            <a:ext cx="1264096" cy="602725"/>
          </a:xfrm>
          <a:prstGeom prst="rect">
            <a:avLst/>
          </a:prstGeom>
          <a:solidFill>
            <a:srgbClr val="3D2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p:txBody>
      </p:sp>
      <p:sp>
        <p:nvSpPr>
          <p:cNvPr id="66" name="Rectángulo 65"/>
          <p:cNvSpPr/>
          <p:nvPr/>
        </p:nvSpPr>
        <p:spPr>
          <a:xfrm>
            <a:off x="54840" y="1183544"/>
            <a:ext cx="1398895"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Unidades Administrativas</a:t>
            </a:r>
          </a:p>
        </p:txBody>
      </p:sp>
      <p:sp>
        <p:nvSpPr>
          <p:cNvPr id="67" name="Rectángulo 66"/>
          <p:cNvSpPr/>
          <p:nvPr/>
        </p:nvSpPr>
        <p:spPr>
          <a:xfrm>
            <a:off x="232836" y="1955092"/>
            <a:ext cx="1211381" cy="63159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Unidades Administrativas</a:t>
            </a:r>
          </a:p>
        </p:txBody>
      </p:sp>
      <p:sp>
        <p:nvSpPr>
          <p:cNvPr id="68" name="Rectángulo 67"/>
          <p:cNvSpPr/>
          <p:nvPr/>
        </p:nvSpPr>
        <p:spPr>
          <a:xfrm>
            <a:off x="61170" y="3278950"/>
            <a:ext cx="1392231"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rPr>
              <a:t>Carga de Información</a:t>
            </a:r>
          </a:p>
        </p:txBody>
      </p:sp>
      <p:sp>
        <p:nvSpPr>
          <p:cNvPr id="69" name="Rectángulo 68"/>
          <p:cNvSpPr/>
          <p:nvPr/>
        </p:nvSpPr>
        <p:spPr>
          <a:xfrm>
            <a:off x="61170" y="5256062"/>
            <a:ext cx="138971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Opciones Avanzadas</a:t>
            </a:r>
          </a:p>
        </p:txBody>
      </p:sp>
      <p:sp>
        <p:nvSpPr>
          <p:cNvPr id="70" name="Rectángulo 69"/>
          <p:cNvSpPr/>
          <p:nvPr/>
        </p:nvSpPr>
        <p:spPr>
          <a:xfrm>
            <a:off x="242020" y="2670181"/>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Asignación de Formatos</a:t>
            </a:r>
          </a:p>
        </p:txBody>
      </p:sp>
      <p:sp>
        <p:nvSpPr>
          <p:cNvPr id="71" name="Rectángulo 70"/>
          <p:cNvSpPr/>
          <p:nvPr/>
        </p:nvSpPr>
        <p:spPr>
          <a:xfrm>
            <a:off x="239500" y="4048275"/>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Carga de Archivos</a:t>
            </a:r>
          </a:p>
        </p:txBody>
      </p:sp>
      <p:sp>
        <p:nvSpPr>
          <p:cNvPr id="72" name="Rectángulo 71"/>
          <p:cNvSpPr/>
          <p:nvPr/>
        </p:nvSpPr>
        <p:spPr>
          <a:xfrm>
            <a:off x="239500" y="4654312"/>
            <a:ext cx="1211381" cy="525276"/>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Administración de Información</a:t>
            </a:r>
          </a:p>
        </p:txBody>
      </p:sp>
      <p:sp>
        <p:nvSpPr>
          <p:cNvPr id="73" name="Rectángulo 72"/>
          <p:cNvSpPr/>
          <p:nvPr/>
        </p:nvSpPr>
        <p:spPr>
          <a:xfrm>
            <a:off x="232835" y="6018368"/>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Copia/Borra Información</a:t>
            </a:r>
          </a:p>
        </p:txBody>
      </p:sp>
    </p:spTree>
    <p:extLst>
      <p:ext uri="{BB962C8B-B14F-4D97-AF65-F5344CB8AC3E}">
        <p14:creationId xmlns:p14="http://schemas.microsoft.com/office/powerpoint/2010/main" val="19444806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p:cNvGrpSpPr/>
          <p:nvPr/>
        </p:nvGrpSpPr>
        <p:grpSpPr>
          <a:xfrm>
            <a:off x="122239" y="1183544"/>
            <a:ext cx="1281600" cy="5360100"/>
            <a:chOff x="5991351" y="942540"/>
            <a:chExt cx="1398895" cy="5360100"/>
          </a:xfrm>
        </p:grpSpPr>
        <p:sp>
          <p:nvSpPr>
            <p:cNvPr id="65" name="Rectángulo 64"/>
            <p:cNvSpPr/>
            <p:nvPr/>
          </p:nvSpPr>
          <p:spPr>
            <a:xfrm>
              <a:off x="6058750" y="984093"/>
              <a:ext cx="1264096" cy="602725"/>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66" name="Rectángulo 65"/>
            <p:cNvSpPr/>
            <p:nvPr/>
          </p:nvSpPr>
          <p:spPr>
            <a:xfrm>
              <a:off x="5991351" y="942540"/>
              <a:ext cx="1398895"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7" name="Rectángulo 66"/>
            <p:cNvSpPr/>
            <p:nvPr/>
          </p:nvSpPr>
          <p:spPr>
            <a:xfrm>
              <a:off x="6169347" y="1714088"/>
              <a:ext cx="1211381" cy="63159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8" name="Rectángulo 67"/>
            <p:cNvSpPr/>
            <p:nvPr/>
          </p:nvSpPr>
          <p:spPr>
            <a:xfrm>
              <a:off x="5997681" y="3037946"/>
              <a:ext cx="139223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9" name="Rectángulo 68"/>
            <p:cNvSpPr/>
            <p:nvPr/>
          </p:nvSpPr>
          <p:spPr>
            <a:xfrm>
              <a:off x="5997681" y="5015058"/>
              <a:ext cx="138971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70" name="Rectángulo 69"/>
            <p:cNvSpPr/>
            <p:nvPr/>
          </p:nvSpPr>
          <p:spPr>
            <a:xfrm>
              <a:off x="6178531" y="2429177"/>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1" name="Rectángulo 70"/>
            <p:cNvSpPr/>
            <p:nvPr/>
          </p:nvSpPr>
          <p:spPr>
            <a:xfrm>
              <a:off x="6176011" y="3807271"/>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2" name="Rectángulo 71"/>
            <p:cNvSpPr/>
            <p:nvPr/>
          </p:nvSpPr>
          <p:spPr>
            <a:xfrm>
              <a:off x="6176011" y="4413308"/>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3" name="Rectángulo 72"/>
            <p:cNvSpPr/>
            <p:nvPr/>
          </p:nvSpPr>
          <p:spPr>
            <a:xfrm>
              <a:off x="6169346" y="5777364"/>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p:cNvSpPr/>
          <p:nvPr/>
        </p:nvSpPr>
        <p:spPr>
          <a:xfrm>
            <a:off x="122239" y="1225097"/>
            <a:ext cx="1264096" cy="602725"/>
          </a:xfrm>
          <a:prstGeom prst="rect">
            <a:avLst/>
          </a:prstGeom>
          <a:solidFill>
            <a:srgbClr val="3D2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p:txBody>
      </p:sp>
      <p:sp>
        <p:nvSpPr>
          <p:cNvPr id="56" name="Rectángulo 55"/>
          <p:cNvSpPr/>
          <p:nvPr/>
        </p:nvSpPr>
        <p:spPr>
          <a:xfrm>
            <a:off x="54840" y="1183544"/>
            <a:ext cx="1398895"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Unidades Administrativas</a:t>
            </a:r>
          </a:p>
        </p:txBody>
      </p:sp>
      <p:sp>
        <p:nvSpPr>
          <p:cNvPr id="57" name="Rectángulo 56"/>
          <p:cNvSpPr/>
          <p:nvPr/>
        </p:nvSpPr>
        <p:spPr>
          <a:xfrm>
            <a:off x="232836" y="1955092"/>
            <a:ext cx="1211381" cy="63159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Unidades Administrativas</a:t>
            </a:r>
          </a:p>
        </p:txBody>
      </p:sp>
      <p:sp>
        <p:nvSpPr>
          <p:cNvPr id="58" name="Rectángulo 57"/>
          <p:cNvSpPr/>
          <p:nvPr/>
        </p:nvSpPr>
        <p:spPr>
          <a:xfrm>
            <a:off x="61170" y="3278950"/>
            <a:ext cx="1392231"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rPr>
              <a:t>Carga de Información</a:t>
            </a:r>
          </a:p>
        </p:txBody>
      </p:sp>
      <p:sp>
        <p:nvSpPr>
          <p:cNvPr id="59" name="Rectángulo 58"/>
          <p:cNvSpPr/>
          <p:nvPr/>
        </p:nvSpPr>
        <p:spPr>
          <a:xfrm>
            <a:off x="61170" y="5256062"/>
            <a:ext cx="138971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Opciones Avanzadas</a:t>
            </a:r>
          </a:p>
        </p:txBody>
      </p:sp>
      <p:sp>
        <p:nvSpPr>
          <p:cNvPr id="60" name="Rectángulo 59"/>
          <p:cNvSpPr/>
          <p:nvPr/>
        </p:nvSpPr>
        <p:spPr>
          <a:xfrm>
            <a:off x="242020" y="2670181"/>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Asignación de Formatos</a:t>
            </a:r>
          </a:p>
        </p:txBody>
      </p:sp>
      <p:sp>
        <p:nvSpPr>
          <p:cNvPr id="61" name="Rectángulo 60"/>
          <p:cNvSpPr/>
          <p:nvPr/>
        </p:nvSpPr>
        <p:spPr>
          <a:xfrm>
            <a:off x="239500" y="4048275"/>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Carga de Archivos</a:t>
            </a:r>
          </a:p>
        </p:txBody>
      </p:sp>
      <p:sp>
        <p:nvSpPr>
          <p:cNvPr id="62" name="Rectángulo 61"/>
          <p:cNvSpPr/>
          <p:nvPr/>
        </p:nvSpPr>
        <p:spPr>
          <a:xfrm>
            <a:off x="239500" y="4654312"/>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Información</a:t>
            </a:r>
          </a:p>
        </p:txBody>
      </p:sp>
      <p:sp>
        <p:nvSpPr>
          <p:cNvPr id="63" name="Rectángulo 62"/>
          <p:cNvSpPr/>
          <p:nvPr/>
        </p:nvSpPr>
        <p:spPr>
          <a:xfrm>
            <a:off x="232835" y="6018368"/>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Copia/Borra Información</a:t>
            </a:r>
          </a:p>
        </p:txBody>
      </p:sp>
      <p:sp>
        <p:nvSpPr>
          <p:cNvPr id="94" name="CuadroTexto 93"/>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sp>
        <p:nvSpPr>
          <p:cNvPr id="53" name="CuadroTexto 52"/>
          <p:cNvSpPr txBox="1"/>
          <p:nvPr/>
        </p:nvSpPr>
        <p:spPr>
          <a:xfrm>
            <a:off x="2175266" y="233480"/>
            <a:ext cx="2649207" cy="523220"/>
          </a:xfrm>
          <a:prstGeom prst="rect">
            <a:avLst/>
          </a:prstGeom>
          <a:noFill/>
        </p:spPr>
        <p:txBody>
          <a:bodyPr wrap="square" rtlCol="0">
            <a:spAutoFit/>
          </a:bodyPr>
          <a:lstStyle/>
          <a:p>
            <a:pPr algn="ctr"/>
            <a:r>
              <a:rPr lang="es-MX" sz="1400" b="1" dirty="0">
                <a:solidFill>
                  <a:srgbClr val="007B64"/>
                </a:solidFill>
                <a:latin typeface="Arial" panose="020B0604020202020204" pitchFamily="34" charset="0"/>
                <a:cs typeface="Arial" panose="020B0604020202020204" pitchFamily="34" charset="0"/>
              </a:rPr>
              <a:t>Responsable: Unidad Administrativa</a:t>
            </a:r>
          </a:p>
        </p:txBody>
      </p:sp>
      <p:grpSp>
        <p:nvGrpSpPr>
          <p:cNvPr id="6" name="Grupo 5"/>
          <p:cNvGrpSpPr/>
          <p:nvPr/>
        </p:nvGrpSpPr>
        <p:grpSpPr>
          <a:xfrm>
            <a:off x="6419183" y="279571"/>
            <a:ext cx="5436679" cy="435935"/>
            <a:chOff x="6419183" y="279571"/>
            <a:chExt cx="5436679" cy="435935"/>
          </a:xfrm>
        </p:grpSpPr>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2481" t="74390" r="49230" b="4712"/>
            <a:stretch/>
          </p:blipFill>
          <p:spPr>
            <a:xfrm>
              <a:off x="6419183" y="279571"/>
              <a:ext cx="5436679" cy="435935"/>
            </a:xfrm>
            <a:prstGeom prst="rect">
              <a:avLst/>
            </a:prstGeom>
          </p:spPr>
        </p:pic>
        <p:sp>
          <p:nvSpPr>
            <p:cNvPr id="10" name="Rectángulo 9"/>
            <p:cNvSpPr/>
            <p:nvPr/>
          </p:nvSpPr>
          <p:spPr>
            <a:xfrm>
              <a:off x="6809874" y="336064"/>
              <a:ext cx="1852864"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p:cNvSpPr/>
            <p:nvPr/>
          </p:nvSpPr>
          <p:spPr>
            <a:xfrm>
              <a:off x="10257448" y="344085"/>
              <a:ext cx="1589648"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p:cNvSpPr/>
            <p:nvPr/>
          </p:nvSpPr>
          <p:spPr>
            <a:xfrm>
              <a:off x="6497053" y="336272"/>
              <a:ext cx="535880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sp>
        <p:nvSpPr>
          <p:cNvPr id="31" name="Rectángulo 59"/>
          <p:cNvSpPr/>
          <p:nvPr/>
        </p:nvSpPr>
        <p:spPr>
          <a:xfrm>
            <a:off x="232834" y="4654312"/>
            <a:ext cx="1211381" cy="525276"/>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Administración de Información</a:t>
            </a:r>
          </a:p>
        </p:txBody>
      </p:sp>
      <p:pic>
        <p:nvPicPr>
          <p:cNvPr id="3075" name="Picture 3" descr="C:\Users\Sahid\Dropbox\DAI &amp; Data Corporativo\INAI  CAPACITACION 2017\MATERIAL TALLER SIPOT\Imagenes\21 Administracion de Informacion.PNG"/>
          <p:cNvPicPr>
            <a:picLocks noChangeAspect="1" noChangeArrowheads="1"/>
          </p:cNvPicPr>
          <p:nvPr/>
        </p:nvPicPr>
        <p:blipFill rotWithShape="1">
          <a:blip r:embed="rId4">
            <a:extLst>
              <a:ext uri="{28A0092B-C50C-407E-A947-70E740481C1C}">
                <a14:useLocalDpi xmlns:a14="http://schemas.microsoft.com/office/drawing/2010/main" val="0"/>
              </a:ext>
            </a:extLst>
          </a:blip>
          <a:srcRect r="7985"/>
          <a:stretch/>
        </p:blipFill>
        <p:spPr bwMode="auto">
          <a:xfrm>
            <a:off x="2208130" y="2463751"/>
            <a:ext cx="9500228" cy="3002062"/>
          </a:xfrm>
          <a:prstGeom prst="rect">
            <a:avLst/>
          </a:prstGeom>
          <a:noFill/>
          <a:extLst>
            <a:ext uri="{909E8E84-426E-40DD-AFC4-6F175D3DCCD1}">
              <a14:hiddenFill xmlns:a14="http://schemas.microsoft.com/office/drawing/2010/main">
                <a:solidFill>
                  <a:srgbClr val="FFFFFF"/>
                </a:solidFill>
              </a14:hiddenFill>
            </a:ext>
          </a:extLst>
        </p:spPr>
      </p:pic>
      <p:sp>
        <p:nvSpPr>
          <p:cNvPr id="35" name="CuadroTexto 34"/>
          <p:cNvSpPr txBox="1"/>
          <p:nvPr/>
        </p:nvSpPr>
        <p:spPr>
          <a:xfrm>
            <a:off x="8016696" y="4618355"/>
            <a:ext cx="2964429" cy="1077218"/>
          </a:xfrm>
          <a:prstGeom prst="rect">
            <a:avLst/>
          </a:prstGeom>
          <a:noFill/>
        </p:spPr>
        <p:txBody>
          <a:bodyPr wrap="square" rtlCol="0">
            <a:spAutoFit/>
          </a:bodyPr>
          <a:lstStyle/>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Se coloca el nombre de la Unidad Administrativa de la que se visualizará la información.</a:t>
            </a:r>
          </a:p>
        </p:txBody>
      </p:sp>
      <p:cxnSp>
        <p:nvCxnSpPr>
          <p:cNvPr id="36" name="Conector recto de flecha 35"/>
          <p:cNvCxnSpPr/>
          <p:nvPr/>
        </p:nvCxnSpPr>
        <p:spPr>
          <a:xfrm flipV="1">
            <a:off x="9498911" y="3865291"/>
            <a:ext cx="0" cy="565986"/>
          </a:xfrm>
          <a:prstGeom prst="straightConnector1">
            <a:avLst/>
          </a:prstGeom>
          <a:ln w="38100">
            <a:solidFill>
              <a:srgbClr val="B3518F"/>
            </a:solidFill>
            <a:tailEnd type="triangle"/>
          </a:ln>
        </p:spPr>
        <p:style>
          <a:lnRef idx="1">
            <a:schemeClr val="accent1"/>
          </a:lnRef>
          <a:fillRef idx="0">
            <a:schemeClr val="accent1"/>
          </a:fillRef>
          <a:effectRef idx="0">
            <a:schemeClr val="accent1"/>
          </a:effectRef>
          <a:fontRef idx="minor">
            <a:schemeClr val="tx1"/>
          </a:fontRef>
        </p:style>
      </p:cxnSp>
      <p:pic>
        <p:nvPicPr>
          <p:cNvPr id="37" name="Imagen 36"/>
          <p:cNvPicPr>
            <a:picLocks noChangeAspect="1"/>
          </p:cNvPicPr>
          <p:nvPr/>
        </p:nvPicPr>
        <p:blipFill rotWithShape="1">
          <a:blip r:embed="rId5">
            <a:extLst>
              <a:ext uri="{28A0092B-C50C-407E-A947-70E740481C1C}">
                <a14:useLocalDpi xmlns:a14="http://schemas.microsoft.com/office/drawing/2010/main" val="0"/>
              </a:ext>
            </a:extLst>
          </a:blip>
          <a:srcRect l="59436" t="60256" r="26886" b="32898"/>
          <a:stretch/>
        </p:blipFill>
        <p:spPr>
          <a:xfrm>
            <a:off x="9137522" y="3204506"/>
            <a:ext cx="1375755" cy="145474"/>
          </a:xfrm>
          <a:prstGeom prst="rect">
            <a:avLst/>
          </a:prstGeom>
        </p:spPr>
      </p:pic>
      <p:sp>
        <p:nvSpPr>
          <p:cNvPr id="38" name="Rectángulo 37"/>
          <p:cNvSpPr/>
          <p:nvPr/>
        </p:nvSpPr>
        <p:spPr>
          <a:xfrm>
            <a:off x="9090906" y="3450166"/>
            <a:ext cx="730092" cy="225466"/>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Elipse 38"/>
          <p:cNvSpPr/>
          <p:nvPr/>
        </p:nvSpPr>
        <p:spPr>
          <a:xfrm>
            <a:off x="8892175" y="3096887"/>
            <a:ext cx="2515595" cy="370489"/>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42"/>
          <p:cNvSpPr txBox="1"/>
          <p:nvPr/>
        </p:nvSpPr>
        <p:spPr>
          <a:xfrm>
            <a:off x="4824473" y="6145334"/>
            <a:ext cx="3560986" cy="338554"/>
          </a:xfrm>
          <a:prstGeom prst="rect">
            <a:avLst/>
          </a:prstGeom>
          <a:noFill/>
        </p:spPr>
        <p:txBody>
          <a:bodyPr wrap="square" rtlCol="0">
            <a:spAutoFit/>
          </a:bodyPr>
          <a:lstStyle/>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Del catálogo seleccionar la fracción.</a:t>
            </a:r>
          </a:p>
        </p:txBody>
      </p:sp>
      <p:sp>
        <p:nvSpPr>
          <p:cNvPr id="41" name="Flecha abajo 40"/>
          <p:cNvSpPr/>
          <p:nvPr/>
        </p:nvSpPr>
        <p:spPr>
          <a:xfrm rot="7754841">
            <a:off x="4232020" y="5396618"/>
            <a:ext cx="445169" cy="756687"/>
          </a:xfrm>
          <a:prstGeom prst="downArrow">
            <a:avLst/>
          </a:prstGeom>
          <a:solidFill>
            <a:srgbClr val="7B1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Elipse 41"/>
          <p:cNvSpPr/>
          <p:nvPr/>
        </p:nvSpPr>
        <p:spPr>
          <a:xfrm>
            <a:off x="2691260" y="5094681"/>
            <a:ext cx="1435395" cy="313596"/>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53"/>
          <p:cNvSpPr txBox="1"/>
          <p:nvPr/>
        </p:nvSpPr>
        <p:spPr>
          <a:xfrm>
            <a:off x="2878662" y="1851504"/>
            <a:ext cx="6942336" cy="338554"/>
          </a:xfrm>
          <a:prstGeom prst="rect">
            <a:avLst/>
          </a:prstGeom>
          <a:noFill/>
        </p:spPr>
        <p:txBody>
          <a:bodyPr wrap="square" rtlCol="0">
            <a:spAutoFit/>
          </a:bodyPr>
          <a:lstStyle/>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Puede ser utilizada por el para la verificación de la Información cargada.</a:t>
            </a:r>
          </a:p>
        </p:txBody>
      </p:sp>
      <p:sp>
        <p:nvSpPr>
          <p:cNvPr id="44" name="CuadroTexto 43"/>
          <p:cNvSpPr txBox="1"/>
          <p:nvPr/>
        </p:nvSpPr>
        <p:spPr>
          <a:xfrm>
            <a:off x="2333157" y="1004331"/>
            <a:ext cx="321760" cy="769441"/>
          </a:xfrm>
          <a:prstGeom prst="rect">
            <a:avLst/>
          </a:prstGeom>
          <a:noFill/>
        </p:spPr>
        <p:txBody>
          <a:bodyPr wrap="square" rtlCol="0">
            <a:spAutoFit/>
          </a:bodyPr>
          <a:lstStyle/>
          <a:p>
            <a:pPr algn="just"/>
            <a:r>
              <a:rPr lang="es-MX" sz="4400" dirty="0">
                <a:solidFill>
                  <a:srgbClr val="B3518F"/>
                </a:solidFill>
                <a:latin typeface="Arial" panose="020B0604020202020204" pitchFamily="34" charset="0"/>
                <a:cs typeface="Arial" panose="020B0604020202020204" pitchFamily="34" charset="0"/>
              </a:rPr>
              <a:t>*</a:t>
            </a:r>
          </a:p>
        </p:txBody>
      </p:sp>
      <p:sp>
        <p:nvSpPr>
          <p:cNvPr id="45" name="CuadroTexto 101"/>
          <p:cNvSpPr txBox="1"/>
          <p:nvPr/>
        </p:nvSpPr>
        <p:spPr>
          <a:xfrm>
            <a:off x="2878662" y="1466541"/>
            <a:ext cx="6942336" cy="338554"/>
          </a:xfrm>
          <a:prstGeom prst="rect">
            <a:avLst/>
          </a:prstGeom>
          <a:noFill/>
        </p:spPr>
        <p:txBody>
          <a:bodyPr wrap="square" rtlCol="0">
            <a:spAutoFit/>
          </a:bodyPr>
          <a:lstStyle/>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Se visualiza la información cargada. </a:t>
            </a:r>
          </a:p>
        </p:txBody>
      </p:sp>
      <p:sp>
        <p:nvSpPr>
          <p:cNvPr id="46" name="CuadroTexto 99"/>
          <p:cNvSpPr txBox="1"/>
          <p:nvPr/>
        </p:nvSpPr>
        <p:spPr>
          <a:xfrm>
            <a:off x="2648910" y="1087733"/>
            <a:ext cx="3518497" cy="338554"/>
          </a:xfrm>
          <a:prstGeom prst="rect">
            <a:avLst/>
          </a:prstGeom>
          <a:noFill/>
        </p:spPr>
        <p:txBody>
          <a:bodyPr wrap="square" rtlCol="0">
            <a:spAutoFit/>
          </a:bodyPr>
          <a:lstStyle/>
          <a:p>
            <a:r>
              <a:rPr lang="es-MX" sz="1600" b="1" dirty="0">
                <a:solidFill>
                  <a:schemeClr val="tx1">
                    <a:lumMod val="75000"/>
                    <a:lumOff val="25000"/>
                  </a:schemeClr>
                </a:solidFill>
                <a:latin typeface="Arial" panose="020B0604020202020204" pitchFamily="34" charset="0"/>
                <a:cs typeface="Arial" panose="020B0604020202020204" pitchFamily="34" charset="0"/>
              </a:rPr>
              <a:t>Administración de Información</a:t>
            </a:r>
          </a:p>
        </p:txBody>
      </p:sp>
    </p:spTree>
    <p:extLst>
      <p:ext uri="{BB962C8B-B14F-4D97-AF65-F5344CB8AC3E}">
        <p14:creationId xmlns:p14="http://schemas.microsoft.com/office/powerpoint/2010/main" val="28750807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p:cNvGrpSpPr/>
          <p:nvPr/>
        </p:nvGrpSpPr>
        <p:grpSpPr>
          <a:xfrm>
            <a:off x="122239" y="1183544"/>
            <a:ext cx="1281600" cy="5360100"/>
            <a:chOff x="5991351" y="942540"/>
            <a:chExt cx="1398895" cy="5360100"/>
          </a:xfrm>
        </p:grpSpPr>
        <p:sp>
          <p:nvSpPr>
            <p:cNvPr id="65" name="Rectángulo 64"/>
            <p:cNvSpPr/>
            <p:nvPr/>
          </p:nvSpPr>
          <p:spPr>
            <a:xfrm>
              <a:off x="6058750" y="984093"/>
              <a:ext cx="1264096" cy="602725"/>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66" name="Rectángulo 65"/>
            <p:cNvSpPr/>
            <p:nvPr/>
          </p:nvSpPr>
          <p:spPr>
            <a:xfrm>
              <a:off x="5991351" y="942540"/>
              <a:ext cx="1398895"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7" name="Rectángulo 66"/>
            <p:cNvSpPr/>
            <p:nvPr/>
          </p:nvSpPr>
          <p:spPr>
            <a:xfrm>
              <a:off x="6169347" y="1714088"/>
              <a:ext cx="1211381" cy="63159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8" name="Rectángulo 67"/>
            <p:cNvSpPr/>
            <p:nvPr/>
          </p:nvSpPr>
          <p:spPr>
            <a:xfrm>
              <a:off x="5997681" y="3037946"/>
              <a:ext cx="139223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9" name="Rectángulo 68"/>
            <p:cNvSpPr/>
            <p:nvPr/>
          </p:nvSpPr>
          <p:spPr>
            <a:xfrm>
              <a:off x="5997681" y="5015058"/>
              <a:ext cx="138971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70" name="Rectángulo 69"/>
            <p:cNvSpPr/>
            <p:nvPr/>
          </p:nvSpPr>
          <p:spPr>
            <a:xfrm>
              <a:off x="6178531" y="2429177"/>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1" name="Rectángulo 70"/>
            <p:cNvSpPr/>
            <p:nvPr/>
          </p:nvSpPr>
          <p:spPr>
            <a:xfrm>
              <a:off x="6176011" y="3807271"/>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2" name="Rectángulo 71"/>
            <p:cNvSpPr/>
            <p:nvPr/>
          </p:nvSpPr>
          <p:spPr>
            <a:xfrm>
              <a:off x="6176011" y="4413308"/>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3" name="Rectángulo 72"/>
            <p:cNvSpPr/>
            <p:nvPr/>
          </p:nvSpPr>
          <p:spPr>
            <a:xfrm>
              <a:off x="6169346" y="5777364"/>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p:cNvSpPr/>
          <p:nvPr/>
        </p:nvSpPr>
        <p:spPr>
          <a:xfrm>
            <a:off x="122239" y="1225097"/>
            <a:ext cx="1264096" cy="602725"/>
          </a:xfrm>
          <a:prstGeom prst="rect">
            <a:avLst/>
          </a:prstGeom>
          <a:solidFill>
            <a:srgbClr val="3D2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p:txBody>
      </p:sp>
      <p:sp>
        <p:nvSpPr>
          <p:cNvPr id="56" name="Rectángulo 55"/>
          <p:cNvSpPr/>
          <p:nvPr/>
        </p:nvSpPr>
        <p:spPr>
          <a:xfrm>
            <a:off x="54840" y="1183544"/>
            <a:ext cx="1398895"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Unidades Administrativas</a:t>
            </a:r>
          </a:p>
        </p:txBody>
      </p:sp>
      <p:sp>
        <p:nvSpPr>
          <p:cNvPr id="57" name="Rectángulo 56"/>
          <p:cNvSpPr/>
          <p:nvPr/>
        </p:nvSpPr>
        <p:spPr>
          <a:xfrm>
            <a:off x="232836" y="1955092"/>
            <a:ext cx="1211381" cy="63159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Unidades Administrativas</a:t>
            </a:r>
          </a:p>
        </p:txBody>
      </p:sp>
      <p:sp>
        <p:nvSpPr>
          <p:cNvPr id="58" name="Rectángulo 57"/>
          <p:cNvSpPr/>
          <p:nvPr/>
        </p:nvSpPr>
        <p:spPr>
          <a:xfrm>
            <a:off x="61170" y="3278950"/>
            <a:ext cx="1392231"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rPr>
              <a:t>Carga de Información</a:t>
            </a:r>
          </a:p>
        </p:txBody>
      </p:sp>
      <p:sp>
        <p:nvSpPr>
          <p:cNvPr id="59" name="Rectángulo 58"/>
          <p:cNvSpPr/>
          <p:nvPr/>
        </p:nvSpPr>
        <p:spPr>
          <a:xfrm>
            <a:off x="61170" y="5256062"/>
            <a:ext cx="138971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Opciones Avanzadas</a:t>
            </a:r>
          </a:p>
        </p:txBody>
      </p:sp>
      <p:sp>
        <p:nvSpPr>
          <p:cNvPr id="60" name="Rectángulo 59"/>
          <p:cNvSpPr/>
          <p:nvPr/>
        </p:nvSpPr>
        <p:spPr>
          <a:xfrm>
            <a:off x="242020" y="2670181"/>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Asignación de Formatos</a:t>
            </a:r>
          </a:p>
        </p:txBody>
      </p:sp>
      <p:sp>
        <p:nvSpPr>
          <p:cNvPr id="61" name="Rectángulo 60"/>
          <p:cNvSpPr/>
          <p:nvPr/>
        </p:nvSpPr>
        <p:spPr>
          <a:xfrm>
            <a:off x="239500" y="4048275"/>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Carga de Archivos</a:t>
            </a:r>
          </a:p>
        </p:txBody>
      </p:sp>
      <p:sp>
        <p:nvSpPr>
          <p:cNvPr id="62" name="Rectángulo 61"/>
          <p:cNvSpPr/>
          <p:nvPr/>
        </p:nvSpPr>
        <p:spPr>
          <a:xfrm>
            <a:off x="239500" y="4654312"/>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Información</a:t>
            </a:r>
          </a:p>
        </p:txBody>
      </p:sp>
      <p:sp>
        <p:nvSpPr>
          <p:cNvPr id="63" name="Rectángulo 62"/>
          <p:cNvSpPr/>
          <p:nvPr/>
        </p:nvSpPr>
        <p:spPr>
          <a:xfrm>
            <a:off x="232835" y="6018368"/>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Copia/Borra Información</a:t>
            </a:r>
          </a:p>
        </p:txBody>
      </p:sp>
      <p:sp>
        <p:nvSpPr>
          <p:cNvPr id="94" name="CuadroTexto 93"/>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sp>
        <p:nvSpPr>
          <p:cNvPr id="53" name="CuadroTexto 52"/>
          <p:cNvSpPr txBox="1"/>
          <p:nvPr/>
        </p:nvSpPr>
        <p:spPr>
          <a:xfrm>
            <a:off x="2175266" y="233480"/>
            <a:ext cx="2649207" cy="523220"/>
          </a:xfrm>
          <a:prstGeom prst="rect">
            <a:avLst/>
          </a:prstGeom>
          <a:noFill/>
        </p:spPr>
        <p:txBody>
          <a:bodyPr wrap="square" rtlCol="0">
            <a:spAutoFit/>
          </a:bodyPr>
          <a:lstStyle/>
          <a:p>
            <a:pPr algn="ctr"/>
            <a:r>
              <a:rPr lang="es-MX" sz="1400" b="1" dirty="0">
                <a:solidFill>
                  <a:srgbClr val="007B64"/>
                </a:solidFill>
                <a:latin typeface="Arial" panose="020B0604020202020204" pitchFamily="34" charset="0"/>
                <a:cs typeface="Arial" panose="020B0604020202020204" pitchFamily="34" charset="0"/>
              </a:rPr>
              <a:t>Responsable: Unidad Administrativa</a:t>
            </a:r>
          </a:p>
        </p:txBody>
      </p:sp>
      <p:grpSp>
        <p:nvGrpSpPr>
          <p:cNvPr id="6" name="Grupo 5"/>
          <p:cNvGrpSpPr/>
          <p:nvPr/>
        </p:nvGrpSpPr>
        <p:grpSpPr>
          <a:xfrm>
            <a:off x="6419183" y="279571"/>
            <a:ext cx="5436679" cy="435935"/>
            <a:chOff x="6419183" y="279571"/>
            <a:chExt cx="5436679" cy="435935"/>
          </a:xfrm>
        </p:grpSpPr>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2481" t="74390" r="49230" b="4712"/>
            <a:stretch/>
          </p:blipFill>
          <p:spPr>
            <a:xfrm>
              <a:off x="6419183" y="279571"/>
              <a:ext cx="5436679" cy="435935"/>
            </a:xfrm>
            <a:prstGeom prst="rect">
              <a:avLst/>
            </a:prstGeom>
          </p:spPr>
        </p:pic>
        <p:sp>
          <p:nvSpPr>
            <p:cNvPr id="10" name="Rectángulo 9"/>
            <p:cNvSpPr/>
            <p:nvPr/>
          </p:nvSpPr>
          <p:spPr>
            <a:xfrm>
              <a:off x="6809874" y="336064"/>
              <a:ext cx="1852864"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p:cNvSpPr/>
            <p:nvPr/>
          </p:nvSpPr>
          <p:spPr>
            <a:xfrm>
              <a:off x="10257448" y="344085"/>
              <a:ext cx="1589648"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p:cNvSpPr/>
            <p:nvPr/>
          </p:nvSpPr>
          <p:spPr>
            <a:xfrm>
              <a:off x="6497053" y="336272"/>
              <a:ext cx="535880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sp>
        <p:nvSpPr>
          <p:cNvPr id="31" name="Rectángulo 59"/>
          <p:cNvSpPr/>
          <p:nvPr/>
        </p:nvSpPr>
        <p:spPr>
          <a:xfrm>
            <a:off x="232834" y="4654312"/>
            <a:ext cx="1211381" cy="525276"/>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Administración de Información</a:t>
            </a:r>
          </a:p>
        </p:txBody>
      </p:sp>
      <p:sp>
        <p:nvSpPr>
          <p:cNvPr id="37" name="CuadroTexto 53"/>
          <p:cNvSpPr txBox="1"/>
          <p:nvPr/>
        </p:nvSpPr>
        <p:spPr>
          <a:xfrm>
            <a:off x="5843151" y="1394009"/>
            <a:ext cx="5076554" cy="738664"/>
          </a:xfrm>
          <a:prstGeom prst="rect">
            <a:avLst/>
          </a:prstGeom>
          <a:noFill/>
        </p:spPr>
        <p:txBody>
          <a:bodyPr wrap="square" rtlCol="0">
            <a:spAutoFit/>
          </a:bodyPr>
          <a:lstStyle/>
          <a:p>
            <a:pPr algn="just"/>
            <a:r>
              <a:rPr lang="es-MX" sz="1400" dirty="0">
                <a:solidFill>
                  <a:schemeClr val="tx1">
                    <a:lumMod val="75000"/>
                    <a:lumOff val="25000"/>
                  </a:schemeClr>
                </a:solidFill>
                <a:latin typeface="Arial" panose="020B0604020202020204" pitchFamily="34" charset="0"/>
                <a:cs typeface="Arial" panose="020B0604020202020204" pitchFamily="34" charset="0"/>
              </a:rPr>
              <a:t>Permite buscar información dentro del formato con criterios específicos. Se integró como mejora el </a:t>
            </a:r>
            <a:r>
              <a:rPr lang="es-MX" sz="1400" b="1" dirty="0">
                <a:solidFill>
                  <a:schemeClr val="tx1">
                    <a:lumMod val="75000"/>
                    <a:lumOff val="25000"/>
                  </a:schemeClr>
                </a:solidFill>
                <a:latin typeface="Arial" panose="020B0604020202020204" pitchFamily="34" charset="0"/>
                <a:cs typeface="Arial" panose="020B0604020202020204" pitchFamily="34" charset="0"/>
              </a:rPr>
              <a:t>Folio</a:t>
            </a:r>
            <a:r>
              <a:rPr lang="es-MX" sz="1400" dirty="0">
                <a:solidFill>
                  <a:schemeClr val="tx1">
                    <a:lumMod val="75000"/>
                    <a:lumOff val="25000"/>
                  </a:schemeClr>
                </a:solidFill>
                <a:latin typeface="Arial" panose="020B0604020202020204" pitchFamily="34" charset="0"/>
                <a:cs typeface="Arial" panose="020B0604020202020204" pitchFamily="34" charset="0"/>
              </a:rPr>
              <a:t>, que permite buscar la información cargada de un archivo específico.</a:t>
            </a:r>
          </a:p>
        </p:txBody>
      </p:sp>
      <p:pic>
        <p:nvPicPr>
          <p:cNvPr id="42" name="Picture 2" descr="C:\Users\Sahid\Dropbox\DAI &amp; Data Corporativo\INAI  CAPACITACION 2017\MATERIAL TALLER SIPOT\Imagenes\23 Administracion de Informacion -Buscar.PNG"/>
          <p:cNvPicPr>
            <a:picLocks noChangeAspect="1" noChangeArrowheads="1"/>
          </p:cNvPicPr>
          <p:nvPr/>
        </p:nvPicPr>
        <p:blipFill rotWithShape="1">
          <a:blip r:embed="rId4">
            <a:extLst>
              <a:ext uri="{28A0092B-C50C-407E-A947-70E740481C1C}">
                <a14:useLocalDpi xmlns:a14="http://schemas.microsoft.com/office/drawing/2010/main" val="0"/>
              </a:ext>
            </a:extLst>
          </a:blip>
          <a:srcRect r="4460" b="69938"/>
          <a:stretch/>
        </p:blipFill>
        <p:spPr bwMode="auto">
          <a:xfrm>
            <a:off x="2519248" y="2042144"/>
            <a:ext cx="9122299" cy="1309357"/>
          </a:xfrm>
          <a:prstGeom prst="rect">
            <a:avLst/>
          </a:prstGeom>
          <a:noFill/>
          <a:extLst>
            <a:ext uri="{909E8E84-426E-40DD-AFC4-6F175D3DCCD1}">
              <a14:hiddenFill xmlns:a14="http://schemas.microsoft.com/office/drawing/2010/main">
                <a:solidFill>
                  <a:srgbClr val="FFFFFF"/>
                </a:solidFill>
              </a14:hiddenFill>
            </a:ext>
          </a:extLst>
        </p:spPr>
      </p:pic>
      <p:sp>
        <p:nvSpPr>
          <p:cNvPr id="39" name="Elipse 42"/>
          <p:cNvSpPr/>
          <p:nvPr/>
        </p:nvSpPr>
        <p:spPr>
          <a:xfrm>
            <a:off x="2723941" y="2325263"/>
            <a:ext cx="1225732" cy="572799"/>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40" name="Conector recto de flecha 44"/>
          <p:cNvCxnSpPr/>
          <p:nvPr/>
        </p:nvCxnSpPr>
        <p:spPr>
          <a:xfrm flipV="1">
            <a:off x="3807017" y="1773948"/>
            <a:ext cx="1909389" cy="638538"/>
          </a:xfrm>
          <a:prstGeom prst="straightConnector1">
            <a:avLst/>
          </a:prstGeom>
          <a:ln w="38100">
            <a:solidFill>
              <a:srgbClr val="B3518F"/>
            </a:solidFill>
            <a:tailEnd type="triangle"/>
          </a:ln>
        </p:spPr>
        <p:style>
          <a:lnRef idx="1">
            <a:schemeClr val="accent1"/>
          </a:lnRef>
          <a:fillRef idx="0">
            <a:schemeClr val="accent1"/>
          </a:fillRef>
          <a:effectRef idx="0">
            <a:schemeClr val="accent1"/>
          </a:effectRef>
          <a:fontRef idx="minor">
            <a:schemeClr val="tx1"/>
          </a:fontRef>
        </p:style>
      </p:cxnSp>
      <p:sp>
        <p:nvSpPr>
          <p:cNvPr id="43" name="CuadroTexto 53"/>
          <p:cNvSpPr txBox="1"/>
          <p:nvPr/>
        </p:nvSpPr>
        <p:spPr>
          <a:xfrm>
            <a:off x="8459297" y="4241910"/>
            <a:ext cx="3124725" cy="738664"/>
          </a:xfrm>
          <a:prstGeom prst="rect">
            <a:avLst/>
          </a:prstGeom>
          <a:noFill/>
        </p:spPr>
        <p:txBody>
          <a:bodyPr wrap="square" rtlCol="0">
            <a:spAutoFit/>
          </a:bodyPr>
          <a:lstStyle/>
          <a:p>
            <a:pPr algn="just"/>
            <a:r>
              <a:rPr lang="es-MX" sz="1400" dirty="0">
                <a:solidFill>
                  <a:schemeClr val="tx1">
                    <a:lumMod val="75000"/>
                    <a:lumOff val="25000"/>
                  </a:schemeClr>
                </a:solidFill>
                <a:latin typeface="Arial" panose="020B0604020202020204" pitchFamily="34" charset="0"/>
                <a:cs typeface="Arial" panose="020B0604020202020204" pitchFamily="34" charset="0"/>
              </a:rPr>
              <a:t>Los folios del “Comprobante de Procesamiento”, ayuda para la búsqueda de información específica. </a:t>
            </a:r>
          </a:p>
        </p:txBody>
      </p:sp>
      <p:grpSp>
        <p:nvGrpSpPr>
          <p:cNvPr id="9" name="Grupo 8"/>
          <p:cNvGrpSpPr/>
          <p:nvPr/>
        </p:nvGrpSpPr>
        <p:grpSpPr>
          <a:xfrm>
            <a:off x="2367776" y="4028718"/>
            <a:ext cx="5698707" cy="2514926"/>
            <a:chOff x="2534661" y="3869284"/>
            <a:chExt cx="5698707" cy="2514926"/>
          </a:xfrm>
        </p:grpSpPr>
        <p:pic>
          <p:nvPicPr>
            <p:cNvPr id="45" name="Picture 3" descr="C:\Users\Sahid\Dropbox\DAI &amp; Data Corporativo\INAI  CAPACITACION 2017\MATERIAL TALLER SIPOT\Imagenes\28 Administracion de Informacion -Filtros Avanzados.PNG"/>
            <p:cNvPicPr>
              <a:picLocks noChangeAspect="1" noChangeArrowheads="1"/>
            </p:cNvPicPr>
            <p:nvPr/>
          </p:nvPicPr>
          <p:blipFill rotWithShape="1">
            <a:blip r:embed="rId5">
              <a:extLst>
                <a:ext uri="{28A0092B-C50C-407E-A947-70E740481C1C}">
                  <a14:useLocalDpi xmlns:a14="http://schemas.microsoft.com/office/drawing/2010/main" val="0"/>
                </a:ext>
              </a:extLst>
            </a:blip>
            <a:srcRect l="92188" t="9212" b="13642"/>
            <a:stretch/>
          </p:blipFill>
          <p:spPr bwMode="auto">
            <a:xfrm>
              <a:off x="7685315" y="3869284"/>
              <a:ext cx="548053" cy="251492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 descr="C:\Users\Sahid\Dropbox\DAI &amp; Data Corporativo\INAI  CAPACITACION 2017\MATERIAL TALLER SIPOT\Imagenes\28 Administracion de Informacion -Filtros Avanzados.PNG"/>
            <p:cNvPicPr>
              <a:picLocks noChangeAspect="1" noChangeArrowheads="1"/>
            </p:cNvPicPr>
            <p:nvPr/>
          </p:nvPicPr>
          <p:blipFill rotWithShape="1">
            <a:blip r:embed="rId5">
              <a:extLst>
                <a:ext uri="{28A0092B-C50C-407E-A947-70E740481C1C}">
                  <a14:useLocalDpi xmlns:a14="http://schemas.microsoft.com/office/drawing/2010/main" val="0"/>
                </a:ext>
              </a:extLst>
            </a:blip>
            <a:srcRect t="9212" r="26586" b="13642"/>
            <a:stretch/>
          </p:blipFill>
          <p:spPr bwMode="auto">
            <a:xfrm>
              <a:off x="2534661" y="3869285"/>
              <a:ext cx="5150654" cy="2514925"/>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Rectángulo 34"/>
          <p:cNvSpPr/>
          <p:nvPr/>
        </p:nvSpPr>
        <p:spPr>
          <a:xfrm>
            <a:off x="4943103" y="4527744"/>
            <a:ext cx="2427849" cy="166998"/>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Flecha abajo 76"/>
          <p:cNvSpPr/>
          <p:nvPr/>
        </p:nvSpPr>
        <p:spPr>
          <a:xfrm rot="16200000">
            <a:off x="7792580" y="4184050"/>
            <a:ext cx="306086" cy="854386"/>
          </a:xfrm>
          <a:prstGeom prst="downArrow">
            <a:avLst/>
          </a:prstGeom>
          <a:solidFill>
            <a:srgbClr val="007B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2493676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p:cNvGrpSpPr/>
          <p:nvPr/>
        </p:nvGrpSpPr>
        <p:grpSpPr>
          <a:xfrm>
            <a:off x="122239" y="1183544"/>
            <a:ext cx="1281600" cy="5360100"/>
            <a:chOff x="5991351" y="942540"/>
            <a:chExt cx="1398895" cy="5360100"/>
          </a:xfrm>
        </p:grpSpPr>
        <p:sp>
          <p:nvSpPr>
            <p:cNvPr id="65" name="Rectángulo 64"/>
            <p:cNvSpPr/>
            <p:nvPr/>
          </p:nvSpPr>
          <p:spPr>
            <a:xfrm>
              <a:off x="6058750" y="984093"/>
              <a:ext cx="1264096" cy="602725"/>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66" name="Rectángulo 65"/>
            <p:cNvSpPr/>
            <p:nvPr/>
          </p:nvSpPr>
          <p:spPr>
            <a:xfrm>
              <a:off x="5991351" y="942540"/>
              <a:ext cx="1398895"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7" name="Rectángulo 66"/>
            <p:cNvSpPr/>
            <p:nvPr/>
          </p:nvSpPr>
          <p:spPr>
            <a:xfrm>
              <a:off x="6169347" y="1714088"/>
              <a:ext cx="1211381" cy="63159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8" name="Rectángulo 67"/>
            <p:cNvSpPr/>
            <p:nvPr/>
          </p:nvSpPr>
          <p:spPr>
            <a:xfrm>
              <a:off x="5997681" y="3037946"/>
              <a:ext cx="139223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9" name="Rectángulo 68"/>
            <p:cNvSpPr/>
            <p:nvPr/>
          </p:nvSpPr>
          <p:spPr>
            <a:xfrm>
              <a:off x="5997681" y="5015058"/>
              <a:ext cx="138971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70" name="Rectángulo 69"/>
            <p:cNvSpPr/>
            <p:nvPr/>
          </p:nvSpPr>
          <p:spPr>
            <a:xfrm>
              <a:off x="6178531" y="2429177"/>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1" name="Rectángulo 70"/>
            <p:cNvSpPr/>
            <p:nvPr/>
          </p:nvSpPr>
          <p:spPr>
            <a:xfrm>
              <a:off x="6176011" y="3807271"/>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2" name="Rectángulo 71"/>
            <p:cNvSpPr/>
            <p:nvPr/>
          </p:nvSpPr>
          <p:spPr>
            <a:xfrm>
              <a:off x="6176011" y="4413308"/>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3" name="Rectángulo 72"/>
            <p:cNvSpPr/>
            <p:nvPr/>
          </p:nvSpPr>
          <p:spPr>
            <a:xfrm>
              <a:off x="6169346" y="5777364"/>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p:cNvSpPr/>
          <p:nvPr/>
        </p:nvSpPr>
        <p:spPr>
          <a:xfrm>
            <a:off x="122239" y="1225097"/>
            <a:ext cx="1264096" cy="602725"/>
          </a:xfrm>
          <a:prstGeom prst="rect">
            <a:avLst/>
          </a:prstGeom>
          <a:solidFill>
            <a:srgbClr val="3D2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p:txBody>
      </p:sp>
      <p:sp>
        <p:nvSpPr>
          <p:cNvPr id="56" name="Rectángulo 55"/>
          <p:cNvSpPr/>
          <p:nvPr/>
        </p:nvSpPr>
        <p:spPr>
          <a:xfrm>
            <a:off x="54840" y="1183544"/>
            <a:ext cx="1398895"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Unidades Administrativas</a:t>
            </a:r>
          </a:p>
        </p:txBody>
      </p:sp>
      <p:sp>
        <p:nvSpPr>
          <p:cNvPr id="57" name="Rectángulo 56"/>
          <p:cNvSpPr/>
          <p:nvPr/>
        </p:nvSpPr>
        <p:spPr>
          <a:xfrm>
            <a:off x="232836" y="1955092"/>
            <a:ext cx="1211381" cy="63159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Unidades Administrativas</a:t>
            </a:r>
          </a:p>
        </p:txBody>
      </p:sp>
      <p:sp>
        <p:nvSpPr>
          <p:cNvPr id="58" name="Rectángulo 57"/>
          <p:cNvSpPr/>
          <p:nvPr/>
        </p:nvSpPr>
        <p:spPr>
          <a:xfrm>
            <a:off x="61170" y="3278950"/>
            <a:ext cx="1392231"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rPr>
              <a:t>Carga de Información</a:t>
            </a:r>
          </a:p>
        </p:txBody>
      </p:sp>
      <p:sp>
        <p:nvSpPr>
          <p:cNvPr id="59" name="Rectángulo 58"/>
          <p:cNvSpPr/>
          <p:nvPr/>
        </p:nvSpPr>
        <p:spPr>
          <a:xfrm>
            <a:off x="61170" y="5256062"/>
            <a:ext cx="138971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Opciones Avanzadas</a:t>
            </a:r>
          </a:p>
        </p:txBody>
      </p:sp>
      <p:sp>
        <p:nvSpPr>
          <p:cNvPr id="60" name="Rectángulo 59"/>
          <p:cNvSpPr/>
          <p:nvPr/>
        </p:nvSpPr>
        <p:spPr>
          <a:xfrm>
            <a:off x="242020" y="2670181"/>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Asignación de Formatos</a:t>
            </a:r>
          </a:p>
        </p:txBody>
      </p:sp>
      <p:sp>
        <p:nvSpPr>
          <p:cNvPr id="61" name="Rectángulo 60"/>
          <p:cNvSpPr/>
          <p:nvPr/>
        </p:nvSpPr>
        <p:spPr>
          <a:xfrm>
            <a:off x="239500" y="4048275"/>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Carga de Archivos</a:t>
            </a:r>
          </a:p>
        </p:txBody>
      </p:sp>
      <p:sp>
        <p:nvSpPr>
          <p:cNvPr id="62" name="Rectángulo 61"/>
          <p:cNvSpPr/>
          <p:nvPr/>
        </p:nvSpPr>
        <p:spPr>
          <a:xfrm>
            <a:off x="239500" y="4654312"/>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Información</a:t>
            </a:r>
          </a:p>
        </p:txBody>
      </p:sp>
      <p:sp>
        <p:nvSpPr>
          <p:cNvPr id="63" name="Rectángulo 62"/>
          <p:cNvSpPr/>
          <p:nvPr/>
        </p:nvSpPr>
        <p:spPr>
          <a:xfrm>
            <a:off x="232835" y="6018368"/>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Copia/Borra Información</a:t>
            </a:r>
          </a:p>
        </p:txBody>
      </p:sp>
      <p:sp>
        <p:nvSpPr>
          <p:cNvPr id="94" name="CuadroTexto 93"/>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sp>
        <p:nvSpPr>
          <p:cNvPr id="53" name="CuadroTexto 52"/>
          <p:cNvSpPr txBox="1"/>
          <p:nvPr/>
        </p:nvSpPr>
        <p:spPr>
          <a:xfrm>
            <a:off x="2175266" y="233480"/>
            <a:ext cx="2649207" cy="523220"/>
          </a:xfrm>
          <a:prstGeom prst="rect">
            <a:avLst/>
          </a:prstGeom>
          <a:noFill/>
        </p:spPr>
        <p:txBody>
          <a:bodyPr wrap="square" rtlCol="0">
            <a:spAutoFit/>
          </a:bodyPr>
          <a:lstStyle/>
          <a:p>
            <a:pPr algn="ctr"/>
            <a:r>
              <a:rPr lang="es-MX" sz="1400" b="1" dirty="0">
                <a:solidFill>
                  <a:srgbClr val="007B64"/>
                </a:solidFill>
                <a:latin typeface="Arial" panose="020B0604020202020204" pitchFamily="34" charset="0"/>
                <a:cs typeface="Arial" panose="020B0604020202020204" pitchFamily="34" charset="0"/>
              </a:rPr>
              <a:t>Responsable: Unidad Administrativa</a:t>
            </a:r>
          </a:p>
        </p:txBody>
      </p:sp>
      <p:grpSp>
        <p:nvGrpSpPr>
          <p:cNvPr id="6" name="Grupo 5"/>
          <p:cNvGrpSpPr/>
          <p:nvPr/>
        </p:nvGrpSpPr>
        <p:grpSpPr>
          <a:xfrm>
            <a:off x="6419183" y="279571"/>
            <a:ext cx="5436679" cy="435935"/>
            <a:chOff x="6419183" y="279571"/>
            <a:chExt cx="5436679" cy="435935"/>
          </a:xfrm>
        </p:grpSpPr>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2481" t="74390" r="49230" b="4712"/>
            <a:stretch/>
          </p:blipFill>
          <p:spPr>
            <a:xfrm>
              <a:off x="6419183" y="279571"/>
              <a:ext cx="5436679" cy="435935"/>
            </a:xfrm>
            <a:prstGeom prst="rect">
              <a:avLst/>
            </a:prstGeom>
          </p:spPr>
        </p:pic>
        <p:sp>
          <p:nvSpPr>
            <p:cNvPr id="10" name="Rectángulo 9"/>
            <p:cNvSpPr/>
            <p:nvPr/>
          </p:nvSpPr>
          <p:spPr>
            <a:xfrm>
              <a:off x="6809874" y="336064"/>
              <a:ext cx="1852864"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p:cNvSpPr/>
            <p:nvPr/>
          </p:nvSpPr>
          <p:spPr>
            <a:xfrm>
              <a:off x="10257448" y="344085"/>
              <a:ext cx="1589648"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p:cNvSpPr/>
            <p:nvPr/>
          </p:nvSpPr>
          <p:spPr>
            <a:xfrm>
              <a:off x="6497053" y="336272"/>
              <a:ext cx="535880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sp>
        <p:nvSpPr>
          <p:cNvPr id="31" name="Rectángulo 59"/>
          <p:cNvSpPr/>
          <p:nvPr/>
        </p:nvSpPr>
        <p:spPr>
          <a:xfrm>
            <a:off x="232834" y="4654312"/>
            <a:ext cx="1211381" cy="525276"/>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Administración de Información</a:t>
            </a:r>
          </a:p>
        </p:txBody>
      </p:sp>
      <p:grpSp>
        <p:nvGrpSpPr>
          <p:cNvPr id="9" name="Grupo 8"/>
          <p:cNvGrpSpPr/>
          <p:nvPr/>
        </p:nvGrpSpPr>
        <p:grpSpPr>
          <a:xfrm>
            <a:off x="3396178" y="2082385"/>
            <a:ext cx="8535979" cy="1545291"/>
            <a:chOff x="2456558" y="1094745"/>
            <a:chExt cx="8535979" cy="1545291"/>
          </a:xfrm>
        </p:grpSpPr>
        <p:pic>
          <p:nvPicPr>
            <p:cNvPr id="7170" name="Picture 2" descr="C:\Users\Sahid\Dropbox\DAI &amp; Data Corporativo\INAI  CAPACITACION 2017\MATERIAL TALLER SIPOT\Imagenes\23 Administracion de Informacion -Buscar.PNG"/>
            <p:cNvPicPr>
              <a:picLocks noChangeAspect="1" noChangeArrowheads="1"/>
            </p:cNvPicPr>
            <p:nvPr/>
          </p:nvPicPr>
          <p:blipFill rotWithShape="1">
            <a:blip r:embed="rId4">
              <a:extLst>
                <a:ext uri="{28A0092B-C50C-407E-A947-70E740481C1C}">
                  <a14:useLocalDpi xmlns:a14="http://schemas.microsoft.com/office/drawing/2010/main" val="0"/>
                </a:ext>
              </a:extLst>
            </a:blip>
            <a:srcRect r="20161" b="64526"/>
            <a:stretch/>
          </p:blipFill>
          <p:spPr bwMode="auto">
            <a:xfrm>
              <a:off x="2456558" y="1094745"/>
              <a:ext cx="7623108" cy="1545106"/>
            </a:xfrm>
            <a:prstGeom prst="rect">
              <a:avLst/>
            </a:prstGeom>
            <a:noFill/>
            <a:extLst>
              <a:ext uri="{909E8E84-426E-40DD-AFC4-6F175D3DCCD1}">
                <a14:hiddenFill xmlns:a14="http://schemas.microsoft.com/office/drawing/2010/main">
                  <a:solidFill>
                    <a:srgbClr val="FFFFFF"/>
                  </a:solidFill>
                </a14:hiddenFill>
              </a:ext>
            </a:extLst>
          </p:spPr>
        </p:pic>
        <p:sp>
          <p:nvSpPr>
            <p:cNvPr id="35" name="Rectángulo 34"/>
            <p:cNvSpPr/>
            <p:nvPr/>
          </p:nvSpPr>
          <p:spPr>
            <a:xfrm>
              <a:off x="4051005" y="2073287"/>
              <a:ext cx="892470" cy="265066"/>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8" name="Picture 2" descr="C:\Users\Sahid\Dropbox\DAI &amp; Data Corporativo\INAI  CAPACITACION 2017\MATERIAL TALLER SIPOT\Imagenes\23 Administracion de Informacion -Buscar.PNG"/>
            <p:cNvPicPr>
              <a:picLocks noChangeAspect="1" noChangeArrowheads="1"/>
            </p:cNvPicPr>
            <p:nvPr/>
          </p:nvPicPr>
          <p:blipFill rotWithShape="1">
            <a:blip r:embed="rId4">
              <a:extLst>
                <a:ext uri="{28A0092B-C50C-407E-A947-70E740481C1C}">
                  <a14:useLocalDpi xmlns:a14="http://schemas.microsoft.com/office/drawing/2010/main" val="0"/>
                </a:ext>
              </a:extLst>
            </a:blip>
            <a:srcRect l="90126" b="64526"/>
            <a:stretch/>
          </p:blipFill>
          <p:spPr bwMode="auto">
            <a:xfrm>
              <a:off x="10049784" y="1094930"/>
              <a:ext cx="942753" cy="1545106"/>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CuadroTexto 53"/>
          <p:cNvSpPr txBox="1"/>
          <p:nvPr/>
        </p:nvSpPr>
        <p:spPr>
          <a:xfrm>
            <a:off x="2656811" y="3992592"/>
            <a:ext cx="3002633" cy="1323439"/>
          </a:xfrm>
          <a:prstGeom prst="rect">
            <a:avLst/>
          </a:prstGeom>
          <a:noFill/>
        </p:spPr>
        <p:txBody>
          <a:bodyPr wrap="square" rtlCol="0">
            <a:spAutoFit/>
          </a:bodyPr>
          <a:lstStyle/>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Remueve la información recuperada de una búsqueda. Es una opción de presentación, no borra información del SIPOT.</a:t>
            </a:r>
          </a:p>
        </p:txBody>
      </p:sp>
      <p:sp>
        <p:nvSpPr>
          <p:cNvPr id="42" name="Flecha abajo 41"/>
          <p:cNvSpPr/>
          <p:nvPr/>
        </p:nvSpPr>
        <p:spPr>
          <a:xfrm>
            <a:off x="5214275" y="3338023"/>
            <a:ext cx="445169" cy="518126"/>
          </a:xfrm>
          <a:prstGeom prst="downArrow">
            <a:avLst/>
          </a:prstGeom>
          <a:solidFill>
            <a:srgbClr val="007B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Flecha abajo 42"/>
          <p:cNvSpPr/>
          <p:nvPr/>
        </p:nvSpPr>
        <p:spPr>
          <a:xfrm>
            <a:off x="6107117" y="3338023"/>
            <a:ext cx="445169" cy="518126"/>
          </a:xfrm>
          <a:prstGeom prst="downArrow">
            <a:avLst/>
          </a:prstGeom>
          <a:solidFill>
            <a:srgbClr val="007B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Rectángulo 43"/>
          <p:cNvSpPr/>
          <p:nvPr/>
        </p:nvSpPr>
        <p:spPr>
          <a:xfrm>
            <a:off x="5900009" y="3060927"/>
            <a:ext cx="859386" cy="265066"/>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CuadroTexto 53"/>
          <p:cNvSpPr txBox="1"/>
          <p:nvPr/>
        </p:nvSpPr>
        <p:spPr>
          <a:xfrm>
            <a:off x="6107117" y="3992592"/>
            <a:ext cx="3331495" cy="1323439"/>
          </a:xfrm>
          <a:prstGeom prst="rect">
            <a:avLst/>
          </a:prstGeom>
          <a:noFill/>
        </p:spPr>
        <p:txBody>
          <a:bodyPr wrap="square" rtlCol="0">
            <a:spAutoFit/>
          </a:bodyPr>
          <a:lstStyle/>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Búsqueda de información derivada de los campos de “Filtros Avanzados”. Para obtener todos los registros, no llenar ningún campo de “Filtros Avanzados”. </a:t>
            </a:r>
          </a:p>
        </p:txBody>
      </p:sp>
    </p:spTree>
    <p:extLst>
      <p:ext uri="{BB962C8B-B14F-4D97-AF65-F5344CB8AC3E}">
        <p14:creationId xmlns:p14="http://schemas.microsoft.com/office/powerpoint/2010/main" val="2036473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p:cNvGrpSpPr/>
          <p:nvPr/>
        </p:nvGrpSpPr>
        <p:grpSpPr>
          <a:xfrm>
            <a:off x="122239" y="1183544"/>
            <a:ext cx="1281600" cy="5360100"/>
            <a:chOff x="5991351" y="942540"/>
            <a:chExt cx="1398895" cy="5360100"/>
          </a:xfrm>
        </p:grpSpPr>
        <p:sp>
          <p:nvSpPr>
            <p:cNvPr id="65" name="Rectángulo 64"/>
            <p:cNvSpPr/>
            <p:nvPr/>
          </p:nvSpPr>
          <p:spPr>
            <a:xfrm>
              <a:off x="6058750" y="984093"/>
              <a:ext cx="1264096" cy="602725"/>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66" name="Rectángulo 65"/>
            <p:cNvSpPr/>
            <p:nvPr/>
          </p:nvSpPr>
          <p:spPr>
            <a:xfrm>
              <a:off x="5991351" y="942540"/>
              <a:ext cx="1398895"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7" name="Rectángulo 66"/>
            <p:cNvSpPr/>
            <p:nvPr/>
          </p:nvSpPr>
          <p:spPr>
            <a:xfrm>
              <a:off x="6169347" y="1714088"/>
              <a:ext cx="1211381" cy="63159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8" name="Rectángulo 67"/>
            <p:cNvSpPr/>
            <p:nvPr/>
          </p:nvSpPr>
          <p:spPr>
            <a:xfrm>
              <a:off x="5997681" y="3037946"/>
              <a:ext cx="139223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9" name="Rectángulo 68"/>
            <p:cNvSpPr/>
            <p:nvPr/>
          </p:nvSpPr>
          <p:spPr>
            <a:xfrm>
              <a:off x="5997681" y="5015058"/>
              <a:ext cx="138971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70" name="Rectángulo 69"/>
            <p:cNvSpPr/>
            <p:nvPr/>
          </p:nvSpPr>
          <p:spPr>
            <a:xfrm>
              <a:off x="6178531" y="2429177"/>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1" name="Rectángulo 70"/>
            <p:cNvSpPr/>
            <p:nvPr/>
          </p:nvSpPr>
          <p:spPr>
            <a:xfrm>
              <a:off x="6176011" y="3807271"/>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2" name="Rectángulo 71"/>
            <p:cNvSpPr/>
            <p:nvPr/>
          </p:nvSpPr>
          <p:spPr>
            <a:xfrm>
              <a:off x="6176011" y="4413308"/>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3" name="Rectángulo 72"/>
            <p:cNvSpPr/>
            <p:nvPr/>
          </p:nvSpPr>
          <p:spPr>
            <a:xfrm>
              <a:off x="6169346" y="5777364"/>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p:cNvSpPr/>
          <p:nvPr/>
        </p:nvSpPr>
        <p:spPr>
          <a:xfrm>
            <a:off x="122239" y="1225097"/>
            <a:ext cx="1264096" cy="602725"/>
          </a:xfrm>
          <a:prstGeom prst="rect">
            <a:avLst/>
          </a:prstGeom>
          <a:solidFill>
            <a:srgbClr val="3D2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p:txBody>
      </p:sp>
      <p:sp>
        <p:nvSpPr>
          <p:cNvPr id="56" name="Rectángulo 55"/>
          <p:cNvSpPr/>
          <p:nvPr/>
        </p:nvSpPr>
        <p:spPr>
          <a:xfrm>
            <a:off x="54840" y="1183544"/>
            <a:ext cx="1398895"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Unidades Administrativas</a:t>
            </a:r>
          </a:p>
        </p:txBody>
      </p:sp>
      <p:sp>
        <p:nvSpPr>
          <p:cNvPr id="57" name="Rectángulo 56"/>
          <p:cNvSpPr/>
          <p:nvPr/>
        </p:nvSpPr>
        <p:spPr>
          <a:xfrm>
            <a:off x="232836" y="1955092"/>
            <a:ext cx="1211381" cy="63159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Unidades Administrativas</a:t>
            </a:r>
          </a:p>
        </p:txBody>
      </p:sp>
      <p:sp>
        <p:nvSpPr>
          <p:cNvPr id="58" name="Rectángulo 57"/>
          <p:cNvSpPr/>
          <p:nvPr/>
        </p:nvSpPr>
        <p:spPr>
          <a:xfrm>
            <a:off x="61170" y="3278950"/>
            <a:ext cx="1392231"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rPr>
              <a:t>Carga de Información</a:t>
            </a:r>
          </a:p>
        </p:txBody>
      </p:sp>
      <p:sp>
        <p:nvSpPr>
          <p:cNvPr id="59" name="Rectángulo 58"/>
          <p:cNvSpPr/>
          <p:nvPr/>
        </p:nvSpPr>
        <p:spPr>
          <a:xfrm>
            <a:off x="61170" y="5256062"/>
            <a:ext cx="138971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Opciones Avanzadas</a:t>
            </a:r>
          </a:p>
        </p:txBody>
      </p:sp>
      <p:sp>
        <p:nvSpPr>
          <p:cNvPr id="60" name="Rectángulo 59"/>
          <p:cNvSpPr/>
          <p:nvPr/>
        </p:nvSpPr>
        <p:spPr>
          <a:xfrm>
            <a:off x="242020" y="2670181"/>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Asignación de Formatos</a:t>
            </a:r>
          </a:p>
        </p:txBody>
      </p:sp>
      <p:sp>
        <p:nvSpPr>
          <p:cNvPr id="61" name="Rectángulo 60"/>
          <p:cNvSpPr/>
          <p:nvPr/>
        </p:nvSpPr>
        <p:spPr>
          <a:xfrm>
            <a:off x="239500" y="4048275"/>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Carga de Archivos</a:t>
            </a:r>
          </a:p>
        </p:txBody>
      </p:sp>
      <p:sp>
        <p:nvSpPr>
          <p:cNvPr id="62" name="Rectángulo 61"/>
          <p:cNvSpPr/>
          <p:nvPr/>
        </p:nvSpPr>
        <p:spPr>
          <a:xfrm>
            <a:off x="239500" y="4654312"/>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Información</a:t>
            </a:r>
          </a:p>
        </p:txBody>
      </p:sp>
      <p:sp>
        <p:nvSpPr>
          <p:cNvPr id="63" name="Rectángulo 62"/>
          <p:cNvSpPr/>
          <p:nvPr/>
        </p:nvSpPr>
        <p:spPr>
          <a:xfrm>
            <a:off x="232835" y="6018368"/>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Copia/Borra Información</a:t>
            </a:r>
          </a:p>
        </p:txBody>
      </p:sp>
      <p:sp>
        <p:nvSpPr>
          <p:cNvPr id="94" name="CuadroTexto 93"/>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sp>
        <p:nvSpPr>
          <p:cNvPr id="53" name="CuadroTexto 52"/>
          <p:cNvSpPr txBox="1"/>
          <p:nvPr/>
        </p:nvSpPr>
        <p:spPr>
          <a:xfrm>
            <a:off x="2175266" y="233480"/>
            <a:ext cx="2649207" cy="523220"/>
          </a:xfrm>
          <a:prstGeom prst="rect">
            <a:avLst/>
          </a:prstGeom>
          <a:noFill/>
        </p:spPr>
        <p:txBody>
          <a:bodyPr wrap="square" rtlCol="0">
            <a:spAutoFit/>
          </a:bodyPr>
          <a:lstStyle/>
          <a:p>
            <a:pPr algn="ctr"/>
            <a:r>
              <a:rPr lang="es-MX" sz="1400" b="1" dirty="0">
                <a:solidFill>
                  <a:srgbClr val="007B64"/>
                </a:solidFill>
                <a:latin typeface="Arial" panose="020B0604020202020204" pitchFamily="34" charset="0"/>
                <a:cs typeface="Arial" panose="020B0604020202020204" pitchFamily="34" charset="0"/>
              </a:rPr>
              <a:t>Responsable: Unidad Administrativa</a:t>
            </a:r>
          </a:p>
        </p:txBody>
      </p:sp>
      <p:grpSp>
        <p:nvGrpSpPr>
          <p:cNvPr id="6" name="Grupo 5"/>
          <p:cNvGrpSpPr/>
          <p:nvPr/>
        </p:nvGrpSpPr>
        <p:grpSpPr>
          <a:xfrm>
            <a:off x="6419183" y="279571"/>
            <a:ext cx="5436679" cy="435935"/>
            <a:chOff x="6419183" y="279571"/>
            <a:chExt cx="5436679" cy="435935"/>
          </a:xfrm>
        </p:grpSpPr>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2481" t="74390" r="49230" b="4712"/>
            <a:stretch/>
          </p:blipFill>
          <p:spPr>
            <a:xfrm>
              <a:off x="6419183" y="279571"/>
              <a:ext cx="5436679" cy="435935"/>
            </a:xfrm>
            <a:prstGeom prst="rect">
              <a:avLst/>
            </a:prstGeom>
          </p:spPr>
        </p:pic>
        <p:sp>
          <p:nvSpPr>
            <p:cNvPr id="10" name="Rectángulo 9"/>
            <p:cNvSpPr/>
            <p:nvPr/>
          </p:nvSpPr>
          <p:spPr>
            <a:xfrm>
              <a:off x="6809874" y="336064"/>
              <a:ext cx="1852864"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p:cNvSpPr/>
            <p:nvPr/>
          </p:nvSpPr>
          <p:spPr>
            <a:xfrm>
              <a:off x="10257448" y="344085"/>
              <a:ext cx="1589648"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p:cNvSpPr/>
            <p:nvPr/>
          </p:nvSpPr>
          <p:spPr>
            <a:xfrm>
              <a:off x="6497053" y="336272"/>
              <a:ext cx="535880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sp>
        <p:nvSpPr>
          <p:cNvPr id="31" name="Rectángulo 59"/>
          <p:cNvSpPr/>
          <p:nvPr/>
        </p:nvSpPr>
        <p:spPr>
          <a:xfrm>
            <a:off x="232834" y="4654312"/>
            <a:ext cx="1211381" cy="525276"/>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Administración de Información</a:t>
            </a:r>
          </a:p>
        </p:txBody>
      </p:sp>
      <p:sp>
        <p:nvSpPr>
          <p:cNvPr id="39" name="CuadroTexto 53"/>
          <p:cNvSpPr txBox="1"/>
          <p:nvPr/>
        </p:nvSpPr>
        <p:spPr>
          <a:xfrm>
            <a:off x="5032016" y="3058647"/>
            <a:ext cx="3361600" cy="584775"/>
          </a:xfrm>
          <a:prstGeom prst="rect">
            <a:avLst/>
          </a:prstGeom>
          <a:noFill/>
        </p:spPr>
        <p:txBody>
          <a:bodyPr wrap="square" rtlCol="0">
            <a:spAutoFit/>
          </a:bodyPr>
          <a:lstStyle/>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Permite crear un registro de forma manual. Se genera un “Acuse”.</a:t>
            </a:r>
          </a:p>
        </p:txBody>
      </p:sp>
      <p:grpSp>
        <p:nvGrpSpPr>
          <p:cNvPr id="40" name="Grupo 39"/>
          <p:cNvGrpSpPr/>
          <p:nvPr/>
        </p:nvGrpSpPr>
        <p:grpSpPr>
          <a:xfrm>
            <a:off x="2890189" y="1248475"/>
            <a:ext cx="8535979" cy="1545291"/>
            <a:chOff x="2456558" y="1094745"/>
            <a:chExt cx="8535979" cy="1545291"/>
          </a:xfrm>
        </p:grpSpPr>
        <p:pic>
          <p:nvPicPr>
            <p:cNvPr id="41" name="Picture 2" descr="C:\Users\Sahid\Dropbox\DAI &amp; Data Corporativo\INAI  CAPACITACION 2017\MATERIAL TALLER SIPOT\Imagenes\23 Administracion de Informacion -Buscar.PNG"/>
            <p:cNvPicPr>
              <a:picLocks noChangeAspect="1" noChangeArrowheads="1"/>
            </p:cNvPicPr>
            <p:nvPr/>
          </p:nvPicPr>
          <p:blipFill rotWithShape="1">
            <a:blip r:embed="rId4">
              <a:extLst>
                <a:ext uri="{28A0092B-C50C-407E-A947-70E740481C1C}">
                  <a14:useLocalDpi xmlns:a14="http://schemas.microsoft.com/office/drawing/2010/main" val="0"/>
                </a:ext>
              </a:extLst>
            </a:blip>
            <a:srcRect r="20161" b="64526"/>
            <a:stretch/>
          </p:blipFill>
          <p:spPr bwMode="auto">
            <a:xfrm>
              <a:off x="2456558" y="1094745"/>
              <a:ext cx="7623108" cy="154510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Users\Sahid\Dropbox\DAI &amp; Data Corporativo\INAI  CAPACITACION 2017\MATERIAL TALLER SIPOT\Imagenes\23 Administracion de Informacion -Buscar.PNG"/>
            <p:cNvPicPr>
              <a:picLocks noChangeAspect="1" noChangeArrowheads="1"/>
            </p:cNvPicPr>
            <p:nvPr/>
          </p:nvPicPr>
          <p:blipFill rotWithShape="1">
            <a:blip r:embed="rId4">
              <a:extLst>
                <a:ext uri="{28A0092B-C50C-407E-A947-70E740481C1C}">
                  <a14:useLocalDpi xmlns:a14="http://schemas.microsoft.com/office/drawing/2010/main" val="0"/>
                </a:ext>
              </a:extLst>
            </a:blip>
            <a:srcRect l="90126" b="64526"/>
            <a:stretch/>
          </p:blipFill>
          <p:spPr bwMode="auto">
            <a:xfrm>
              <a:off x="10049784" y="1094930"/>
              <a:ext cx="942753" cy="1545106"/>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Rectángulo 37"/>
          <p:cNvSpPr/>
          <p:nvPr/>
        </p:nvSpPr>
        <p:spPr>
          <a:xfrm>
            <a:off x="6253309" y="2230702"/>
            <a:ext cx="919015" cy="265066"/>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Flecha abajo 36"/>
          <p:cNvSpPr/>
          <p:nvPr/>
        </p:nvSpPr>
        <p:spPr>
          <a:xfrm>
            <a:off x="6479158" y="2495768"/>
            <a:ext cx="445169" cy="518126"/>
          </a:xfrm>
          <a:prstGeom prst="downArrow">
            <a:avLst/>
          </a:prstGeom>
          <a:solidFill>
            <a:srgbClr val="007B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9" name="Grupo 8"/>
          <p:cNvGrpSpPr/>
          <p:nvPr/>
        </p:nvGrpSpPr>
        <p:grpSpPr>
          <a:xfrm>
            <a:off x="2208130" y="4048275"/>
            <a:ext cx="6878808" cy="2143571"/>
            <a:chOff x="2493850" y="4310913"/>
            <a:chExt cx="6878808" cy="2143571"/>
          </a:xfrm>
        </p:grpSpPr>
        <p:grpSp>
          <p:nvGrpSpPr>
            <p:cNvPr id="8" name="Grupo 7"/>
            <p:cNvGrpSpPr/>
            <p:nvPr/>
          </p:nvGrpSpPr>
          <p:grpSpPr>
            <a:xfrm>
              <a:off x="2569814" y="4310913"/>
              <a:ext cx="6802844" cy="2143571"/>
              <a:chOff x="2851887" y="4312381"/>
              <a:chExt cx="6802844" cy="2143571"/>
            </a:xfrm>
          </p:grpSpPr>
          <p:pic>
            <p:nvPicPr>
              <p:cNvPr id="45" name="Picture 2" descr="C:\Users\Sahid\Dropbox\DAI &amp; Data Corporativo\INAI  CAPACITACION 2017\MATERIAL TALLER SIPOT\Imagenes\24.1 Administracion de Informacion -Agregar.PNG"/>
              <p:cNvPicPr>
                <a:picLocks noChangeAspect="1" noChangeArrowheads="1"/>
              </p:cNvPicPr>
              <p:nvPr/>
            </p:nvPicPr>
            <p:blipFill rotWithShape="1">
              <a:blip r:embed="rId5">
                <a:extLst>
                  <a:ext uri="{28A0092B-C50C-407E-A947-70E740481C1C}">
                    <a14:useLocalDpi xmlns:a14="http://schemas.microsoft.com/office/drawing/2010/main" val="0"/>
                  </a:ext>
                </a:extLst>
              </a:blip>
              <a:srcRect t="9659" b="42144"/>
              <a:stretch/>
            </p:blipFill>
            <p:spPr bwMode="auto">
              <a:xfrm>
                <a:off x="2851887" y="4623947"/>
                <a:ext cx="6802844" cy="183200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C:\Users\Sahid\Dropbox\DAI &amp; Data Corporativo\INAI  CAPACITACION 2017\MATERIAL TALLER SIPOT\Imagenes\24.1 Administracion de Informacion -Agregar.PNG"/>
              <p:cNvPicPr>
                <a:picLocks noChangeAspect="1" noChangeArrowheads="1"/>
              </p:cNvPicPr>
              <p:nvPr/>
            </p:nvPicPr>
            <p:blipFill rotWithShape="1">
              <a:blip r:embed="rId5">
                <a:extLst>
                  <a:ext uri="{28A0092B-C50C-407E-A947-70E740481C1C}">
                    <a14:useLocalDpi xmlns:a14="http://schemas.microsoft.com/office/drawing/2010/main" val="0"/>
                  </a:ext>
                </a:extLst>
              </a:blip>
              <a:srcRect l="60161" t="-1" r="31858" b="92914"/>
              <a:stretch/>
            </p:blipFill>
            <p:spPr bwMode="auto">
              <a:xfrm>
                <a:off x="8254991" y="4312381"/>
                <a:ext cx="691116" cy="342993"/>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Rectángulo 34"/>
            <p:cNvSpPr/>
            <p:nvPr/>
          </p:nvSpPr>
          <p:spPr>
            <a:xfrm>
              <a:off x="2493850" y="4310913"/>
              <a:ext cx="6878808" cy="214357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48" name="CuadroTexto 53"/>
          <p:cNvSpPr txBox="1"/>
          <p:nvPr/>
        </p:nvSpPr>
        <p:spPr>
          <a:xfrm>
            <a:off x="9209321" y="4212119"/>
            <a:ext cx="2475778" cy="1815882"/>
          </a:xfrm>
          <a:prstGeom prst="rect">
            <a:avLst/>
          </a:prstGeom>
          <a:noFill/>
        </p:spPr>
        <p:txBody>
          <a:bodyPr wrap="square" rtlCol="0">
            <a:spAutoFit/>
          </a:bodyPr>
          <a:lstStyle/>
          <a:p>
            <a:pPr algn="just"/>
            <a:r>
              <a:rPr lang="es-MX" sz="1400" dirty="0">
                <a:solidFill>
                  <a:schemeClr val="tx1">
                    <a:lumMod val="75000"/>
                    <a:lumOff val="25000"/>
                  </a:schemeClr>
                </a:solidFill>
                <a:latin typeface="Arial" panose="020B0604020202020204" pitchFamily="34" charset="0"/>
                <a:cs typeface="Arial" panose="020B0604020202020204" pitchFamily="34" charset="0"/>
              </a:rPr>
              <a:t>Aparece como ventana emergente, por lo que se debe tener en cuenta que el explorador puede tener bloqueadas las ventanas emergentes, en este caso, aparecerá un aviso para abrir esta ventana.</a:t>
            </a:r>
          </a:p>
        </p:txBody>
      </p:sp>
    </p:spTree>
    <p:extLst>
      <p:ext uri="{BB962C8B-B14F-4D97-AF65-F5344CB8AC3E}">
        <p14:creationId xmlns:p14="http://schemas.microsoft.com/office/powerpoint/2010/main" val="2995564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rotWithShape="1">
          <a:blip r:embed="rId2">
            <a:extLst>
              <a:ext uri="{28A0092B-C50C-407E-A947-70E740481C1C}">
                <a14:useLocalDpi xmlns:a14="http://schemas.microsoft.com/office/drawing/2010/main" val="0"/>
              </a:ext>
            </a:extLst>
          </a:blip>
          <a:srcRect l="2499" t="1" r="3750" b="2658"/>
          <a:stretch/>
        </p:blipFill>
        <p:spPr>
          <a:xfrm>
            <a:off x="2291762" y="1633332"/>
            <a:ext cx="9429750" cy="4472193"/>
          </a:xfrm>
          <a:prstGeom prst="rect">
            <a:avLst/>
          </a:prstGeom>
        </p:spPr>
      </p:pic>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CuadroTexto 22"/>
          <p:cNvSpPr txBox="1"/>
          <p:nvPr/>
        </p:nvSpPr>
        <p:spPr>
          <a:xfrm>
            <a:off x="2353172" y="337260"/>
            <a:ext cx="9306930" cy="830997"/>
          </a:xfrm>
          <a:prstGeom prst="rect">
            <a:avLst/>
          </a:prstGeom>
          <a:noFill/>
        </p:spPr>
        <p:txBody>
          <a:bodyPr wrap="square" rtlCol="0">
            <a:spAutoFit/>
          </a:bodyPr>
          <a:lstStyle/>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El ingreso no sufrió cambios.</a:t>
            </a:r>
          </a:p>
          <a:p>
            <a:pPr algn="just"/>
            <a:endParaRPr lang="es-MX" sz="1600" dirty="0">
              <a:solidFill>
                <a:schemeClr val="tx1">
                  <a:lumMod val="75000"/>
                  <a:lumOff val="25000"/>
                </a:schemeClr>
              </a:solidFill>
              <a:latin typeface="Arial" panose="020B0604020202020204" pitchFamily="34" charset="0"/>
              <a:cs typeface="Arial" panose="020B0604020202020204" pitchFamily="34" charset="0"/>
            </a:endParaRPr>
          </a:p>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Se ingresa “usuario” y “contraseña” asignados y posteriormente se selecciona el campo “INICIO”.</a:t>
            </a:r>
          </a:p>
        </p:txBody>
      </p:sp>
      <p:sp>
        <p:nvSpPr>
          <p:cNvPr id="10" name="Rectángulo 9"/>
          <p:cNvSpPr/>
          <p:nvPr/>
        </p:nvSpPr>
        <p:spPr>
          <a:xfrm>
            <a:off x="5130781" y="3869428"/>
            <a:ext cx="1491530" cy="952500"/>
          </a:xfrm>
          <a:prstGeom prst="rect">
            <a:avLst/>
          </a:prstGeom>
          <a:noFill/>
          <a:ln w="5715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Flecha abajo 10"/>
          <p:cNvSpPr/>
          <p:nvPr/>
        </p:nvSpPr>
        <p:spPr>
          <a:xfrm rot="14612702">
            <a:off x="7971770" y="1957544"/>
            <a:ext cx="330925" cy="3219552"/>
          </a:xfrm>
          <a:prstGeom prst="downArrow">
            <a:avLst/>
          </a:prstGeom>
          <a:solidFill>
            <a:srgbClr val="007B64"/>
          </a:solidFill>
          <a:ln>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4753123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p:cNvGrpSpPr/>
          <p:nvPr/>
        </p:nvGrpSpPr>
        <p:grpSpPr>
          <a:xfrm>
            <a:off x="122239" y="1183544"/>
            <a:ext cx="1281600" cy="5360100"/>
            <a:chOff x="5991351" y="942540"/>
            <a:chExt cx="1398895" cy="5360100"/>
          </a:xfrm>
        </p:grpSpPr>
        <p:sp>
          <p:nvSpPr>
            <p:cNvPr id="65" name="Rectángulo 64"/>
            <p:cNvSpPr/>
            <p:nvPr/>
          </p:nvSpPr>
          <p:spPr>
            <a:xfrm>
              <a:off x="6058750" y="984093"/>
              <a:ext cx="1264096" cy="602725"/>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66" name="Rectángulo 65"/>
            <p:cNvSpPr/>
            <p:nvPr/>
          </p:nvSpPr>
          <p:spPr>
            <a:xfrm>
              <a:off x="5991351" y="942540"/>
              <a:ext cx="1398895"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7" name="Rectángulo 66"/>
            <p:cNvSpPr/>
            <p:nvPr/>
          </p:nvSpPr>
          <p:spPr>
            <a:xfrm>
              <a:off x="6169347" y="1714088"/>
              <a:ext cx="1211381" cy="63159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8" name="Rectángulo 67"/>
            <p:cNvSpPr/>
            <p:nvPr/>
          </p:nvSpPr>
          <p:spPr>
            <a:xfrm>
              <a:off x="5997681" y="3037946"/>
              <a:ext cx="139223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9" name="Rectángulo 68"/>
            <p:cNvSpPr/>
            <p:nvPr/>
          </p:nvSpPr>
          <p:spPr>
            <a:xfrm>
              <a:off x="5997681" y="5015058"/>
              <a:ext cx="138971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70" name="Rectángulo 69"/>
            <p:cNvSpPr/>
            <p:nvPr/>
          </p:nvSpPr>
          <p:spPr>
            <a:xfrm>
              <a:off x="6178531" y="2429177"/>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1" name="Rectángulo 70"/>
            <p:cNvSpPr/>
            <p:nvPr/>
          </p:nvSpPr>
          <p:spPr>
            <a:xfrm>
              <a:off x="6176011" y="3807271"/>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2" name="Rectángulo 71"/>
            <p:cNvSpPr/>
            <p:nvPr/>
          </p:nvSpPr>
          <p:spPr>
            <a:xfrm>
              <a:off x="6176011" y="4413308"/>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3" name="Rectángulo 72"/>
            <p:cNvSpPr/>
            <p:nvPr/>
          </p:nvSpPr>
          <p:spPr>
            <a:xfrm>
              <a:off x="6169346" y="5777364"/>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p:cNvSpPr/>
          <p:nvPr/>
        </p:nvSpPr>
        <p:spPr>
          <a:xfrm>
            <a:off x="122239" y="1225097"/>
            <a:ext cx="1264096" cy="602725"/>
          </a:xfrm>
          <a:prstGeom prst="rect">
            <a:avLst/>
          </a:prstGeom>
          <a:solidFill>
            <a:srgbClr val="3D2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p:txBody>
      </p:sp>
      <p:sp>
        <p:nvSpPr>
          <p:cNvPr id="56" name="Rectángulo 55"/>
          <p:cNvSpPr/>
          <p:nvPr/>
        </p:nvSpPr>
        <p:spPr>
          <a:xfrm>
            <a:off x="54840" y="1183544"/>
            <a:ext cx="1398895"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Unidades Administrativas</a:t>
            </a:r>
          </a:p>
        </p:txBody>
      </p:sp>
      <p:sp>
        <p:nvSpPr>
          <p:cNvPr id="57" name="Rectángulo 56"/>
          <p:cNvSpPr/>
          <p:nvPr/>
        </p:nvSpPr>
        <p:spPr>
          <a:xfrm>
            <a:off x="232836" y="1955092"/>
            <a:ext cx="1211381" cy="63159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Unidades Administrativas</a:t>
            </a:r>
          </a:p>
        </p:txBody>
      </p:sp>
      <p:sp>
        <p:nvSpPr>
          <p:cNvPr id="58" name="Rectángulo 57"/>
          <p:cNvSpPr/>
          <p:nvPr/>
        </p:nvSpPr>
        <p:spPr>
          <a:xfrm>
            <a:off x="61170" y="3278950"/>
            <a:ext cx="1392231"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rPr>
              <a:t>Carga de Información</a:t>
            </a:r>
          </a:p>
        </p:txBody>
      </p:sp>
      <p:sp>
        <p:nvSpPr>
          <p:cNvPr id="59" name="Rectángulo 58"/>
          <p:cNvSpPr/>
          <p:nvPr/>
        </p:nvSpPr>
        <p:spPr>
          <a:xfrm>
            <a:off x="61170" y="5256062"/>
            <a:ext cx="138971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Opciones Avanzadas</a:t>
            </a:r>
          </a:p>
        </p:txBody>
      </p:sp>
      <p:sp>
        <p:nvSpPr>
          <p:cNvPr id="60" name="Rectángulo 59"/>
          <p:cNvSpPr/>
          <p:nvPr/>
        </p:nvSpPr>
        <p:spPr>
          <a:xfrm>
            <a:off x="242020" y="2670181"/>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Asignación de Formatos</a:t>
            </a:r>
          </a:p>
        </p:txBody>
      </p:sp>
      <p:sp>
        <p:nvSpPr>
          <p:cNvPr id="61" name="Rectángulo 60"/>
          <p:cNvSpPr/>
          <p:nvPr/>
        </p:nvSpPr>
        <p:spPr>
          <a:xfrm>
            <a:off x="239500" y="4048275"/>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Carga de Archivos</a:t>
            </a:r>
          </a:p>
        </p:txBody>
      </p:sp>
      <p:sp>
        <p:nvSpPr>
          <p:cNvPr id="62" name="Rectángulo 61"/>
          <p:cNvSpPr/>
          <p:nvPr/>
        </p:nvSpPr>
        <p:spPr>
          <a:xfrm>
            <a:off x="239500" y="4654312"/>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Información</a:t>
            </a:r>
          </a:p>
        </p:txBody>
      </p:sp>
      <p:sp>
        <p:nvSpPr>
          <p:cNvPr id="63" name="Rectángulo 62"/>
          <p:cNvSpPr/>
          <p:nvPr/>
        </p:nvSpPr>
        <p:spPr>
          <a:xfrm>
            <a:off x="232835" y="6018368"/>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Copia/Borra Información</a:t>
            </a:r>
          </a:p>
        </p:txBody>
      </p:sp>
      <p:sp>
        <p:nvSpPr>
          <p:cNvPr id="94" name="CuadroTexto 93"/>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sp>
        <p:nvSpPr>
          <p:cNvPr id="53" name="CuadroTexto 52"/>
          <p:cNvSpPr txBox="1"/>
          <p:nvPr/>
        </p:nvSpPr>
        <p:spPr>
          <a:xfrm>
            <a:off x="2175266" y="233480"/>
            <a:ext cx="2649207" cy="523220"/>
          </a:xfrm>
          <a:prstGeom prst="rect">
            <a:avLst/>
          </a:prstGeom>
          <a:noFill/>
        </p:spPr>
        <p:txBody>
          <a:bodyPr wrap="square" rtlCol="0">
            <a:spAutoFit/>
          </a:bodyPr>
          <a:lstStyle/>
          <a:p>
            <a:pPr algn="ctr"/>
            <a:r>
              <a:rPr lang="es-MX" sz="1400" b="1" dirty="0">
                <a:solidFill>
                  <a:srgbClr val="007B64"/>
                </a:solidFill>
                <a:latin typeface="Arial" panose="020B0604020202020204" pitchFamily="34" charset="0"/>
                <a:cs typeface="Arial" panose="020B0604020202020204" pitchFamily="34" charset="0"/>
              </a:rPr>
              <a:t>Responsable: Unidad Administrativa</a:t>
            </a:r>
          </a:p>
        </p:txBody>
      </p:sp>
      <p:grpSp>
        <p:nvGrpSpPr>
          <p:cNvPr id="6" name="Grupo 5"/>
          <p:cNvGrpSpPr/>
          <p:nvPr/>
        </p:nvGrpSpPr>
        <p:grpSpPr>
          <a:xfrm>
            <a:off x="6419183" y="279571"/>
            <a:ext cx="5436679" cy="435935"/>
            <a:chOff x="6419183" y="279571"/>
            <a:chExt cx="5436679" cy="435935"/>
          </a:xfrm>
        </p:grpSpPr>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2481" t="74390" r="49230" b="4712"/>
            <a:stretch/>
          </p:blipFill>
          <p:spPr>
            <a:xfrm>
              <a:off x="6419183" y="279571"/>
              <a:ext cx="5436679" cy="435935"/>
            </a:xfrm>
            <a:prstGeom prst="rect">
              <a:avLst/>
            </a:prstGeom>
          </p:spPr>
        </p:pic>
        <p:sp>
          <p:nvSpPr>
            <p:cNvPr id="10" name="Rectángulo 9"/>
            <p:cNvSpPr/>
            <p:nvPr/>
          </p:nvSpPr>
          <p:spPr>
            <a:xfrm>
              <a:off x="6809874" y="336064"/>
              <a:ext cx="1852864"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p:cNvSpPr/>
            <p:nvPr/>
          </p:nvSpPr>
          <p:spPr>
            <a:xfrm>
              <a:off x="10257448" y="344085"/>
              <a:ext cx="1589648"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p:cNvSpPr/>
            <p:nvPr/>
          </p:nvSpPr>
          <p:spPr>
            <a:xfrm>
              <a:off x="6497053" y="336272"/>
              <a:ext cx="535880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sp>
        <p:nvSpPr>
          <p:cNvPr id="31" name="Rectángulo 59"/>
          <p:cNvSpPr/>
          <p:nvPr/>
        </p:nvSpPr>
        <p:spPr>
          <a:xfrm>
            <a:off x="232834" y="4654312"/>
            <a:ext cx="1211381" cy="525276"/>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Administración de Información</a:t>
            </a:r>
          </a:p>
        </p:txBody>
      </p:sp>
      <p:sp>
        <p:nvSpPr>
          <p:cNvPr id="44" name="CuadroTexto 53"/>
          <p:cNvSpPr txBox="1"/>
          <p:nvPr/>
        </p:nvSpPr>
        <p:spPr>
          <a:xfrm>
            <a:off x="4981208" y="4381236"/>
            <a:ext cx="4152159" cy="830997"/>
          </a:xfrm>
          <a:prstGeom prst="rect">
            <a:avLst/>
          </a:prstGeom>
          <a:noFill/>
        </p:spPr>
        <p:txBody>
          <a:bodyPr wrap="square" rtlCol="0">
            <a:spAutoFit/>
          </a:bodyPr>
          <a:lstStyle/>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Este campo se activa al seleccionar una celda de los resultados de los registros filtrados y permite borrar dicha celda.</a:t>
            </a:r>
          </a:p>
        </p:txBody>
      </p:sp>
      <p:pic>
        <p:nvPicPr>
          <p:cNvPr id="51" name="Picture 2" descr="C:\Users\Sahid\Dropbox\DAI &amp; Data Corporativo\INAI  CAPACITACION 2017\MATERIAL TALLER SIPOT\Imagenes\23 Administracion de Informacion -Buscar.PNG"/>
          <p:cNvPicPr>
            <a:picLocks noChangeAspect="1" noChangeArrowheads="1"/>
          </p:cNvPicPr>
          <p:nvPr/>
        </p:nvPicPr>
        <p:blipFill rotWithShape="1">
          <a:blip r:embed="rId4">
            <a:extLst>
              <a:ext uri="{28A0092B-C50C-407E-A947-70E740481C1C}">
                <a14:useLocalDpi xmlns:a14="http://schemas.microsoft.com/office/drawing/2010/main" val="0"/>
              </a:ext>
            </a:extLst>
          </a:blip>
          <a:srcRect r="4460" b="69938"/>
          <a:stretch/>
        </p:blipFill>
        <p:spPr bwMode="auto">
          <a:xfrm>
            <a:off x="2455452" y="2411177"/>
            <a:ext cx="9122299" cy="1309357"/>
          </a:xfrm>
          <a:prstGeom prst="rect">
            <a:avLst/>
          </a:prstGeom>
          <a:noFill/>
          <a:extLst>
            <a:ext uri="{909E8E84-426E-40DD-AFC4-6F175D3DCCD1}">
              <a14:hiddenFill xmlns:a14="http://schemas.microsoft.com/office/drawing/2010/main">
                <a:solidFill>
                  <a:srgbClr val="FFFFFF"/>
                </a:solidFill>
              </a14:hiddenFill>
            </a:ext>
          </a:extLst>
        </p:spPr>
      </p:pic>
      <p:sp>
        <p:nvSpPr>
          <p:cNvPr id="52" name="Rectángulo 51"/>
          <p:cNvSpPr/>
          <p:nvPr/>
        </p:nvSpPr>
        <p:spPr>
          <a:xfrm>
            <a:off x="6777976" y="3364267"/>
            <a:ext cx="892470" cy="265066"/>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Flecha abajo 53"/>
          <p:cNvSpPr/>
          <p:nvPr/>
        </p:nvSpPr>
        <p:spPr>
          <a:xfrm>
            <a:off x="7001626" y="3638252"/>
            <a:ext cx="445169" cy="518126"/>
          </a:xfrm>
          <a:prstGeom prst="downArrow">
            <a:avLst/>
          </a:prstGeom>
          <a:solidFill>
            <a:srgbClr val="007B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499060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p:cNvGrpSpPr/>
          <p:nvPr/>
        </p:nvGrpSpPr>
        <p:grpSpPr>
          <a:xfrm>
            <a:off x="122239" y="1183544"/>
            <a:ext cx="1281600" cy="5360100"/>
            <a:chOff x="5991351" y="942540"/>
            <a:chExt cx="1398895" cy="5360100"/>
          </a:xfrm>
        </p:grpSpPr>
        <p:sp>
          <p:nvSpPr>
            <p:cNvPr id="65" name="Rectángulo 64"/>
            <p:cNvSpPr/>
            <p:nvPr/>
          </p:nvSpPr>
          <p:spPr>
            <a:xfrm>
              <a:off x="6058750" y="984093"/>
              <a:ext cx="1264096" cy="602725"/>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66" name="Rectángulo 65"/>
            <p:cNvSpPr/>
            <p:nvPr/>
          </p:nvSpPr>
          <p:spPr>
            <a:xfrm>
              <a:off x="5991351" y="942540"/>
              <a:ext cx="1398895"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7" name="Rectángulo 66"/>
            <p:cNvSpPr/>
            <p:nvPr/>
          </p:nvSpPr>
          <p:spPr>
            <a:xfrm>
              <a:off x="6169347" y="1714088"/>
              <a:ext cx="1211381" cy="63159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8" name="Rectángulo 67"/>
            <p:cNvSpPr/>
            <p:nvPr/>
          </p:nvSpPr>
          <p:spPr>
            <a:xfrm>
              <a:off x="5997681" y="3037946"/>
              <a:ext cx="139223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9" name="Rectángulo 68"/>
            <p:cNvSpPr/>
            <p:nvPr/>
          </p:nvSpPr>
          <p:spPr>
            <a:xfrm>
              <a:off x="5997681" y="5015058"/>
              <a:ext cx="138971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70" name="Rectángulo 69"/>
            <p:cNvSpPr/>
            <p:nvPr/>
          </p:nvSpPr>
          <p:spPr>
            <a:xfrm>
              <a:off x="6178531" y="2429177"/>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1" name="Rectángulo 70"/>
            <p:cNvSpPr/>
            <p:nvPr/>
          </p:nvSpPr>
          <p:spPr>
            <a:xfrm>
              <a:off x="6176011" y="3807271"/>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2" name="Rectángulo 71"/>
            <p:cNvSpPr/>
            <p:nvPr/>
          </p:nvSpPr>
          <p:spPr>
            <a:xfrm>
              <a:off x="6176011" y="4413308"/>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3" name="Rectángulo 72"/>
            <p:cNvSpPr/>
            <p:nvPr/>
          </p:nvSpPr>
          <p:spPr>
            <a:xfrm>
              <a:off x="6169346" y="5777364"/>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p:cNvSpPr/>
          <p:nvPr/>
        </p:nvSpPr>
        <p:spPr>
          <a:xfrm>
            <a:off x="122239" y="1225097"/>
            <a:ext cx="1264096" cy="602725"/>
          </a:xfrm>
          <a:prstGeom prst="rect">
            <a:avLst/>
          </a:prstGeom>
          <a:solidFill>
            <a:srgbClr val="3D2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p:txBody>
      </p:sp>
      <p:sp>
        <p:nvSpPr>
          <p:cNvPr id="56" name="Rectángulo 55"/>
          <p:cNvSpPr/>
          <p:nvPr/>
        </p:nvSpPr>
        <p:spPr>
          <a:xfrm>
            <a:off x="54840" y="1183544"/>
            <a:ext cx="1398895"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Unidades Administrativas</a:t>
            </a:r>
          </a:p>
        </p:txBody>
      </p:sp>
      <p:sp>
        <p:nvSpPr>
          <p:cNvPr id="57" name="Rectángulo 56"/>
          <p:cNvSpPr/>
          <p:nvPr/>
        </p:nvSpPr>
        <p:spPr>
          <a:xfrm>
            <a:off x="232836" y="1955092"/>
            <a:ext cx="1211381" cy="63159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Unidades Administrativas</a:t>
            </a:r>
          </a:p>
        </p:txBody>
      </p:sp>
      <p:sp>
        <p:nvSpPr>
          <p:cNvPr id="58" name="Rectángulo 57"/>
          <p:cNvSpPr/>
          <p:nvPr/>
        </p:nvSpPr>
        <p:spPr>
          <a:xfrm>
            <a:off x="61170" y="3278950"/>
            <a:ext cx="1392231"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rPr>
              <a:t>Carga de Información</a:t>
            </a:r>
          </a:p>
        </p:txBody>
      </p:sp>
      <p:sp>
        <p:nvSpPr>
          <p:cNvPr id="59" name="Rectángulo 58"/>
          <p:cNvSpPr/>
          <p:nvPr/>
        </p:nvSpPr>
        <p:spPr>
          <a:xfrm>
            <a:off x="61170" y="5256062"/>
            <a:ext cx="138971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Opciones Avanzadas</a:t>
            </a:r>
          </a:p>
        </p:txBody>
      </p:sp>
      <p:sp>
        <p:nvSpPr>
          <p:cNvPr id="60" name="Rectángulo 59"/>
          <p:cNvSpPr/>
          <p:nvPr/>
        </p:nvSpPr>
        <p:spPr>
          <a:xfrm>
            <a:off x="242020" y="2670181"/>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Asignación de Formatos</a:t>
            </a:r>
          </a:p>
        </p:txBody>
      </p:sp>
      <p:sp>
        <p:nvSpPr>
          <p:cNvPr id="61" name="Rectángulo 60"/>
          <p:cNvSpPr/>
          <p:nvPr/>
        </p:nvSpPr>
        <p:spPr>
          <a:xfrm>
            <a:off x="239500" y="4048275"/>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Carga de Archivos</a:t>
            </a:r>
          </a:p>
        </p:txBody>
      </p:sp>
      <p:sp>
        <p:nvSpPr>
          <p:cNvPr id="62" name="Rectángulo 61"/>
          <p:cNvSpPr/>
          <p:nvPr/>
        </p:nvSpPr>
        <p:spPr>
          <a:xfrm>
            <a:off x="239500" y="4654312"/>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Información</a:t>
            </a:r>
          </a:p>
        </p:txBody>
      </p:sp>
      <p:sp>
        <p:nvSpPr>
          <p:cNvPr id="63" name="Rectángulo 62"/>
          <p:cNvSpPr/>
          <p:nvPr/>
        </p:nvSpPr>
        <p:spPr>
          <a:xfrm>
            <a:off x="232835" y="6018368"/>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Copia/Borra Información</a:t>
            </a:r>
          </a:p>
        </p:txBody>
      </p:sp>
      <p:sp>
        <p:nvSpPr>
          <p:cNvPr id="94" name="CuadroTexto 93"/>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sp>
        <p:nvSpPr>
          <p:cNvPr id="53" name="CuadroTexto 52"/>
          <p:cNvSpPr txBox="1"/>
          <p:nvPr/>
        </p:nvSpPr>
        <p:spPr>
          <a:xfrm>
            <a:off x="2175266" y="233480"/>
            <a:ext cx="2649207" cy="523220"/>
          </a:xfrm>
          <a:prstGeom prst="rect">
            <a:avLst/>
          </a:prstGeom>
          <a:noFill/>
        </p:spPr>
        <p:txBody>
          <a:bodyPr wrap="square" rtlCol="0">
            <a:spAutoFit/>
          </a:bodyPr>
          <a:lstStyle/>
          <a:p>
            <a:pPr algn="ctr"/>
            <a:r>
              <a:rPr lang="es-MX" sz="1400" b="1" dirty="0">
                <a:solidFill>
                  <a:srgbClr val="007B64"/>
                </a:solidFill>
                <a:latin typeface="Arial" panose="020B0604020202020204" pitchFamily="34" charset="0"/>
                <a:cs typeface="Arial" panose="020B0604020202020204" pitchFamily="34" charset="0"/>
              </a:rPr>
              <a:t>Responsable: Unidad Administrativa</a:t>
            </a:r>
          </a:p>
        </p:txBody>
      </p:sp>
      <p:grpSp>
        <p:nvGrpSpPr>
          <p:cNvPr id="6" name="Grupo 5"/>
          <p:cNvGrpSpPr/>
          <p:nvPr/>
        </p:nvGrpSpPr>
        <p:grpSpPr>
          <a:xfrm>
            <a:off x="6419183" y="279571"/>
            <a:ext cx="5436679" cy="435935"/>
            <a:chOff x="6419183" y="279571"/>
            <a:chExt cx="5436679" cy="435935"/>
          </a:xfrm>
        </p:grpSpPr>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2481" t="74390" r="49230" b="4712"/>
            <a:stretch/>
          </p:blipFill>
          <p:spPr>
            <a:xfrm>
              <a:off x="6419183" y="279571"/>
              <a:ext cx="5436679" cy="435935"/>
            </a:xfrm>
            <a:prstGeom prst="rect">
              <a:avLst/>
            </a:prstGeom>
          </p:spPr>
        </p:pic>
        <p:sp>
          <p:nvSpPr>
            <p:cNvPr id="10" name="Rectángulo 9"/>
            <p:cNvSpPr/>
            <p:nvPr/>
          </p:nvSpPr>
          <p:spPr>
            <a:xfrm>
              <a:off x="6809874" y="336064"/>
              <a:ext cx="1852864"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p:cNvSpPr/>
            <p:nvPr/>
          </p:nvSpPr>
          <p:spPr>
            <a:xfrm>
              <a:off x="10257448" y="344085"/>
              <a:ext cx="1589648"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p:cNvSpPr/>
            <p:nvPr/>
          </p:nvSpPr>
          <p:spPr>
            <a:xfrm>
              <a:off x="6497053" y="336272"/>
              <a:ext cx="535880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sp>
        <p:nvSpPr>
          <p:cNvPr id="31" name="Rectángulo 59"/>
          <p:cNvSpPr/>
          <p:nvPr/>
        </p:nvSpPr>
        <p:spPr>
          <a:xfrm>
            <a:off x="232834" y="4654312"/>
            <a:ext cx="1211381" cy="525276"/>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Administración de Información</a:t>
            </a:r>
          </a:p>
        </p:txBody>
      </p:sp>
      <p:grpSp>
        <p:nvGrpSpPr>
          <p:cNvPr id="40" name="Grupo 39"/>
          <p:cNvGrpSpPr/>
          <p:nvPr/>
        </p:nvGrpSpPr>
        <p:grpSpPr>
          <a:xfrm>
            <a:off x="2989214" y="1096730"/>
            <a:ext cx="8535979" cy="1545291"/>
            <a:chOff x="2456558" y="1094745"/>
            <a:chExt cx="8535979" cy="1545291"/>
          </a:xfrm>
        </p:grpSpPr>
        <p:pic>
          <p:nvPicPr>
            <p:cNvPr id="41" name="Picture 2" descr="C:\Users\Sahid\Dropbox\DAI &amp; Data Corporativo\INAI  CAPACITACION 2017\MATERIAL TALLER SIPOT\Imagenes\23 Administracion de Informacion -Buscar.PNG"/>
            <p:cNvPicPr>
              <a:picLocks noChangeAspect="1" noChangeArrowheads="1"/>
            </p:cNvPicPr>
            <p:nvPr/>
          </p:nvPicPr>
          <p:blipFill rotWithShape="1">
            <a:blip r:embed="rId4">
              <a:extLst>
                <a:ext uri="{28A0092B-C50C-407E-A947-70E740481C1C}">
                  <a14:useLocalDpi xmlns:a14="http://schemas.microsoft.com/office/drawing/2010/main" val="0"/>
                </a:ext>
              </a:extLst>
            </a:blip>
            <a:srcRect r="20161" b="64526"/>
            <a:stretch/>
          </p:blipFill>
          <p:spPr bwMode="auto">
            <a:xfrm>
              <a:off x="2456558" y="1094745"/>
              <a:ext cx="7623108" cy="154510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Users\Sahid\Dropbox\DAI &amp; Data Corporativo\INAI  CAPACITACION 2017\MATERIAL TALLER SIPOT\Imagenes\23 Administracion de Informacion -Buscar.PNG"/>
            <p:cNvPicPr>
              <a:picLocks noChangeAspect="1" noChangeArrowheads="1"/>
            </p:cNvPicPr>
            <p:nvPr/>
          </p:nvPicPr>
          <p:blipFill rotWithShape="1">
            <a:blip r:embed="rId4">
              <a:extLst>
                <a:ext uri="{28A0092B-C50C-407E-A947-70E740481C1C}">
                  <a14:useLocalDpi xmlns:a14="http://schemas.microsoft.com/office/drawing/2010/main" val="0"/>
                </a:ext>
              </a:extLst>
            </a:blip>
            <a:srcRect l="90126" b="64526"/>
            <a:stretch/>
          </p:blipFill>
          <p:spPr bwMode="auto">
            <a:xfrm>
              <a:off x="10049784" y="1094930"/>
              <a:ext cx="942753" cy="1545106"/>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Rectángulo 37"/>
          <p:cNvSpPr/>
          <p:nvPr/>
        </p:nvSpPr>
        <p:spPr>
          <a:xfrm>
            <a:off x="8168355" y="2078957"/>
            <a:ext cx="989610" cy="265066"/>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Flecha abajo 36"/>
          <p:cNvSpPr/>
          <p:nvPr/>
        </p:nvSpPr>
        <p:spPr>
          <a:xfrm>
            <a:off x="8440575" y="2344023"/>
            <a:ext cx="445169" cy="518126"/>
          </a:xfrm>
          <a:prstGeom prst="downArrow">
            <a:avLst/>
          </a:prstGeom>
          <a:solidFill>
            <a:srgbClr val="007B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4" name="Picture 2" descr="C:\Users\Sahid\Dropbox\DAI &amp; Data Corporativo\INAI  CAPACITACION 2017\MATERIAL TALLER SIPOT\Imagenes\26 Administracion de Informacion -Descarga.PNG"/>
          <p:cNvPicPr>
            <a:picLocks noChangeAspect="1" noChangeArrowheads="1"/>
          </p:cNvPicPr>
          <p:nvPr/>
        </p:nvPicPr>
        <p:blipFill rotWithShape="1">
          <a:blip r:embed="rId5">
            <a:extLst>
              <a:ext uri="{28A0092B-C50C-407E-A947-70E740481C1C}">
                <a14:useLocalDpi xmlns:a14="http://schemas.microsoft.com/office/drawing/2010/main" val="0"/>
              </a:ext>
            </a:extLst>
          </a:blip>
          <a:srcRect l="-1" t="20017" r="43459" b="13472"/>
          <a:stretch/>
        </p:blipFill>
        <p:spPr bwMode="auto">
          <a:xfrm>
            <a:off x="5488612" y="3673460"/>
            <a:ext cx="6017527" cy="1961704"/>
          </a:xfrm>
          <a:prstGeom prst="rect">
            <a:avLst/>
          </a:prstGeom>
          <a:noFill/>
          <a:extLst>
            <a:ext uri="{909E8E84-426E-40DD-AFC4-6F175D3DCCD1}">
              <a14:hiddenFill xmlns:a14="http://schemas.microsoft.com/office/drawing/2010/main">
                <a:solidFill>
                  <a:srgbClr val="FFFFFF"/>
                </a:solidFill>
              </a14:hiddenFill>
            </a:ext>
          </a:extLst>
        </p:spPr>
      </p:pic>
      <p:sp>
        <p:nvSpPr>
          <p:cNvPr id="47" name="CuadroTexto 53"/>
          <p:cNvSpPr txBox="1"/>
          <p:nvPr/>
        </p:nvSpPr>
        <p:spPr>
          <a:xfrm>
            <a:off x="6349848" y="2875756"/>
            <a:ext cx="4626622" cy="523220"/>
          </a:xfrm>
          <a:prstGeom prst="rect">
            <a:avLst/>
          </a:prstGeom>
          <a:noFill/>
        </p:spPr>
        <p:txBody>
          <a:bodyPr wrap="square" rtlCol="0">
            <a:spAutoFit/>
          </a:bodyPr>
          <a:lstStyle/>
          <a:p>
            <a:pPr algn="just"/>
            <a:r>
              <a:rPr lang="es-MX" sz="1400" dirty="0">
                <a:solidFill>
                  <a:schemeClr val="tx1">
                    <a:lumMod val="75000"/>
                    <a:lumOff val="25000"/>
                  </a:schemeClr>
                </a:solidFill>
                <a:latin typeface="Arial" panose="020B0604020202020204" pitchFamily="34" charset="0"/>
                <a:cs typeface="Arial" panose="020B0604020202020204" pitchFamily="34" charset="0"/>
              </a:rPr>
              <a:t>Descarga la información de una búsqueda específica o de la totalidad de la información cargada en la fracción. </a:t>
            </a:r>
          </a:p>
        </p:txBody>
      </p:sp>
      <p:sp>
        <p:nvSpPr>
          <p:cNvPr id="49" name="CuadroTexto 53"/>
          <p:cNvSpPr txBox="1"/>
          <p:nvPr/>
        </p:nvSpPr>
        <p:spPr>
          <a:xfrm>
            <a:off x="2197015" y="4740712"/>
            <a:ext cx="2547421" cy="830997"/>
          </a:xfrm>
          <a:prstGeom prst="rect">
            <a:avLst/>
          </a:prstGeom>
          <a:noFill/>
        </p:spPr>
        <p:txBody>
          <a:bodyPr wrap="square" rtlCol="0">
            <a:spAutoFit/>
          </a:bodyPr>
          <a:lstStyle/>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Código de identificación del registro. Columna agregada por el sistema. </a:t>
            </a:r>
          </a:p>
        </p:txBody>
      </p:sp>
      <p:sp>
        <p:nvSpPr>
          <p:cNvPr id="51" name="Elipse 42"/>
          <p:cNvSpPr/>
          <p:nvPr/>
        </p:nvSpPr>
        <p:spPr>
          <a:xfrm>
            <a:off x="5488611" y="4583411"/>
            <a:ext cx="989387" cy="1132625"/>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2" name="CuadroTexto 53"/>
          <p:cNvSpPr txBox="1"/>
          <p:nvPr/>
        </p:nvSpPr>
        <p:spPr>
          <a:xfrm>
            <a:off x="6153454" y="5864282"/>
            <a:ext cx="5018568" cy="523220"/>
          </a:xfrm>
          <a:prstGeom prst="rect">
            <a:avLst/>
          </a:prstGeom>
          <a:noFill/>
        </p:spPr>
        <p:txBody>
          <a:bodyPr wrap="square" rtlCol="0">
            <a:spAutoFit/>
          </a:bodyPr>
          <a:lstStyle/>
          <a:p>
            <a:pPr algn="just"/>
            <a:r>
              <a:rPr lang="es-MX" sz="1400" dirty="0">
                <a:solidFill>
                  <a:schemeClr val="tx1">
                    <a:lumMod val="75000"/>
                    <a:lumOff val="25000"/>
                  </a:schemeClr>
                </a:solidFill>
                <a:latin typeface="Arial" panose="020B0604020202020204" pitchFamily="34" charset="0"/>
                <a:cs typeface="Arial" panose="020B0604020202020204" pitchFamily="34" charset="0"/>
              </a:rPr>
              <a:t>En “</a:t>
            </a:r>
            <a:r>
              <a:rPr lang="es-MX" sz="1400" b="1" dirty="0">
                <a:solidFill>
                  <a:schemeClr val="tx1">
                    <a:lumMod val="75000"/>
                    <a:lumOff val="25000"/>
                  </a:schemeClr>
                </a:solidFill>
                <a:latin typeface="Arial" panose="020B0604020202020204" pitchFamily="34" charset="0"/>
                <a:cs typeface="Arial" panose="020B0604020202020204" pitchFamily="34" charset="0"/>
              </a:rPr>
              <a:t>Carga Archivos”</a:t>
            </a:r>
            <a:r>
              <a:rPr lang="es-MX" sz="1400" dirty="0">
                <a:solidFill>
                  <a:schemeClr val="tx1">
                    <a:lumMod val="75000"/>
                    <a:lumOff val="25000"/>
                  </a:schemeClr>
                </a:solidFill>
                <a:latin typeface="Arial" panose="020B0604020202020204" pitchFamily="34" charset="0"/>
                <a:cs typeface="Arial" panose="020B0604020202020204" pitchFamily="34" charset="0"/>
              </a:rPr>
              <a:t> aparecen las opciones “</a:t>
            </a:r>
            <a:r>
              <a:rPr lang="es-MX" sz="1400" b="1" dirty="0">
                <a:solidFill>
                  <a:schemeClr val="tx1">
                    <a:lumMod val="75000"/>
                    <a:lumOff val="25000"/>
                  </a:schemeClr>
                </a:solidFill>
                <a:latin typeface="Arial" panose="020B0604020202020204" pitchFamily="34" charset="0"/>
                <a:cs typeface="Arial" panose="020B0604020202020204" pitchFamily="34" charset="0"/>
              </a:rPr>
              <a:t>Baja” </a:t>
            </a:r>
            <a:r>
              <a:rPr lang="es-MX" sz="1400" dirty="0">
                <a:solidFill>
                  <a:schemeClr val="tx1">
                    <a:lumMod val="75000"/>
                    <a:lumOff val="25000"/>
                  </a:schemeClr>
                </a:solidFill>
                <a:latin typeface="Arial" panose="020B0604020202020204" pitchFamily="34" charset="0"/>
                <a:cs typeface="Arial" panose="020B0604020202020204" pitchFamily="34" charset="0"/>
              </a:rPr>
              <a:t>y “</a:t>
            </a:r>
            <a:r>
              <a:rPr lang="es-MX" sz="1400" b="1" dirty="0">
                <a:solidFill>
                  <a:schemeClr val="tx1">
                    <a:lumMod val="75000"/>
                    <a:lumOff val="25000"/>
                  </a:schemeClr>
                </a:solidFill>
                <a:latin typeface="Arial" panose="020B0604020202020204" pitchFamily="34" charset="0"/>
                <a:cs typeface="Arial" panose="020B0604020202020204" pitchFamily="34" charset="0"/>
              </a:rPr>
              <a:t>Cambio” </a:t>
            </a:r>
            <a:r>
              <a:rPr lang="es-MX" sz="1400" dirty="0">
                <a:solidFill>
                  <a:schemeClr val="tx1">
                    <a:lumMod val="75000"/>
                    <a:lumOff val="25000"/>
                  </a:schemeClr>
                </a:solidFill>
                <a:latin typeface="Arial" panose="020B0604020202020204" pitchFamily="34" charset="0"/>
                <a:cs typeface="Arial" panose="020B0604020202020204" pitchFamily="34" charset="0"/>
              </a:rPr>
              <a:t>para las que</a:t>
            </a:r>
            <a:r>
              <a:rPr lang="es-MX" sz="1400" b="1" dirty="0">
                <a:solidFill>
                  <a:schemeClr val="tx1">
                    <a:lumMod val="75000"/>
                    <a:lumOff val="25000"/>
                  </a:schemeClr>
                </a:solidFill>
                <a:latin typeface="Arial" panose="020B0604020202020204" pitchFamily="34" charset="0"/>
                <a:cs typeface="Arial" panose="020B0604020202020204" pitchFamily="34" charset="0"/>
              </a:rPr>
              <a:t> </a:t>
            </a:r>
            <a:r>
              <a:rPr lang="es-MX" sz="1400" dirty="0">
                <a:solidFill>
                  <a:schemeClr val="tx1">
                    <a:lumMod val="75000"/>
                    <a:lumOff val="25000"/>
                  </a:schemeClr>
                </a:solidFill>
                <a:latin typeface="Arial" panose="020B0604020202020204" pitchFamily="34" charset="0"/>
                <a:cs typeface="Arial" panose="020B0604020202020204" pitchFamily="34" charset="0"/>
              </a:rPr>
              <a:t>se utiliza el archivo descargado.</a:t>
            </a:r>
          </a:p>
        </p:txBody>
      </p:sp>
    </p:spTree>
    <p:extLst>
      <p:ext uri="{BB962C8B-B14F-4D97-AF65-F5344CB8AC3E}">
        <p14:creationId xmlns:p14="http://schemas.microsoft.com/office/powerpoint/2010/main" val="5964844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4" name="CuadroTexto 93"/>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sp>
        <p:nvSpPr>
          <p:cNvPr id="53" name="CuadroTexto 52"/>
          <p:cNvSpPr txBox="1"/>
          <p:nvPr/>
        </p:nvSpPr>
        <p:spPr>
          <a:xfrm>
            <a:off x="2175266" y="233480"/>
            <a:ext cx="2649207" cy="523220"/>
          </a:xfrm>
          <a:prstGeom prst="rect">
            <a:avLst/>
          </a:prstGeom>
          <a:noFill/>
        </p:spPr>
        <p:txBody>
          <a:bodyPr wrap="square" rtlCol="0">
            <a:spAutoFit/>
          </a:bodyPr>
          <a:lstStyle/>
          <a:p>
            <a:pPr algn="ctr"/>
            <a:r>
              <a:rPr lang="es-MX" sz="1400" b="1" dirty="0">
                <a:solidFill>
                  <a:srgbClr val="007B64"/>
                </a:solidFill>
                <a:latin typeface="Arial" panose="020B0604020202020204" pitchFamily="34" charset="0"/>
                <a:cs typeface="Arial" panose="020B0604020202020204" pitchFamily="34" charset="0"/>
              </a:rPr>
              <a:t>Responsable: Administrador del Sujeto Obligado</a:t>
            </a:r>
          </a:p>
        </p:txBody>
      </p:sp>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2481" t="74390" r="49230" b="4712"/>
          <a:stretch/>
        </p:blipFill>
        <p:spPr>
          <a:xfrm>
            <a:off x="3113586" y="2300270"/>
            <a:ext cx="7849141" cy="629376"/>
          </a:xfrm>
          <a:prstGeom prst="rect">
            <a:avLst/>
          </a:prstGeom>
        </p:spPr>
      </p:pic>
      <p:sp>
        <p:nvSpPr>
          <p:cNvPr id="10" name="Rectángulo 9"/>
          <p:cNvSpPr/>
          <p:nvPr/>
        </p:nvSpPr>
        <p:spPr>
          <a:xfrm>
            <a:off x="3221665" y="2358332"/>
            <a:ext cx="5390707" cy="543559"/>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8" name="Flecha abajo 97"/>
          <p:cNvSpPr/>
          <p:nvPr/>
        </p:nvSpPr>
        <p:spPr>
          <a:xfrm>
            <a:off x="9220617" y="3154102"/>
            <a:ext cx="681458" cy="486208"/>
          </a:xfrm>
          <a:prstGeom prst="downArrow">
            <a:avLst/>
          </a:prstGeom>
          <a:solidFill>
            <a:srgbClr val="007B64"/>
          </a:solidFill>
          <a:ln>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p:cNvSpPr/>
          <p:nvPr/>
        </p:nvSpPr>
        <p:spPr>
          <a:xfrm>
            <a:off x="3221665" y="2353409"/>
            <a:ext cx="7741062" cy="548482"/>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nvGrpSpPr>
          <p:cNvPr id="34" name="Grupo 33"/>
          <p:cNvGrpSpPr/>
          <p:nvPr/>
        </p:nvGrpSpPr>
        <p:grpSpPr>
          <a:xfrm>
            <a:off x="122239" y="1183544"/>
            <a:ext cx="1281600" cy="5360100"/>
            <a:chOff x="5991351" y="942540"/>
            <a:chExt cx="1398895" cy="5360100"/>
          </a:xfrm>
        </p:grpSpPr>
        <p:sp>
          <p:nvSpPr>
            <p:cNvPr id="35" name="Rectángulo 34"/>
            <p:cNvSpPr/>
            <p:nvPr/>
          </p:nvSpPr>
          <p:spPr>
            <a:xfrm>
              <a:off x="6058750" y="984093"/>
              <a:ext cx="1264096" cy="602725"/>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36" name="Rectángulo 35"/>
            <p:cNvSpPr/>
            <p:nvPr/>
          </p:nvSpPr>
          <p:spPr>
            <a:xfrm>
              <a:off x="5991351" y="942540"/>
              <a:ext cx="1398895"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37" name="Rectángulo 36"/>
            <p:cNvSpPr/>
            <p:nvPr/>
          </p:nvSpPr>
          <p:spPr>
            <a:xfrm>
              <a:off x="6169347" y="1714088"/>
              <a:ext cx="1211381" cy="63159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38" name="Rectángulo 37"/>
            <p:cNvSpPr/>
            <p:nvPr/>
          </p:nvSpPr>
          <p:spPr>
            <a:xfrm>
              <a:off x="5997681" y="3037946"/>
              <a:ext cx="139223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39" name="Rectángulo 38"/>
            <p:cNvSpPr/>
            <p:nvPr/>
          </p:nvSpPr>
          <p:spPr>
            <a:xfrm>
              <a:off x="5997681" y="5015058"/>
              <a:ext cx="138971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40" name="Rectángulo 39"/>
            <p:cNvSpPr/>
            <p:nvPr/>
          </p:nvSpPr>
          <p:spPr>
            <a:xfrm>
              <a:off x="6178531" y="2429177"/>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41" name="Rectángulo 40"/>
            <p:cNvSpPr/>
            <p:nvPr/>
          </p:nvSpPr>
          <p:spPr>
            <a:xfrm>
              <a:off x="6176011" y="3807271"/>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42" name="Rectángulo 41"/>
            <p:cNvSpPr/>
            <p:nvPr/>
          </p:nvSpPr>
          <p:spPr>
            <a:xfrm>
              <a:off x="6176011" y="4413308"/>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43" name="Rectángulo 42"/>
            <p:cNvSpPr/>
            <p:nvPr/>
          </p:nvSpPr>
          <p:spPr>
            <a:xfrm>
              <a:off x="6169346" y="5777364"/>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sp>
        <p:nvSpPr>
          <p:cNvPr id="44" name="Rectángulo 43"/>
          <p:cNvSpPr/>
          <p:nvPr/>
        </p:nvSpPr>
        <p:spPr>
          <a:xfrm>
            <a:off x="122239" y="1225097"/>
            <a:ext cx="1264096" cy="602725"/>
          </a:xfrm>
          <a:prstGeom prst="rect">
            <a:avLst/>
          </a:prstGeom>
          <a:solidFill>
            <a:srgbClr val="3D2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p:txBody>
      </p:sp>
      <p:sp>
        <p:nvSpPr>
          <p:cNvPr id="45" name="Rectángulo 44"/>
          <p:cNvSpPr/>
          <p:nvPr/>
        </p:nvSpPr>
        <p:spPr>
          <a:xfrm>
            <a:off x="54840" y="1183544"/>
            <a:ext cx="1398895"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Unidades Administrativas</a:t>
            </a:r>
          </a:p>
        </p:txBody>
      </p:sp>
      <p:sp>
        <p:nvSpPr>
          <p:cNvPr id="46" name="Rectángulo 45"/>
          <p:cNvSpPr/>
          <p:nvPr/>
        </p:nvSpPr>
        <p:spPr>
          <a:xfrm>
            <a:off x="232836" y="1955092"/>
            <a:ext cx="1211381" cy="63159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Unidades Administrativas</a:t>
            </a:r>
          </a:p>
        </p:txBody>
      </p:sp>
      <p:sp>
        <p:nvSpPr>
          <p:cNvPr id="47" name="Rectángulo 46"/>
          <p:cNvSpPr/>
          <p:nvPr/>
        </p:nvSpPr>
        <p:spPr>
          <a:xfrm>
            <a:off x="61170" y="3278950"/>
            <a:ext cx="139223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Carga de Información</a:t>
            </a:r>
          </a:p>
        </p:txBody>
      </p:sp>
      <p:sp>
        <p:nvSpPr>
          <p:cNvPr id="48" name="Rectángulo 47"/>
          <p:cNvSpPr/>
          <p:nvPr/>
        </p:nvSpPr>
        <p:spPr>
          <a:xfrm>
            <a:off x="61170" y="5256062"/>
            <a:ext cx="1389711"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rPr>
              <a:t>Opciones Avanzadas</a:t>
            </a:r>
          </a:p>
        </p:txBody>
      </p:sp>
      <p:sp>
        <p:nvSpPr>
          <p:cNvPr id="49" name="Rectángulo 48"/>
          <p:cNvSpPr/>
          <p:nvPr/>
        </p:nvSpPr>
        <p:spPr>
          <a:xfrm>
            <a:off x="242020" y="2670181"/>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Asignación de Formatos</a:t>
            </a:r>
          </a:p>
        </p:txBody>
      </p:sp>
      <p:sp>
        <p:nvSpPr>
          <p:cNvPr id="50" name="Rectángulo 49"/>
          <p:cNvSpPr/>
          <p:nvPr/>
        </p:nvSpPr>
        <p:spPr>
          <a:xfrm>
            <a:off x="239500" y="4048275"/>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Carga de Archivos</a:t>
            </a:r>
          </a:p>
        </p:txBody>
      </p:sp>
      <p:sp>
        <p:nvSpPr>
          <p:cNvPr id="51" name="Rectángulo 50"/>
          <p:cNvSpPr/>
          <p:nvPr/>
        </p:nvSpPr>
        <p:spPr>
          <a:xfrm>
            <a:off x="239500" y="4654312"/>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Información</a:t>
            </a:r>
          </a:p>
        </p:txBody>
      </p:sp>
      <p:sp>
        <p:nvSpPr>
          <p:cNvPr id="52" name="Rectángulo 51"/>
          <p:cNvSpPr/>
          <p:nvPr/>
        </p:nvSpPr>
        <p:spPr>
          <a:xfrm>
            <a:off x="232835" y="6018368"/>
            <a:ext cx="1211381" cy="525276"/>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Copia/Borra Información</a:t>
            </a:r>
          </a:p>
        </p:txBody>
      </p:sp>
      <p:grpSp>
        <p:nvGrpSpPr>
          <p:cNvPr id="76" name="Grupo 75"/>
          <p:cNvGrpSpPr/>
          <p:nvPr/>
        </p:nvGrpSpPr>
        <p:grpSpPr>
          <a:xfrm>
            <a:off x="8507866" y="3864766"/>
            <a:ext cx="2106955" cy="645172"/>
            <a:chOff x="8851211" y="1812229"/>
            <a:chExt cx="2106955" cy="645172"/>
          </a:xfrm>
        </p:grpSpPr>
        <p:pic>
          <p:nvPicPr>
            <p:cNvPr id="77" name="Imagen 76"/>
            <p:cNvPicPr>
              <a:picLocks noChangeAspect="1"/>
            </p:cNvPicPr>
            <p:nvPr/>
          </p:nvPicPr>
          <p:blipFill rotWithShape="1">
            <a:blip r:embed="rId4">
              <a:extLst>
                <a:ext uri="{28A0092B-C50C-407E-A947-70E740481C1C}">
                  <a14:useLocalDpi xmlns:a14="http://schemas.microsoft.com/office/drawing/2010/main" val="0"/>
                </a:ext>
              </a:extLst>
            </a:blip>
            <a:srcRect l="6320" t="11247" r="5900" b="12835"/>
            <a:stretch/>
          </p:blipFill>
          <p:spPr>
            <a:xfrm>
              <a:off x="8891494" y="1812229"/>
              <a:ext cx="2026387" cy="645172"/>
            </a:xfrm>
            <a:prstGeom prst="rect">
              <a:avLst/>
            </a:prstGeom>
          </p:spPr>
        </p:pic>
        <p:sp>
          <p:nvSpPr>
            <p:cNvPr id="78" name="Rectángulo 77"/>
            <p:cNvSpPr/>
            <p:nvPr/>
          </p:nvSpPr>
          <p:spPr>
            <a:xfrm>
              <a:off x="8851211" y="1842632"/>
              <a:ext cx="2106955" cy="614769"/>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spTree>
    <p:extLst>
      <p:ext uri="{BB962C8B-B14F-4D97-AF65-F5344CB8AC3E}">
        <p14:creationId xmlns:p14="http://schemas.microsoft.com/office/powerpoint/2010/main" val="3924000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p:cNvGrpSpPr/>
          <p:nvPr/>
        </p:nvGrpSpPr>
        <p:grpSpPr>
          <a:xfrm>
            <a:off x="122239" y="1183544"/>
            <a:ext cx="1281600" cy="5360100"/>
            <a:chOff x="5991351" y="942540"/>
            <a:chExt cx="1398895" cy="5360100"/>
          </a:xfrm>
        </p:grpSpPr>
        <p:sp>
          <p:nvSpPr>
            <p:cNvPr id="65" name="Rectángulo 64"/>
            <p:cNvSpPr/>
            <p:nvPr/>
          </p:nvSpPr>
          <p:spPr>
            <a:xfrm>
              <a:off x="6058750" y="984093"/>
              <a:ext cx="1264096" cy="602725"/>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66" name="Rectángulo 65"/>
            <p:cNvSpPr/>
            <p:nvPr/>
          </p:nvSpPr>
          <p:spPr>
            <a:xfrm>
              <a:off x="5991351" y="942540"/>
              <a:ext cx="1398895"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7" name="Rectángulo 66"/>
            <p:cNvSpPr/>
            <p:nvPr/>
          </p:nvSpPr>
          <p:spPr>
            <a:xfrm>
              <a:off x="6169347" y="1714088"/>
              <a:ext cx="1211381" cy="63159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8" name="Rectángulo 67"/>
            <p:cNvSpPr/>
            <p:nvPr/>
          </p:nvSpPr>
          <p:spPr>
            <a:xfrm>
              <a:off x="5997681" y="3037946"/>
              <a:ext cx="139223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9" name="Rectángulo 68"/>
            <p:cNvSpPr/>
            <p:nvPr/>
          </p:nvSpPr>
          <p:spPr>
            <a:xfrm>
              <a:off x="5997681" y="5015058"/>
              <a:ext cx="138971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70" name="Rectángulo 69"/>
            <p:cNvSpPr/>
            <p:nvPr/>
          </p:nvSpPr>
          <p:spPr>
            <a:xfrm>
              <a:off x="6178531" y="2429177"/>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1" name="Rectángulo 70"/>
            <p:cNvSpPr/>
            <p:nvPr/>
          </p:nvSpPr>
          <p:spPr>
            <a:xfrm>
              <a:off x="6176011" y="3807271"/>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2" name="Rectángulo 71"/>
            <p:cNvSpPr/>
            <p:nvPr/>
          </p:nvSpPr>
          <p:spPr>
            <a:xfrm>
              <a:off x="6176011" y="4413308"/>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3" name="Rectángulo 72"/>
            <p:cNvSpPr/>
            <p:nvPr/>
          </p:nvSpPr>
          <p:spPr>
            <a:xfrm>
              <a:off x="6169346" y="5777364"/>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p:cNvSpPr/>
          <p:nvPr/>
        </p:nvSpPr>
        <p:spPr>
          <a:xfrm>
            <a:off x="122239" y="1225097"/>
            <a:ext cx="1264096" cy="602725"/>
          </a:xfrm>
          <a:prstGeom prst="rect">
            <a:avLst/>
          </a:prstGeom>
          <a:solidFill>
            <a:srgbClr val="3D2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p:txBody>
      </p:sp>
      <p:sp>
        <p:nvSpPr>
          <p:cNvPr id="56" name="Rectángulo 55"/>
          <p:cNvSpPr/>
          <p:nvPr/>
        </p:nvSpPr>
        <p:spPr>
          <a:xfrm>
            <a:off x="54840" y="1183544"/>
            <a:ext cx="1398895"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Unidades Administrativas</a:t>
            </a:r>
          </a:p>
        </p:txBody>
      </p:sp>
      <p:sp>
        <p:nvSpPr>
          <p:cNvPr id="57" name="Rectángulo 56"/>
          <p:cNvSpPr/>
          <p:nvPr/>
        </p:nvSpPr>
        <p:spPr>
          <a:xfrm>
            <a:off x="232836" y="1955092"/>
            <a:ext cx="1211381" cy="63159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Unidades Administrativas</a:t>
            </a:r>
          </a:p>
        </p:txBody>
      </p:sp>
      <p:sp>
        <p:nvSpPr>
          <p:cNvPr id="58" name="Rectángulo 57"/>
          <p:cNvSpPr/>
          <p:nvPr/>
        </p:nvSpPr>
        <p:spPr>
          <a:xfrm>
            <a:off x="61170" y="3278950"/>
            <a:ext cx="139223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Carga de Información</a:t>
            </a:r>
          </a:p>
        </p:txBody>
      </p:sp>
      <p:sp>
        <p:nvSpPr>
          <p:cNvPr id="59" name="Rectángulo 58"/>
          <p:cNvSpPr/>
          <p:nvPr/>
        </p:nvSpPr>
        <p:spPr>
          <a:xfrm>
            <a:off x="61170" y="5256062"/>
            <a:ext cx="1389711"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rPr>
              <a:t>Opciones Avanzadas</a:t>
            </a:r>
          </a:p>
        </p:txBody>
      </p:sp>
      <p:sp>
        <p:nvSpPr>
          <p:cNvPr id="60" name="Rectángulo 59"/>
          <p:cNvSpPr/>
          <p:nvPr/>
        </p:nvSpPr>
        <p:spPr>
          <a:xfrm>
            <a:off x="242020" y="2670181"/>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Asignación de Formatos</a:t>
            </a:r>
          </a:p>
        </p:txBody>
      </p:sp>
      <p:sp>
        <p:nvSpPr>
          <p:cNvPr id="61" name="Rectángulo 60"/>
          <p:cNvSpPr/>
          <p:nvPr/>
        </p:nvSpPr>
        <p:spPr>
          <a:xfrm>
            <a:off x="239500" y="4048275"/>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Carga de Archivos</a:t>
            </a:r>
          </a:p>
        </p:txBody>
      </p:sp>
      <p:sp>
        <p:nvSpPr>
          <p:cNvPr id="62" name="Rectángulo 61"/>
          <p:cNvSpPr/>
          <p:nvPr/>
        </p:nvSpPr>
        <p:spPr>
          <a:xfrm>
            <a:off x="239500" y="4654312"/>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Información</a:t>
            </a:r>
          </a:p>
        </p:txBody>
      </p:sp>
      <p:sp>
        <p:nvSpPr>
          <p:cNvPr id="63" name="Rectángulo 62"/>
          <p:cNvSpPr/>
          <p:nvPr/>
        </p:nvSpPr>
        <p:spPr>
          <a:xfrm>
            <a:off x="232835" y="6018368"/>
            <a:ext cx="1211381" cy="525276"/>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Copia/Borra Información</a:t>
            </a:r>
          </a:p>
        </p:txBody>
      </p:sp>
      <p:sp>
        <p:nvSpPr>
          <p:cNvPr id="94" name="CuadroTexto 93"/>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sp>
        <p:nvSpPr>
          <p:cNvPr id="53" name="CuadroTexto 52"/>
          <p:cNvSpPr txBox="1"/>
          <p:nvPr/>
        </p:nvSpPr>
        <p:spPr>
          <a:xfrm>
            <a:off x="2175266" y="233480"/>
            <a:ext cx="2649207" cy="523220"/>
          </a:xfrm>
          <a:prstGeom prst="rect">
            <a:avLst/>
          </a:prstGeom>
          <a:noFill/>
        </p:spPr>
        <p:txBody>
          <a:bodyPr wrap="square" rtlCol="0">
            <a:spAutoFit/>
          </a:bodyPr>
          <a:lstStyle/>
          <a:p>
            <a:pPr algn="ctr"/>
            <a:r>
              <a:rPr lang="es-MX" sz="1400" b="1" dirty="0">
                <a:solidFill>
                  <a:srgbClr val="007B64"/>
                </a:solidFill>
                <a:latin typeface="Arial" panose="020B0604020202020204" pitchFamily="34" charset="0"/>
                <a:cs typeface="Arial" panose="020B0604020202020204" pitchFamily="34" charset="0"/>
              </a:rPr>
              <a:t>Responsable: Unidad Administrativa</a:t>
            </a:r>
          </a:p>
        </p:txBody>
      </p:sp>
      <p:grpSp>
        <p:nvGrpSpPr>
          <p:cNvPr id="9" name="8 Grupo"/>
          <p:cNvGrpSpPr/>
          <p:nvPr/>
        </p:nvGrpSpPr>
        <p:grpSpPr>
          <a:xfrm>
            <a:off x="6419183" y="279571"/>
            <a:ext cx="5436679" cy="435935"/>
            <a:chOff x="6419183" y="279571"/>
            <a:chExt cx="5436679" cy="435935"/>
          </a:xfrm>
        </p:grpSpPr>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2481" t="74390" r="49230" b="4712"/>
            <a:stretch/>
          </p:blipFill>
          <p:spPr>
            <a:xfrm>
              <a:off x="6419183" y="279571"/>
              <a:ext cx="5436679" cy="435935"/>
            </a:xfrm>
            <a:prstGeom prst="rect">
              <a:avLst/>
            </a:prstGeom>
          </p:spPr>
        </p:pic>
        <p:sp>
          <p:nvSpPr>
            <p:cNvPr id="10" name="Rectángulo 9"/>
            <p:cNvSpPr/>
            <p:nvPr/>
          </p:nvSpPr>
          <p:spPr>
            <a:xfrm>
              <a:off x="6809874" y="336064"/>
              <a:ext cx="1852864"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p:cNvSpPr/>
            <p:nvPr/>
          </p:nvSpPr>
          <p:spPr>
            <a:xfrm>
              <a:off x="8660632" y="344085"/>
              <a:ext cx="1589648"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p:cNvSpPr/>
            <p:nvPr/>
          </p:nvSpPr>
          <p:spPr>
            <a:xfrm>
              <a:off x="6497053" y="336272"/>
              <a:ext cx="535880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pic>
        <p:nvPicPr>
          <p:cNvPr id="18434" name="Picture 2" descr="C:\Users\Sahid\Dropbox\DAI &amp; Data Corporativo\INAI  CAPACITACION 2017\MATERIAL TALLER SIPOT\Imagenes\48 Opciones Avanzadas.PNG"/>
          <p:cNvPicPr>
            <a:picLocks noChangeAspect="1" noChangeArrowheads="1"/>
          </p:cNvPicPr>
          <p:nvPr/>
        </p:nvPicPr>
        <p:blipFill rotWithShape="1">
          <a:blip r:embed="rId4">
            <a:extLst>
              <a:ext uri="{28A0092B-C50C-407E-A947-70E740481C1C}">
                <a14:useLocalDpi xmlns:a14="http://schemas.microsoft.com/office/drawing/2010/main" val="0"/>
              </a:ext>
            </a:extLst>
          </a:blip>
          <a:srcRect r="7385"/>
          <a:stretch/>
        </p:blipFill>
        <p:spPr bwMode="auto">
          <a:xfrm>
            <a:off x="2398643" y="2338100"/>
            <a:ext cx="9073887" cy="2316212"/>
          </a:xfrm>
          <a:prstGeom prst="rect">
            <a:avLst/>
          </a:prstGeom>
          <a:noFill/>
          <a:extLst>
            <a:ext uri="{909E8E84-426E-40DD-AFC4-6F175D3DCCD1}">
              <a14:hiddenFill xmlns:a14="http://schemas.microsoft.com/office/drawing/2010/main">
                <a:solidFill>
                  <a:srgbClr val="FFFFFF"/>
                </a:solidFill>
              </a14:hiddenFill>
            </a:ext>
          </a:extLst>
        </p:spPr>
      </p:pic>
      <p:sp>
        <p:nvSpPr>
          <p:cNvPr id="34" name="Elipse 33"/>
          <p:cNvSpPr/>
          <p:nvPr/>
        </p:nvSpPr>
        <p:spPr>
          <a:xfrm>
            <a:off x="8688349" y="2946521"/>
            <a:ext cx="2548036" cy="335202"/>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CuadroTexto 34"/>
          <p:cNvSpPr txBox="1"/>
          <p:nvPr/>
        </p:nvSpPr>
        <p:spPr>
          <a:xfrm>
            <a:off x="8174470" y="4108905"/>
            <a:ext cx="3532271" cy="830997"/>
          </a:xfrm>
          <a:prstGeom prst="rect">
            <a:avLst/>
          </a:prstGeom>
          <a:noFill/>
        </p:spPr>
        <p:txBody>
          <a:bodyPr wrap="square" rtlCol="0">
            <a:spAutoFit/>
          </a:bodyPr>
          <a:lstStyle/>
          <a:p>
            <a:pPr algn="ctr"/>
            <a:r>
              <a:rPr lang="es-MX" sz="1600" dirty="0">
                <a:solidFill>
                  <a:schemeClr val="tx1">
                    <a:lumMod val="75000"/>
                    <a:lumOff val="25000"/>
                  </a:schemeClr>
                </a:solidFill>
                <a:latin typeface="Arial" panose="020B0604020202020204" pitchFamily="34" charset="0"/>
                <a:cs typeface="Arial" panose="020B0604020202020204" pitchFamily="34" charset="0"/>
              </a:rPr>
              <a:t>Se coloca el nombre de la Unidad Administrativa a la que se pretende copiar o eliminar formatos.</a:t>
            </a:r>
          </a:p>
        </p:txBody>
      </p:sp>
      <p:cxnSp>
        <p:nvCxnSpPr>
          <p:cNvPr id="36" name="Conector recto de flecha 35"/>
          <p:cNvCxnSpPr/>
          <p:nvPr/>
        </p:nvCxnSpPr>
        <p:spPr>
          <a:xfrm flipV="1">
            <a:off x="9977952" y="3380012"/>
            <a:ext cx="0" cy="630604"/>
          </a:xfrm>
          <a:prstGeom prst="straightConnector1">
            <a:avLst/>
          </a:prstGeom>
          <a:ln w="38100">
            <a:solidFill>
              <a:srgbClr val="B3518F"/>
            </a:solidFill>
            <a:tailEnd type="triangle"/>
          </a:ln>
        </p:spPr>
        <p:style>
          <a:lnRef idx="1">
            <a:schemeClr val="accent1"/>
          </a:lnRef>
          <a:fillRef idx="0">
            <a:schemeClr val="accent1"/>
          </a:fillRef>
          <a:effectRef idx="0">
            <a:schemeClr val="accent1"/>
          </a:effectRef>
          <a:fontRef idx="minor">
            <a:schemeClr val="tx1"/>
          </a:fontRef>
        </p:style>
      </p:cxnSp>
      <p:sp>
        <p:nvSpPr>
          <p:cNvPr id="38" name="CuadroTexto 42"/>
          <p:cNvSpPr txBox="1"/>
          <p:nvPr/>
        </p:nvSpPr>
        <p:spPr>
          <a:xfrm>
            <a:off x="4684653" y="5114165"/>
            <a:ext cx="3547987" cy="338554"/>
          </a:xfrm>
          <a:prstGeom prst="rect">
            <a:avLst/>
          </a:prstGeom>
          <a:noFill/>
        </p:spPr>
        <p:txBody>
          <a:bodyPr wrap="square" rtlCol="0">
            <a:spAutoFit/>
          </a:bodyPr>
          <a:lstStyle/>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Del catálogo seleccionar la fracción.</a:t>
            </a:r>
          </a:p>
        </p:txBody>
      </p:sp>
      <p:sp>
        <p:nvSpPr>
          <p:cNvPr id="39" name="Flecha abajo 38"/>
          <p:cNvSpPr/>
          <p:nvPr/>
        </p:nvSpPr>
        <p:spPr>
          <a:xfrm rot="7754841">
            <a:off x="4086418" y="4366384"/>
            <a:ext cx="445169" cy="756687"/>
          </a:xfrm>
          <a:prstGeom prst="downArrow">
            <a:avLst/>
          </a:prstGeom>
          <a:solidFill>
            <a:srgbClr val="7B1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Elipse 39"/>
          <p:cNvSpPr/>
          <p:nvPr/>
        </p:nvSpPr>
        <p:spPr>
          <a:xfrm>
            <a:off x="2866845" y="4074625"/>
            <a:ext cx="1435395" cy="273124"/>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1" name="Imagen 40"/>
          <p:cNvPicPr>
            <a:picLocks noChangeAspect="1"/>
          </p:cNvPicPr>
          <p:nvPr/>
        </p:nvPicPr>
        <p:blipFill rotWithShape="1">
          <a:blip r:embed="rId5">
            <a:extLst>
              <a:ext uri="{28A0092B-C50C-407E-A947-70E740481C1C}">
                <a14:useLocalDpi xmlns:a14="http://schemas.microsoft.com/office/drawing/2010/main" val="0"/>
              </a:ext>
            </a:extLst>
          </a:blip>
          <a:srcRect l="59436" t="60256" r="26886" b="32898"/>
          <a:stretch/>
        </p:blipFill>
        <p:spPr>
          <a:xfrm>
            <a:off x="8932146" y="3035141"/>
            <a:ext cx="1375755" cy="145474"/>
          </a:xfrm>
          <a:prstGeom prst="rect">
            <a:avLst/>
          </a:prstGeom>
        </p:spPr>
      </p:pic>
      <p:sp>
        <p:nvSpPr>
          <p:cNvPr id="43" name="Rectángulo 42"/>
          <p:cNvSpPr/>
          <p:nvPr/>
        </p:nvSpPr>
        <p:spPr>
          <a:xfrm>
            <a:off x="8889931" y="3299242"/>
            <a:ext cx="730092" cy="225466"/>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0778705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p:cNvGrpSpPr/>
          <p:nvPr/>
        </p:nvGrpSpPr>
        <p:grpSpPr>
          <a:xfrm>
            <a:off x="122239" y="1183544"/>
            <a:ext cx="1281600" cy="5360100"/>
            <a:chOff x="5991351" y="942540"/>
            <a:chExt cx="1398895" cy="5360100"/>
          </a:xfrm>
        </p:grpSpPr>
        <p:sp>
          <p:nvSpPr>
            <p:cNvPr id="65" name="Rectángulo 64"/>
            <p:cNvSpPr/>
            <p:nvPr/>
          </p:nvSpPr>
          <p:spPr>
            <a:xfrm>
              <a:off x="6058750" y="984093"/>
              <a:ext cx="1264096" cy="602725"/>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66" name="Rectángulo 65"/>
            <p:cNvSpPr/>
            <p:nvPr/>
          </p:nvSpPr>
          <p:spPr>
            <a:xfrm>
              <a:off x="5991351" y="942540"/>
              <a:ext cx="1398895"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7" name="Rectángulo 66"/>
            <p:cNvSpPr/>
            <p:nvPr/>
          </p:nvSpPr>
          <p:spPr>
            <a:xfrm>
              <a:off x="6169347" y="1714088"/>
              <a:ext cx="1211381" cy="63159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8" name="Rectángulo 67"/>
            <p:cNvSpPr/>
            <p:nvPr/>
          </p:nvSpPr>
          <p:spPr>
            <a:xfrm>
              <a:off x="5997681" y="3037946"/>
              <a:ext cx="139223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9" name="Rectángulo 68"/>
            <p:cNvSpPr/>
            <p:nvPr/>
          </p:nvSpPr>
          <p:spPr>
            <a:xfrm>
              <a:off x="5997681" y="5015058"/>
              <a:ext cx="138971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70" name="Rectángulo 69"/>
            <p:cNvSpPr/>
            <p:nvPr/>
          </p:nvSpPr>
          <p:spPr>
            <a:xfrm>
              <a:off x="6178531" y="2429177"/>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1" name="Rectángulo 70"/>
            <p:cNvSpPr/>
            <p:nvPr/>
          </p:nvSpPr>
          <p:spPr>
            <a:xfrm>
              <a:off x="6176011" y="3807271"/>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2" name="Rectángulo 71"/>
            <p:cNvSpPr/>
            <p:nvPr/>
          </p:nvSpPr>
          <p:spPr>
            <a:xfrm>
              <a:off x="6176011" y="4413308"/>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3" name="Rectángulo 72"/>
            <p:cNvSpPr/>
            <p:nvPr/>
          </p:nvSpPr>
          <p:spPr>
            <a:xfrm>
              <a:off x="6169346" y="5777364"/>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p:cNvSpPr/>
          <p:nvPr/>
        </p:nvSpPr>
        <p:spPr>
          <a:xfrm>
            <a:off x="122239" y="1225097"/>
            <a:ext cx="1264096" cy="602725"/>
          </a:xfrm>
          <a:prstGeom prst="rect">
            <a:avLst/>
          </a:prstGeom>
          <a:solidFill>
            <a:srgbClr val="3D2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p:txBody>
      </p:sp>
      <p:sp>
        <p:nvSpPr>
          <p:cNvPr id="56" name="Rectángulo 55"/>
          <p:cNvSpPr/>
          <p:nvPr/>
        </p:nvSpPr>
        <p:spPr>
          <a:xfrm>
            <a:off x="54840" y="1183544"/>
            <a:ext cx="1398895"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Unidades Administrativas</a:t>
            </a:r>
          </a:p>
        </p:txBody>
      </p:sp>
      <p:sp>
        <p:nvSpPr>
          <p:cNvPr id="57" name="Rectángulo 56"/>
          <p:cNvSpPr/>
          <p:nvPr/>
        </p:nvSpPr>
        <p:spPr>
          <a:xfrm>
            <a:off x="232836" y="1955092"/>
            <a:ext cx="1211381" cy="63159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Unidades Administrativas</a:t>
            </a:r>
          </a:p>
        </p:txBody>
      </p:sp>
      <p:sp>
        <p:nvSpPr>
          <p:cNvPr id="58" name="Rectángulo 57"/>
          <p:cNvSpPr/>
          <p:nvPr/>
        </p:nvSpPr>
        <p:spPr>
          <a:xfrm>
            <a:off x="61170" y="3278950"/>
            <a:ext cx="139223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Carga de Información</a:t>
            </a:r>
          </a:p>
        </p:txBody>
      </p:sp>
      <p:sp>
        <p:nvSpPr>
          <p:cNvPr id="59" name="Rectángulo 58"/>
          <p:cNvSpPr/>
          <p:nvPr/>
        </p:nvSpPr>
        <p:spPr>
          <a:xfrm>
            <a:off x="61170" y="5256062"/>
            <a:ext cx="1389711"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rPr>
              <a:t>Opciones Avanzadas</a:t>
            </a:r>
          </a:p>
        </p:txBody>
      </p:sp>
      <p:sp>
        <p:nvSpPr>
          <p:cNvPr id="60" name="Rectángulo 59"/>
          <p:cNvSpPr/>
          <p:nvPr/>
        </p:nvSpPr>
        <p:spPr>
          <a:xfrm>
            <a:off x="242020" y="2670181"/>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Asignación de Formatos</a:t>
            </a:r>
          </a:p>
        </p:txBody>
      </p:sp>
      <p:sp>
        <p:nvSpPr>
          <p:cNvPr id="61" name="Rectángulo 60"/>
          <p:cNvSpPr/>
          <p:nvPr/>
        </p:nvSpPr>
        <p:spPr>
          <a:xfrm>
            <a:off x="239500" y="4048275"/>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Carga de Archivos</a:t>
            </a:r>
          </a:p>
        </p:txBody>
      </p:sp>
      <p:sp>
        <p:nvSpPr>
          <p:cNvPr id="62" name="Rectángulo 61"/>
          <p:cNvSpPr/>
          <p:nvPr/>
        </p:nvSpPr>
        <p:spPr>
          <a:xfrm>
            <a:off x="239500" y="4654312"/>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Información</a:t>
            </a:r>
          </a:p>
        </p:txBody>
      </p:sp>
      <p:sp>
        <p:nvSpPr>
          <p:cNvPr id="63" name="Rectángulo 62"/>
          <p:cNvSpPr/>
          <p:nvPr/>
        </p:nvSpPr>
        <p:spPr>
          <a:xfrm>
            <a:off x="232835" y="6018368"/>
            <a:ext cx="1211381" cy="525276"/>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Copia/Borra Información</a:t>
            </a:r>
          </a:p>
        </p:txBody>
      </p:sp>
      <p:sp>
        <p:nvSpPr>
          <p:cNvPr id="94" name="CuadroTexto 93"/>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sp>
        <p:nvSpPr>
          <p:cNvPr id="53" name="CuadroTexto 52"/>
          <p:cNvSpPr txBox="1"/>
          <p:nvPr/>
        </p:nvSpPr>
        <p:spPr>
          <a:xfrm>
            <a:off x="2175266" y="233480"/>
            <a:ext cx="2649207" cy="523220"/>
          </a:xfrm>
          <a:prstGeom prst="rect">
            <a:avLst/>
          </a:prstGeom>
          <a:noFill/>
        </p:spPr>
        <p:txBody>
          <a:bodyPr wrap="square" rtlCol="0">
            <a:spAutoFit/>
          </a:bodyPr>
          <a:lstStyle/>
          <a:p>
            <a:pPr algn="ctr"/>
            <a:r>
              <a:rPr lang="es-MX" sz="1400" b="1" dirty="0">
                <a:solidFill>
                  <a:srgbClr val="007B64"/>
                </a:solidFill>
                <a:latin typeface="Arial" panose="020B0604020202020204" pitchFamily="34" charset="0"/>
                <a:cs typeface="Arial" panose="020B0604020202020204" pitchFamily="34" charset="0"/>
              </a:rPr>
              <a:t>Responsable: Unidad Administrativa</a:t>
            </a:r>
          </a:p>
        </p:txBody>
      </p:sp>
      <p:grpSp>
        <p:nvGrpSpPr>
          <p:cNvPr id="9" name="8 Grupo"/>
          <p:cNvGrpSpPr/>
          <p:nvPr/>
        </p:nvGrpSpPr>
        <p:grpSpPr>
          <a:xfrm>
            <a:off x="6419183" y="279571"/>
            <a:ext cx="5436679" cy="435935"/>
            <a:chOff x="6419183" y="279571"/>
            <a:chExt cx="5436679" cy="435935"/>
          </a:xfrm>
        </p:grpSpPr>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2481" t="74390" r="49230" b="4712"/>
            <a:stretch/>
          </p:blipFill>
          <p:spPr>
            <a:xfrm>
              <a:off x="6419183" y="279571"/>
              <a:ext cx="5436679" cy="435935"/>
            </a:xfrm>
            <a:prstGeom prst="rect">
              <a:avLst/>
            </a:prstGeom>
          </p:spPr>
        </p:pic>
        <p:sp>
          <p:nvSpPr>
            <p:cNvPr id="10" name="Rectángulo 9"/>
            <p:cNvSpPr/>
            <p:nvPr/>
          </p:nvSpPr>
          <p:spPr>
            <a:xfrm>
              <a:off x="6809874" y="336064"/>
              <a:ext cx="1852864"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p:cNvSpPr/>
            <p:nvPr/>
          </p:nvSpPr>
          <p:spPr>
            <a:xfrm>
              <a:off x="8660632" y="344085"/>
              <a:ext cx="1589648"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p:cNvSpPr/>
            <p:nvPr/>
          </p:nvSpPr>
          <p:spPr>
            <a:xfrm>
              <a:off x="6497053" y="336272"/>
              <a:ext cx="535880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sp>
        <p:nvSpPr>
          <p:cNvPr id="33" name="CuadroTexto 53"/>
          <p:cNvSpPr txBox="1"/>
          <p:nvPr/>
        </p:nvSpPr>
        <p:spPr>
          <a:xfrm>
            <a:off x="2286000" y="4941150"/>
            <a:ext cx="3748959" cy="1077218"/>
          </a:xfrm>
          <a:prstGeom prst="rect">
            <a:avLst/>
          </a:prstGeom>
          <a:noFill/>
        </p:spPr>
        <p:txBody>
          <a:bodyPr wrap="square" rtlCol="0">
            <a:spAutoFit/>
          </a:bodyPr>
          <a:lstStyle/>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Aparecen 2opciones “</a:t>
            </a:r>
            <a:r>
              <a:rPr lang="es-MX" sz="1600" b="1" dirty="0">
                <a:solidFill>
                  <a:schemeClr val="tx1">
                    <a:lumMod val="75000"/>
                    <a:lumOff val="25000"/>
                  </a:schemeClr>
                </a:solidFill>
                <a:latin typeface="Arial" panose="020B0604020202020204" pitchFamily="34" charset="0"/>
                <a:cs typeface="Arial" panose="020B0604020202020204" pitchFamily="34" charset="0"/>
              </a:rPr>
              <a:t>Copiar Información” </a:t>
            </a:r>
            <a:r>
              <a:rPr lang="es-MX" sz="1600" dirty="0">
                <a:solidFill>
                  <a:schemeClr val="tx1">
                    <a:lumMod val="75000"/>
                    <a:lumOff val="25000"/>
                  </a:schemeClr>
                </a:solidFill>
                <a:latin typeface="Arial" panose="020B0604020202020204" pitchFamily="34" charset="0"/>
                <a:cs typeface="Arial" panose="020B0604020202020204" pitchFamily="34" charset="0"/>
              </a:rPr>
              <a:t>y “</a:t>
            </a:r>
            <a:r>
              <a:rPr lang="es-MX" sz="1600" b="1" dirty="0">
                <a:solidFill>
                  <a:schemeClr val="tx1">
                    <a:lumMod val="75000"/>
                    <a:lumOff val="25000"/>
                  </a:schemeClr>
                </a:solidFill>
                <a:latin typeface="Arial" panose="020B0604020202020204" pitchFamily="34" charset="0"/>
                <a:cs typeface="Arial" panose="020B0604020202020204" pitchFamily="34" charset="0"/>
              </a:rPr>
              <a:t>Eliminar Información”</a:t>
            </a:r>
            <a:r>
              <a:rPr lang="es-MX" sz="1600" dirty="0">
                <a:solidFill>
                  <a:schemeClr val="tx1">
                    <a:lumMod val="75000"/>
                    <a:lumOff val="25000"/>
                  </a:schemeClr>
                </a:solidFill>
                <a:latin typeface="Arial" panose="020B0604020202020204" pitchFamily="34" charset="0"/>
                <a:cs typeface="Arial" panose="020B0604020202020204" pitchFamily="34" charset="0"/>
              </a:rPr>
              <a:t>, ambas funcionan en conjunto con Filtros Avanzados.</a:t>
            </a:r>
          </a:p>
        </p:txBody>
      </p:sp>
      <p:grpSp>
        <p:nvGrpSpPr>
          <p:cNvPr id="11" name="Grupo 10"/>
          <p:cNvGrpSpPr/>
          <p:nvPr/>
        </p:nvGrpSpPr>
        <p:grpSpPr>
          <a:xfrm>
            <a:off x="6326372" y="4030353"/>
            <a:ext cx="5363351" cy="2338511"/>
            <a:chOff x="6326372" y="4030353"/>
            <a:chExt cx="5363351" cy="2338511"/>
          </a:xfrm>
        </p:grpSpPr>
        <p:pic>
          <p:nvPicPr>
            <p:cNvPr id="19458" name="Picture 2" descr="C:\Users\Sahid\Dropbox\DAI &amp; Data Corporativo\INAI  CAPACITACION 2017\MATERIAL TALLER SIPOT\Imagenes\49 Opciones Avanzadas.PNG"/>
            <p:cNvPicPr>
              <a:picLocks noChangeAspect="1" noChangeArrowheads="1"/>
            </p:cNvPicPr>
            <p:nvPr/>
          </p:nvPicPr>
          <p:blipFill rotWithShape="1">
            <a:blip r:embed="rId4">
              <a:extLst>
                <a:ext uri="{28A0092B-C50C-407E-A947-70E740481C1C}">
                  <a14:useLocalDpi xmlns:a14="http://schemas.microsoft.com/office/drawing/2010/main" val="0"/>
                </a:ext>
              </a:extLst>
            </a:blip>
            <a:srcRect l="31011" t="26817" r="4261" b="14504"/>
            <a:stretch/>
          </p:blipFill>
          <p:spPr bwMode="auto">
            <a:xfrm>
              <a:off x="6326372" y="4030353"/>
              <a:ext cx="5363351" cy="2338511"/>
            </a:xfrm>
            <a:prstGeom prst="rect">
              <a:avLst/>
            </a:prstGeom>
            <a:noFill/>
            <a:extLst>
              <a:ext uri="{909E8E84-426E-40DD-AFC4-6F175D3DCCD1}">
                <a14:hiddenFill xmlns:a14="http://schemas.microsoft.com/office/drawing/2010/main">
                  <a:solidFill>
                    <a:srgbClr val="FFFFFF"/>
                  </a:solidFill>
                </a14:hiddenFill>
              </a:ext>
            </a:extLst>
          </p:spPr>
        </p:pic>
        <p:sp>
          <p:nvSpPr>
            <p:cNvPr id="35" name="Rectángulo 34"/>
            <p:cNvSpPr/>
            <p:nvPr/>
          </p:nvSpPr>
          <p:spPr>
            <a:xfrm>
              <a:off x="6591777" y="5179588"/>
              <a:ext cx="860869" cy="972600"/>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36" name="Picture 3" descr="C:\Users\Sahid\Dropbox\DAI &amp; Data Corporativo\INAI  CAPACITACION 2017\MATERIAL TALLER SIPOT\Imagenes\28 Administracion de Informacion -Filtros Avanzados.PNG"/>
          <p:cNvPicPr>
            <a:picLocks noChangeAspect="1" noChangeArrowheads="1"/>
          </p:cNvPicPr>
          <p:nvPr/>
        </p:nvPicPr>
        <p:blipFill rotWithShape="1">
          <a:blip r:embed="rId5">
            <a:extLst>
              <a:ext uri="{28A0092B-C50C-407E-A947-70E740481C1C}">
                <a14:useLocalDpi xmlns:a14="http://schemas.microsoft.com/office/drawing/2010/main" val="0"/>
              </a:ext>
            </a:extLst>
          </a:blip>
          <a:srcRect t="8530" b="16655"/>
          <a:stretch/>
        </p:blipFill>
        <p:spPr bwMode="auto">
          <a:xfrm>
            <a:off x="2175266" y="1227003"/>
            <a:ext cx="6528238" cy="2269421"/>
          </a:xfrm>
          <a:prstGeom prst="rect">
            <a:avLst/>
          </a:prstGeom>
          <a:noFill/>
          <a:extLst>
            <a:ext uri="{909E8E84-426E-40DD-AFC4-6F175D3DCCD1}">
              <a14:hiddenFill xmlns:a14="http://schemas.microsoft.com/office/drawing/2010/main">
                <a:solidFill>
                  <a:srgbClr val="FFFFFF"/>
                </a:solidFill>
              </a14:hiddenFill>
            </a:ext>
          </a:extLst>
        </p:spPr>
      </p:pic>
      <p:sp>
        <p:nvSpPr>
          <p:cNvPr id="38" name="CuadroTexto 53"/>
          <p:cNvSpPr txBox="1"/>
          <p:nvPr/>
        </p:nvSpPr>
        <p:spPr>
          <a:xfrm>
            <a:off x="8961469" y="1792173"/>
            <a:ext cx="2649284" cy="1384995"/>
          </a:xfrm>
          <a:prstGeom prst="rect">
            <a:avLst/>
          </a:prstGeom>
          <a:noFill/>
        </p:spPr>
        <p:txBody>
          <a:bodyPr wrap="square" rtlCol="0">
            <a:spAutoFit/>
          </a:bodyPr>
          <a:lstStyle/>
          <a:p>
            <a:pPr algn="just"/>
            <a:r>
              <a:rPr lang="es-MX" sz="1400" dirty="0">
                <a:solidFill>
                  <a:schemeClr val="tx1">
                    <a:lumMod val="75000"/>
                    <a:lumOff val="25000"/>
                  </a:schemeClr>
                </a:solidFill>
                <a:latin typeface="Arial" panose="020B0604020202020204" pitchFamily="34" charset="0"/>
                <a:cs typeface="Arial" panose="020B0604020202020204" pitchFamily="34" charset="0"/>
              </a:rPr>
              <a:t>La opción de Filtros Avanzados presenta la oportunidad para segregar información, ya sea por algún criterio del formato o por el número de folio de carga.</a:t>
            </a:r>
          </a:p>
        </p:txBody>
      </p:sp>
      <p:sp>
        <p:nvSpPr>
          <p:cNvPr id="40" name="Elipse 42"/>
          <p:cNvSpPr/>
          <p:nvPr/>
        </p:nvSpPr>
        <p:spPr>
          <a:xfrm>
            <a:off x="2208130" y="1282170"/>
            <a:ext cx="1056065" cy="280816"/>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6400564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p:cNvGrpSpPr/>
          <p:nvPr/>
        </p:nvGrpSpPr>
        <p:grpSpPr>
          <a:xfrm>
            <a:off x="122239" y="1183544"/>
            <a:ext cx="1281600" cy="5360100"/>
            <a:chOff x="5991351" y="942540"/>
            <a:chExt cx="1398895" cy="5360100"/>
          </a:xfrm>
        </p:grpSpPr>
        <p:sp>
          <p:nvSpPr>
            <p:cNvPr id="65" name="Rectángulo 64"/>
            <p:cNvSpPr/>
            <p:nvPr/>
          </p:nvSpPr>
          <p:spPr>
            <a:xfrm>
              <a:off x="6058750" y="984093"/>
              <a:ext cx="1264096" cy="602725"/>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66" name="Rectángulo 65"/>
            <p:cNvSpPr/>
            <p:nvPr/>
          </p:nvSpPr>
          <p:spPr>
            <a:xfrm>
              <a:off x="5991351" y="942540"/>
              <a:ext cx="1398895"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7" name="Rectángulo 66"/>
            <p:cNvSpPr/>
            <p:nvPr/>
          </p:nvSpPr>
          <p:spPr>
            <a:xfrm>
              <a:off x="6169347" y="1714088"/>
              <a:ext cx="1211381" cy="63159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8" name="Rectángulo 67"/>
            <p:cNvSpPr/>
            <p:nvPr/>
          </p:nvSpPr>
          <p:spPr>
            <a:xfrm>
              <a:off x="5997681" y="3037946"/>
              <a:ext cx="139223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9" name="Rectángulo 68"/>
            <p:cNvSpPr/>
            <p:nvPr/>
          </p:nvSpPr>
          <p:spPr>
            <a:xfrm>
              <a:off x="5997681" y="5015058"/>
              <a:ext cx="138971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70" name="Rectángulo 69"/>
            <p:cNvSpPr/>
            <p:nvPr/>
          </p:nvSpPr>
          <p:spPr>
            <a:xfrm>
              <a:off x="6178531" y="2429177"/>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1" name="Rectángulo 70"/>
            <p:cNvSpPr/>
            <p:nvPr/>
          </p:nvSpPr>
          <p:spPr>
            <a:xfrm>
              <a:off x="6176011" y="3807271"/>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2" name="Rectángulo 71"/>
            <p:cNvSpPr/>
            <p:nvPr/>
          </p:nvSpPr>
          <p:spPr>
            <a:xfrm>
              <a:off x="6176011" y="4413308"/>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3" name="Rectángulo 72"/>
            <p:cNvSpPr/>
            <p:nvPr/>
          </p:nvSpPr>
          <p:spPr>
            <a:xfrm>
              <a:off x="6169346" y="5777364"/>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p:cNvSpPr/>
          <p:nvPr/>
        </p:nvSpPr>
        <p:spPr>
          <a:xfrm>
            <a:off x="122239" y="1225097"/>
            <a:ext cx="1264096" cy="602725"/>
          </a:xfrm>
          <a:prstGeom prst="rect">
            <a:avLst/>
          </a:prstGeom>
          <a:solidFill>
            <a:srgbClr val="3D2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p:txBody>
      </p:sp>
      <p:sp>
        <p:nvSpPr>
          <p:cNvPr id="56" name="Rectángulo 55"/>
          <p:cNvSpPr/>
          <p:nvPr/>
        </p:nvSpPr>
        <p:spPr>
          <a:xfrm>
            <a:off x="54840" y="1183544"/>
            <a:ext cx="1398895"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Unidades Administrativas</a:t>
            </a:r>
          </a:p>
        </p:txBody>
      </p:sp>
      <p:sp>
        <p:nvSpPr>
          <p:cNvPr id="57" name="Rectángulo 56"/>
          <p:cNvSpPr/>
          <p:nvPr/>
        </p:nvSpPr>
        <p:spPr>
          <a:xfrm>
            <a:off x="232836" y="1955092"/>
            <a:ext cx="1211381" cy="63159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Unidades Administrativas</a:t>
            </a:r>
          </a:p>
        </p:txBody>
      </p:sp>
      <p:sp>
        <p:nvSpPr>
          <p:cNvPr id="58" name="Rectángulo 57"/>
          <p:cNvSpPr/>
          <p:nvPr/>
        </p:nvSpPr>
        <p:spPr>
          <a:xfrm>
            <a:off x="61170" y="3278950"/>
            <a:ext cx="139223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Carga de Información</a:t>
            </a:r>
          </a:p>
        </p:txBody>
      </p:sp>
      <p:sp>
        <p:nvSpPr>
          <p:cNvPr id="59" name="Rectángulo 58"/>
          <p:cNvSpPr/>
          <p:nvPr/>
        </p:nvSpPr>
        <p:spPr>
          <a:xfrm>
            <a:off x="61170" y="5256062"/>
            <a:ext cx="1389711"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rPr>
              <a:t>Opciones Avanzadas</a:t>
            </a:r>
          </a:p>
        </p:txBody>
      </p:sp>
      <p:sp>
        <p:nvSpPr>
          <p:cNvPr id="60" name="Rectángulo 59"/>
          <p:cNvSpPr/>
          <p:nvPr/>
        </p:nvSpPr>
        <p:spPr>
          <a:xfrm>
            <a:off x="242020" y="2670181"/>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Asignación de Formatos</a:t>
            </a:r>
          </a:p>
        </p:txBody>
      </p:sp>
      <p:sp>
        <p:nvSpPr>
          <p:cNvPr id="61" name="Rectángulo 60"/>
          <p:cNvSpPr/>
          <p:nvPr/>
        </p:nvSpPr>
        <p:spPr>
          <a:xfrm>
            <a:off x="239500" y="4048275"/>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Carga de Archivos</a:t>
            </a:r>
          </a:p>
        </p:txBody>
      </p:sp>
      <p:sp>
        <p:nvSpPr>
          <p:cNvPr id="62" name="Rectángulo 61"/>
          <p:cNvSpPr/>
          <p:nvPr/>
        </p:nvSpPr>
        <p:spPr>
          <a:xfrm>
            <a:off x="239500" y="4654312"/>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Información</a:t>
            </a:r>
          </a:p>
        </p:txBody>
      </p:sp>
      <p:sp>
        <p:nvSpPr>
          <p:cNvPr id="63" name="Rectángulo 62"/>
          <p:cNvSpPr/>
          <p:nvPr/>
        </p:nvSpPr>
        <p:spPr>
          <a:xfrm>
            <a:off x="232835" y="6018368"/>
            <a:ext cx="1211381" cy="525276"/>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Copia/Borra Información</a:t>
            </a:r>
          </a:p>
        </p:txBody>
      </p:sp>
      <p:sp>
        <p:nvSpPr>
          <p:cNvPr id="94" name="CuadroTexto 93"/>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sp>
        <p:nvSpPr>
          <p:cNvPr id="53" name="CuadroTexto 52"/>
          <p:cNvSpPr txBox="1"/>
          <p:nvPr/>
        </p:nvSpPr>
        <p:spPr>
          <a:xfrm>
            <a:off x="2175266" y="233480"/>
            <a:ext cx="2649207" cy="523220"/>
          </a:xfrm>
          <a:prstGeom prst="rect">
            <a:avLst/>
          </a:prstGeom>
          <a:noFill/>
        </p:spPr>
        <p:txBody>
          <a:bodyPr wrap="square" rtlCol="0">
            <a:spAutoFit/>
          </a:bodyPr>
          <a:lstStyle/>
          <a:p>
            <a:pPr algn="ctr"/>
            <a:r>
              <a:rPr lang="es-MX" sz="1400" b="1" dirty="0">
                <a:solidFill>
                  <a:srgbClr val="007B64"/>
                </a:solidFill>
                <a:latin typeface="Arial" panose="020B0604020202020204" pitchFamily="34" charset="0"/>
                <a:cs typeface="Arial" panose="020B0604020202020204" pitchFamily="34" charset="0"/>
              </a:rPr>
              <a:t>Responsable: Unidad Administrativa</a:t>
            </a:r>
          </a:p>
        </p:txBody>
      </p:sp>
      <p:grpSp>
        <p:nvGrpSpPr>
          <p:cNvPr id="9" name="8 Grupo"/>
          <p:cNvGrpSpPr/>
          <p:nvPr/>
        </p:nvGrpSpPr>
        <p:grpSpPr>
          <a:xfrm>
            <a:off x="6419183" y="279571"/>
            <a:ext cx="5436679" cy="435935"/>
            <a:chOff x="6419183" y="279571"/>
            <a:chExt cx="5436679" cy="435935"/>
          </a:xfrm>
        </p:grpSpPr>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2481" t="74390" r="49230" b="4712"/>
            <a:stretch/>
          </p:blipFill>
          <p:spPr>
            <a:xfrm>
              <a:off x="6419183" y="279571"/>
              <a:ext cx="5436679" cy="435935"/>
            </a:xfrm>
            <a:prstGeom prst="rect">
              <a:avLst/>
            </a:prstGeom>
          </p:spPr>
        </p:pic>
        <p:sp>
          <p:nvSpPr>
            <p:cNvPr id="10" name="Rectángulo 9"/>
            <p:cNvSpPr/>
            <p:nvPr/>
          </p:nvSpPr>
          <p:spPr>
            <a:xfrm>
              <a:off x="6809874" y="336064"/>
              <a:ext cx="1852864"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p:cNvSpPr/>
            <p:nvPr/>
          </p:nvSpPr>
          <p:spPr>
            <a:xfrm>
              <a:off x="8660632" y="344085"/>
              <a:ext cx="1589648"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p:cNvSpPr/>
            <p:nvPr/>
          </p:nvSpPr>
          <p:spPr>
            <a:xfrm>
              <a:off x="6497053" y="336272"/>
              <a:ext cx="535880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pic>
        <p:nvPicPr>
          <p:cNvPr id="21506" name="Picture 2" descr="C:\Users\Sahid\Dropbox\DAI &amp; Data Corporativo\INAI  CAPACITACION 2017\MATERIAL TALLER SIPOT\Imagenes\50 Opciones Avanzadas -Copiar Info.PNG"/>
          <p:cNvPicPr>
            <a:picLocks noChangeAspect="1" noChangeArrowheads="1"/>
          </p:cNvPicPr>
          <p:nvPr/>
        </p:nvPicPr>
        <p:blipFill rotWithShape="1">
          <a:blip r:embed="rId4">
            <a:extLst>
              <a:ext uri="{28A0092B-C50C-407E-A947-70E740481C1C}">
                <a14:useLocalDpi xmlns:a14="http://schemas.microsoft.com/office/drawing/2010/main" val="0"/>
              </a:ext>
            </a:extLst>
          </a:blip>
          <a:srcRect b="14473"/>
          <a:stretch/>
        </p:blipFill>
        <p:spPr bwMode="auto">
          <a:xfrm>
            <a:off x="3007264" y="1027053"/>
            <a:ext cx="8115660" cy="3671004"/>
          </a:xfrm>
          <a:prstGeom prst="rect">
            <a:avLst/>
          </a:prstGeom>
          <a:noFill/>
          <a:extLst>
            <a:ext uri="{909E8E84-426E-40DD-AFC4-6F175D3DCCD1}">
              <a14:hiddenFill xmlns:a14="http://schemas.microsoft.com/office/drawing/2010/main">
                <a:solidFill>
                  <a:srgbClr val="FFFFFF"/>
                </a:solidFill>
              </a14:hiddenFill>
            </a:ext>
          </a:extLst>
        </p:spPr>
      </p:pic>
      <p:sp>
        <p:nvSpPr>
          <p:cNvPr id="33" name="CuadroTexto 53"/>
          <p:cNvSpPr txBox="1"/>
          <p:nvPr/>
        </p:nvSpPr>
        <p:spPr>
          <a:xfrm>
            <a:off x="2488019" y="4860314"/>
            <a:ext cx="9016409" cy="1569660"/>
          </a:xfrm>
          <a:prstGeom prst="rect">
            <a:avLst/>
          </a:prstGeom>
          <a:noFill/>
        </p:spPr>
        <p:txBody>
          <a:bodyPr wrap="square" rtlCol="0">
            <a:spAutoFit/>
          </a:bodyPr>
          <a:lstStyle/>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Este campo se utiliza para traspasar información de un año a otro.</a:t>
            </a:r>
          </a:p>
          <a:p>
            <a:pPr algn="just"/>
            <a:endParaRPr lang="es-MX" sz="1600" dirty="0">
              <a:solidFill>
                <a:schemeClr val="tx1">
                  <a:lumMod val="75000"/>
                  <a:lumOff val="25000"/>
                </a:schemeClr>
              </a:solidFill>
              <a:latin typeface="Arial" panose="020B0604020202020204" pitchFamily="34" charset="0"/>
              <a:cs typeface="Arial" panose="020B0604020202020204" pitchFamily="34" charset="0"/>
            </a:endParaRPr>
          </a:p>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Si no se aplica el “Filtro Avanzado”, corresponderá la información de todo el “Año Origen” la que se copiará al “Año Destino”.</a:t>
            </a:r>
          </a:p>
          <a:p>
            <a:pPr algn="just"/>
            <a:endParaRPr lang="es-MX" sz="1600" dirty="0">
              <a:solidFill>
                <a:schemeClr val="tx1">
                  <a:lumMod val="75000"/>
                  <a:lumOff val="25000"/>
                </a:schemeClr>
              </a:solidFill>
              <a:latin typeface="Arial" panose="020B0604020202020204" pitchFamily="34" charset="0"/>
              <a:cs typeface="Arial" panose="020B0604020202020204" pitchFamily="34" charset="0"/>
            </a:endParaRPr>
          </a:p>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Es importante destacar que la información es copia exacta y fiel a la original.</a:t>
            </a:r>
          </a:p>
        </p:txBody>
      </p:sp>
      <p:sp>
        <p:nvSpPr>
          <p:cNvPr id="34" name="Elipse 42"/>
          <p:cNvSpPr/>
          <p:nvPr/>
        </p:nvSpPr>
        <p:spPr>
          <a:xfrm>
            <a:off x="3572547" y="2690249"/>
            <a:ext cx="1056065" cy="648374"/>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077820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p:cNvGrpSpPr/>
          <p:nvPr/>
        </p:nvGrpSpPr>
        <p:grpSpPr>
          <a:xfrm>
            <a:off x="122239" y="1183544"/>
            <a:ext cx="1281600" cy="5360100"/>
            <a:chOff x="5991351" y="942540"/>
            <a:chExt cx="1398895" cy="5360100"/>
          </a:xfrm>
        </p:grpSpPr>
        <p:sp>
          <p:nvSpPr>
            <p:cNvPr id="65" name="Rectángulo 64"/>
            <p:cNvSpPr/>
            <p:nvPr/>
          </p:nvSpPr>
          <p:spPr>
            <a:xfrm>
              <a:off x="6058750" y="984093"/>
              <a:ext cx="1264096" cy="602725"/>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66" name="Rectángulo 65"/>
            <p:cNvSpPr/>
            <p:nvPr/>
          </p:nvSpPr>
          <p:spPr>
            <a:xfrm>
              <a:off x="5991351" y="942540"/>
              <a:ext cx="1398895"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7" name="Rectángulo 66"/>
            <p:cNvSpPr/>
            <p:nvPr/>
          </p:nvSpPr>
          <p:spPr>
            <a:xfrm>
              <a:off x="6169347" y="1714088"/>
              <a:ext cx="1211381" cy="63159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8" name="Rectángulo 67"/>
            <p:cNvSpPr/>
            <p:nvPr/>
          </p:nvSpPr>
          <p:spPr>
            <a:xfrm>
              <a:off x="5997681" y="3037946"/>
              <a:ext cx="139223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9" name="Rectángulo 68"/>
            <p:cNvSpPr/>
            <p:nvPr/>
          </p:nvSpPr>
          <p:spPr>
            <a:xfrm>
              <a:off x="5997681" y="5015058"/>
              <a:ext cx="138971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70" name="Rectángulo 69"/>
            <p:cNvSpPr/>
            <p:nvPr/>
          </p:nvSpPr>
          <p:spPr>
            <a:xfrm>
              <a:off x="6178531" y="2429177"/>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1" name="Rectángulo 70"/>
            <p:cNvSpPr/>
            <p:nvPr/>
          </p:nvSpPr>
          <p:spPr>
            <a:xfrm>
              <a:off x="6176011" y="3807271"/>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2" name="Rectángulo 71"/>
            <p:cNvSpPr/>
            <p:nvPr/>
          </p:nvSpPr>
          <p:spPr>
            <a:xfrm>
              <a:off x="6176011" y="4413308"/>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3" name="Rectángulo 72"/>
            <p:cNvSpPr/>
            <p:nvPr/>
          </p:nvSpPr>
          <p:spPr>
            <a:xfrm>
              <a:off x="6169346" y="5777364"/>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p:cNvSpPr/>
          <p:nvPr/>
        </p:nvSpPr>
        <p:spPr>
          <a:xfrm>
            <a:off x="122239" y="1225097"/>
            <a:ext cx="1264096" cy="602725"/>
          </a:xfrm>
          <a:prstGeom prst="rect">
            <a:avLst/>
          </a:prstGeom>
          <a:solidFill>
            <a:srgbClr val="3D2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p:txBody>
      </p:sp>
      <p:sp>
        <p:nvSpPr>
          <p:cNvPr id="56" name="Rectángulo 55"/>
          <p:cNvSpPr/>
          <p:nvPr/>
        </p:nvSpPr>
        <p:spPr>
          <a:xfrm>
            <a:off x="54840" y="1183544"/>
            <a:ext cx="1398895"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Unidades Administrativas</a:t>
            </a:r>
          </a:p>
        </p:txBody>
      </p:sp>
      <p:sp>
        <p:nvSpPr>
          <p:cNvPr id="57" name="Rectángulo 56"/>
          <p:cNvSpPr/>
          <p:nvPr/>
        </p:nvSpPr>
        <p:spPr>
          <a:xfrm>
            <a:off x="232836" y="1955092"/>
            <a:ext cx="1211381" cy="63159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Unidades Administrativas</a:t>
            </a:r>
          </a:p>
        </p:txBody>
      </p:sp>
      <p:sp>
        <p:nvSpPr>
          <p:cNvPr id="58" name="Rectángulo 57"/>
          <p:cNvSpPr/>
          <p:nvPr/>
        </p:nvSpPr>
        <p:spPr>
          <a:xfrm>
            <a:off x="61170" y="3278950"/>
            <a:ext cx="139223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Carga de Información</a:t>
            </a:r>
          </a:p>
        </p:txBody>
      </p:sp>
      <p:sp>
        <p:nvSpPr>
          <p:cNvPr id="59" name="Rectángulo 58"/>
          <p:cNvSpPr/>
          <p:nvPr/>
        </p:nvSpPr>
        <p:spPr>
          <a:xfrm>
            <a:off x="61170" y="5256062"/>
            <a:ext cx="1389711"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rPr>
              <a:t>Opciones Avanzadas</a:t>
            </a:r>
          </a:p>
        </p:txBody>
      </p:sp>
      <p:sp>
        <p:nvSpPr>
          <p:cNvPr id="60" name="Rectángulo 59"/>
          <p:cNvSpPr/>
          <p:nvPr/>
        </p:nvSpPr>
        <p:spPr>
          <a:xfrm>
            <a:off x="242020" y="2670181"/>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Asignación de Formatos</a:t>
            </a:r>
          </a:p>
        </p:txBody>
      </p:sp>
      <p:sp>
        <p:nvSpPr>
          <p:cNvPr id="61" name="Rectángulo 60"/>
          <p:cNvSpPr/>
          <p:nvPr/>
        </p:nvSpPr>
        <p:spPr>
          <a:xfrm>
            <a:off x="239500" y="4048275"/>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Carga de Archivos</a:t>
            </a:r>
          </a:p>
        </p:txBody>
      </p:sp>
      <p:sp>
        <p:nvSpPr>
          <p:cNvPr id="62" name="Rectángulo 61"/>
          <p:cNvSpPr/>
          <p:nvPr/>
        </p:nvSpPr>
        <p:spPr>
          <a:xfrm>
            <a:off x="239500" y="4654312"/>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Información</a:t>
            </a:r>
          </a:p>
        </p:txBody>
      </p:sp>
      <p:sp>
        <p:nvSpPr>
          <p:cNvPr id="63" name="Rectángulo 62"/>
          <p:cNvSpPr/>
          <p:nvPr/>
        </p:nvSpPr>
        <p:spPr>
          <a:xfrm>
            <a:off x="232835" y="6018368"/>
            <a:ext cx="1211381" cy="525276"/>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Copia/Borra Información</a:t>
            </a:r>
          </a:p>
        </p:txBody>
      </p:sp>
      <p:sp>
        <p:nvSpPr>
          <p:cNvPr id="94" name="CuadroTexto 93"/>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sp>
        <p:nvSpPr>
          <p:cNvPr id="53" name="CuadroTexto 52"/>
          <p:cNvSpPr txBox="1"/>
          <p:nvPr/>
        </p:nvSpPr>
        <p:spPr>
          <a:xfrm>
            <a:off x="2175266" y="233480"/>
            <a:ext cx="2649207" cy="523220"/>
          </a:xfrm>
          <a:prstGeom prst="rect">
            <a:avLst/>
          </a:prstGeom>
          <a:noFill/>
        </p:spPr>
        <p:txBody>
          <a:bodyPr wrap="square" rtlCol="0">
            <a:spAutoFit/>
          </a:bodyPr>
          <a:lstStyle/>
          <a:p>
            <a:pPr algn="ctr"/>
            <a:r>
              <a:rPr lang="es-MX" sz="1400" b="1" dirty="0">
                <a:solidFill>
                  <a:srgbClr val="007B64"/>
                </a:solidFill>
                <a:latin typeface="Arial" panose="020B0604020202020204" pitchFamily="34" charset="0"/>
                <a:cs typeface="Arial" panose="020B0604020202020204" pitchFamily="34" charset="0"/>
              </a:rPr>
              <a:t>Responsable: Unidad Administrativa</a:t>
            </a:r>
          </a:p>
        </p:txBody>
      </p:sp>
      <p:grpSp>
        <p:nvGrpSpPr>
          <p:cNvPr id="9" name="8 Grupo"/>
          <p:cNvGrpSpPr/>
          <p:nvPr/>
        </p:nvGrpSpPr>
        <p:grpSpPr>
          <a:xfrm>
            <a:off x="6419183" y="279571"/>
            <a:ext cx="5436679" cy="435935"/>
            <a:chOff x="6419183" y="279571"/>
            <a:chExt cx="5436679" cy="435935"/>
          </a:xfrm>
        </p:grpSpPr>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2481" t="74390" r="49230" b="4712"/>
            <a:stretch/>
          </p:blipFill>
          <p:spPr>
            <a:xfrm>
              <a:off x="6419183" y="279571"/>
              <a:ext cx="5436679" cy="435935"/>
            </a:xfrm>
            <a:prstGeom prst="rect">
              <a:avLst/>
            </a:prstGeom>
          </p:spPr>
        </p:pic>
        <p:sp>
          <p:nvSpPr>
            <p:cNvPr id="10" name="Rectángulo 9"/>
            <p:cNvSpPr/>
            <p:nvPr/>
          </p:nvSpPr>
          <p:spPr>
            <a:xfrm>
              <a:off x="6809874" y="336064"/>
              <a:ext cx="1852864"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p:cNvSpPr/>
            <p:nvPr/>
          </p:nvSpPr>
          <p:spPr>
            <a:xfrm>
              <a:off x="8660632" y="344085"/>
              <a:ext cx="1589648"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p:cNvSpPr/>
            <p:nvPr/>
          </p:nvSpPr>
          <p:spPr>
            <a:xfrm>
              <a:off x="6497053" y="336272"/>
              <a:ext cx="535880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pic>
        <p:nvPicPr>
          <p:cNvPr id="22531" name="Picture 3" descr="C:\Users\Sahid\Dropbox\DAI &amp; Data Corporativo\INAI  CAPACITACION 2017\MATERIAL TALLER SIPOT\Imagenes\51 Opciones Avanzadas -Copiar Info.PNG"/>
          <p:cNvPicPr>
            <a:picLocks noChangeAspect="1" noChangeArrowheads="1"/>
          </p:cNvPicPr>
          <p:nvPr/>
        </p:nvPicPr>
        <p:blipFill rotWithShape="1">
          <a:blip r:embed="rId4">
            <a:extLst>
              <a:ext uri="{28A0092B-C50C-407E-A947-70E740481C1C}">
                <a14:useLocalDpi xmlns:a14="http://schemas.microsoft.com/office/drawing/2010/main" val="0"/>
              </a:ext>
            </a:extLst>
          </a:blip>
          <a:srcRect l="1057" t="63216" b="4160"/>
          <a:stretch/>
        </p:blipFill>
        <p:spPr bwMode="auto">
          <a:xfrm>
            <a:off x="2610252" y="1526460"/>
            <a:ext cx="8399244" cy="1684574"/>
          </a:xfrm>
          <a:prstGeom prst="rect">
            <a:avLst/>
          </a:prstGeom>
          <a:noFill/>
          <a:extLst>
            <a:ext uri="{909E8E84-426E-40DD-AFC4-6F175D3DCCD1}">
              <a14:hiddenFill xmlns:a14="http://schemas.microsoft.com/office/drawing/2010/main">
                <a:solidFill>
                  <a:srgbClr val="FFFFFF"/>
                </a:solidFill>
              </a14:hiddenFill>
            </a:ext>
          </a:extLst>
        </p:spPr>
      </p:pic>
      <p:sp>
        <p:nvSpPr>
          <p:cNvPr id="34" name="CuadroTexto 53"/>
          <p:cNvSpPr txBox="1"/>
          <p:nvPr/>
        </p:nvSpPr>
        <p:spPr>
          <a:xfrm>
            <a:off x="2893326" y="1098179"/>
            <a:ext cx="8229599" cy="369332"/>
          </a:xfrm>
          <a:prstGeom prst="rect">
            <a:avLst/>
          </a:prstGeom>
          <a:noFill/>
        </p:spPr>
        <p:txBody>
          <a:bodyPr wrap="square" rtlCol="0">
            <a:spAutoFit/>
          </a:bodyPr>
          <a:lstStyle/>
          <a:p>
            <a:pPr algn="just"/>
            <a:r>
              <a:rPr lang="es-MX" dirty="0">
                <a:solidFill>
                  <a:schemeClr val="tx1">
                    <a:lumMod val="75000"/>
                    <a:lumOff val="25000"/>
                  </a:schemeClr>
                </a:solidFill>
                <a:latin typeface="Arial" panose="020B0604020202020204" pitchFamily="34" charset="0"/>
                <a:cs typeface="Arial" panose="020B0604020202020204" pitchFamily="34" charset="0"/>
              </a:rPr>
              <a:t>La acción de copiar información genera un registro de copiado y un folio.</a:t>
            </a:r>
          </a:p>
        </p:txBody>
      </p:sp>
      <p:sp>
        <p:nvSpPr>
          <p:cNvPr id="35" name="Rectángulo 34"/>
          <p:cNvSpPr/>
          <p:nvPr/>
        </p:nvSpPr>
        <p:spPr>
          <a:xfrm>
            <a:off x="2849527" y="2788627"/>
            <a:ext cx="8112640" cy="406830"/>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8" name="Grupo 7"/>
          <p:cNvGrpSpPr/>
          <p:nvPr/>
        </p:nvGrpSpPr>
        <p:grpSpPr>
          <a:xfrm>
            <a:off x="4688697" y="3621866"/>
            <a:ext cx="3903943" cy="2841820"/>
            <a:chOff x="3840113" y="3695454"/>
            <a:chExt cx="3903943" cy="2841820"/>
          </a:xfrm>
        </p:grpSpPr>
        <p:grpSp>
          <p:nvGrpSpPr>
            <p:cNvPr id="6" name="Grupo 5"/>
            <p:cNvGrpSpPr/>
            <p:nvPr/>
          </p:nvGrpSpPr>
          <p:grpSpPr>
            <a:xfrm>
              <a:off x="3840113" y="4227497"/>
              <a:ext cx="3903943" cy="2309777"/>
              <a:chOff x="2739251" y="4229155"/>
              <a:chExt cx="3903943" cy="2309777"/>
            </a:xfrm>
          </p:grpSpPr>
          <p:pic>
            <p:nvPicPr>
              <p:cNvPr id="36" name="Picture 2" descr="C:\Users\Sahid\Dropbox\DAI &amp; Data Corporativo\INAI  CAPACITACION 2017\MATERIAL TALLER SIPOT\Imagenes\53 Opciones Avanzadas -Copiar Info.PNG"/>
              <p:cNvPicPr>
                <a:picLocks noChangeAspect="1" noChangeArrowheads="1"/>
              </p:cNvPicPr>
              <p:nvPr/>
            </p:nvPicPr>
            <p:blipFill rotWithShape="1">
              <a:blip r:embed="rId5">
                <a:extLst>
                  <a:ext uri="{28A0092B-C50C-407E-A947-70E740481C1C}">
                    <a14:useLocalDpi xmlns:a14="http://schemas.microsoft.com/office/drawing/2010/main" val="0"/>
                  </a:ext>
                </a:extLst>
              </a:blip>
              <a:srcRect t="26740" r="45700"/>
              <a:stretch/>
            </p:blipFill>
            <p:spPr bwMode="auto">
              <a:xfrm>
                <a:off x="2739251" y="4229155"/>
                <a:ext cx="2819942" cy="230977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Sahid\Dropbox\DAI &amp; Data Corporativo\INAI  CAPACITACION 2017\MATERIAL TALLER SIPOT\Imagenes\53 Opciones Avanzadas -Copiar Info.PNG"/>
              <p:cNvPicPr>
                <a:picLocks noChangeAspect="1" noChangeArrowheads="1"/>
              </p:cNvPicPr>
              <p:nvPr/>
            </p:nvPicPr>
            <p:blipFill rotWithShape="1">
              <a:blip r:embed="rId5">
                <a:extLst>
                  <a:ext uri="{28A0092B-C50C-407E-A947-70E740481C1C}">
                    <a14:useLocalDpi xmlns:a14="http://schemas.microsoft.com/office/drawing/2010/main" val="0"/>
                  </a:ext>
                </a:extLst>
              </a:blip>
              <a:srcRect l="78430" t="26740" r="-311"/>
              <a:stretch/>
            </p:blipFill>
            <p:spPr bwMode="auto">
              <a:xfrm>
                <a:off x="5506828" y="4229155"/>
                <a:ext cx="1136366" cy="2309777"/>
              </a:xfrm>
              <a:prstGeom prst="rect">
                <a:avLst/>
              </a:prstGeom>
              <a:noFill/>
              <a:extLst>
                <a:ext uri="{909E8E84-426E-40DD-AFC4-6F175D3DCCD1}">
                  <a14:hiddenFill xmlns:a14="http://schemas.microsoft.com/office/drawing/2010/main">
                    <a:solidFill>
                      <a:srgbClr val="FFFFFF"/>
                    </a:solidFill>
                  </a14:hiddenFill>
                </a:ext>
              </a:extLst>
            </p:spPr>
          </p:pic>
        </p:grpSp>
        <p:pic>
          <p:nvPicPr>
            <p:cNvPr id="38" name="Picture 2" descr="C:\Users\Sahid\Dropbox\DAI &amp; Data Corporativo\INAI  CAPACITACION 2017\MATERIAL TALLER SIPOT\Imagenes\53 Opciones Avanzadas -Copiar Info.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80" r="6560" b="78249"/>
            <a:stretch/>
          </p:blipFill>
          <p:spPr bwMode="auto">
            <a:xfrm>
              <a:off x="3935806" y="3695454"/>
              <a:ext cx="3719636" cy="516466"/>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Elipse 42"/>
          <p:cNvSpPr/>
          <p:nvPr/>
        </p:nvSpPr>
        <p:spPr>
          <a:xfrm>
            <a:off x="5637244" y="5828683"/>
            <a:ext cx="1316449" cy="379370"/>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7235505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p:cNvGrpSpPr/>
          <p:nvPr/>
        </p:nvGrpSpPr>
        <p:grpSpPr>
          <a:xfrm>
            <a:off x="122239" y="1183544"/>
            <a:ext cx="1281600" cy="5360100"/>
            <a:chOff x="5991351" y="942540"/>
            <a:chExt cx="1398895" cy="5360100"/>
          </a:xfrm>
        </p:grpSpPr>
        <p:sp>
          <p:nvSpPr>
            <p:cNvPr id="65" name="Rectángulo 64"/>
            <p:cNvSpPr/>
            <p:nvPr/>
          </p:nvSpPr>
          <p:spPr>
            <a:xfrm>
              <a:off x="6058750" y="984093"/>
              <a:ext cx="1264096" cy="602725"/>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66" name="Rectángulo 65"/>
            <p:cNvSpPr/>
            <p:nvPr/>
          </p:nvSpPr>
          <p:spPr>
            <a:xfrm>
              <a:off x="5991351" y="942540"/>
              <a:ext cx="1398895"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7" name="Rectángulo 66"/>
            <p:cNvSpPr/>
            <p:nvPr/>
          </p:nvSpPr>
          <p:spPr>
            <a:xfrm>
              <a:off x="6169347" y="1714088"/>
              <a:ext cx="1211381" cy="63159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8" name="Rectángulo 67"/>
            <p:cNvSpPr/>
            <p:nvPr/>
          </p:nvSpPr>
          <p:spPr>
            <a:xfrm>
              <a:off x="5997681" y="3037946"/>
              <a:ext cx="139223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9" name="Rectángulo 68"/>
            <p:cNvSpPr/>
            <p:nvPr/>
          </p:nvSpPr>
          <p:spPr>
            <a:xfrm>
              <a:off x="5997681" y="5015058"/>
              <a:ext cx="138971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70" name="Rectángulo 69"/>
            <p:cNvSpPr/>
            <p:nvPr/>
          </p:nvSpPr>
          <p:spPr>
            <a:xfrm>
              <a:off x="6178531" y="2429177"/>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1" name="Rectángulo 70"/>
            <p:cNvSpPr/>
            <p:nvPr/>
          </p:nvSpPr>
          <p:spPr>
            <a:xfrm>
              <a:off x="6176011" y="3807271"/>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2" name="Rectángulo 71"/>
            <p:cNvSpPr/>
            <p:nvPr/>
          </p:nvSpPr>
          <p:spPr>
            <a:xfrm>
              <a:off x="6176011" y="4413308"/>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3" name="Rectángulo 72"/>
            <p:cNvSpPr/>
            <p:nvPr/>
          </p:nvSpPr>
          <p:spPr>
            <a:xfrm>
              <a:off x="6169346" y="5777364"/>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p:cNvSpPr/>
          <p:nvPr/>
        </p:nvSpPr>
        <p:spPr>
          <a:xfrm>
            <a:off x="122239" y="1225097"/>
            <a:ext cx="1264096" cy="602725"/>
          </a:xfrm>
          <a:prstGeom prst="rect">
            <a:avLst/>
          </a:prstGeom>
          <a:solidFill>
            <a:srgbClr val="3D2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p:txBody>
      </p:sp>
      <p:sp>
        <p:nvSpPr>
          <p:cNvPr id="56" name="Rectángulo 55"/>
          <p:cNvSpPr/>
          <p:nvPr/>
        </p:nvSpPr>
        <p:spPr>
          <a:xfrm>
            <a:off x="54840" y="1183544"/>
            <a:ext cx="1398895"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Unidades Administrativas</a:t>
            </a:r>
          </a:p>
        </p:txBody>
      </p:sp>
      <p:sp>
        <p:nvSpPr>
          <p:cNvPr id="57" name="Rectángulo 56"/>
          <p:cNvSpPr/>
          <p:nvPr/>
        </p:nvSpPr>
        <p:spPr>
          <a:xfrm>
            <a:off x="232836" y="1955092"/>
            <a:ext cx="1211381" cy="63159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Unidades Administrativas</a:t>
            </a:r>
          </a:p>
        </p:txBody>
      </p:sp>
      <p:sp>
        <p:nvSpPr>
          <p:cNvPr id="58" name="Rectángulo 57"/>
          <p:cNvSpPr/>
          <p:nvPr/>
        </p:nvSpPr>
        <p:spPr>
          <a:xfrm>
            <a:off x="61170" y="3278950"/>
            <a:ext cx="139223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Carga de Información</a:t>
            </a:r>
          </a:p>
        </p:txBody>
      </p:sp>
      <p:sp>
        <p:nvSpPr>
          <p:cNvPr id="59" name="Rectángulo 58"/>
          <p:cNvSpPr/>
          <p:nvPr/>
        </p:nvSpPr>
        <p:spPr>
          <a:xfrm>
            <a:off x="61170" y="5256062"/>
            <a:ext cx="1389711"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rPr>
              <a:t>Opciones Avanzadas</a:t>
            </a:r>
          </a:p>
        </p:txBody>
      </p:sp>
      <p:sp>
        <p:nvSpPr>
          <p:cNvPr id="60" name="Rectángulo 59"/>
          <p:cNvSpPr/>
          <p:nvPr/>
        </p:nvSpPr>
        <p:spPr>
          <a:xfrm>
            <a:off x="242020" y="2670181"/>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Asignación de Formatos</a:t>
            </a:r>
          </a:p>
        </p:txBody>
      </p:sp>
      <p:sp>
        <p:nvSpPr>
          <p:cNvPr id="61" name="Rectángulo 60"/>
          <p:cNvSpPr/>
          <p:nvPr/>
        </p:nvSpPr>
        <p:spPr>
          <a:xfrm>
            <a:off x="239500" y="4048275"/>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Carga de Archivos</a:t>
            </a:r>
          </a:p>
        </p:txBody>
      </p:sp>
      <p:sp>
        <p:nvSpPr>
          <p:cNvPr id="62" name="Rectángulo 61"/>
          <p:cNvSpPr/>
          <p:nvPr/>
        </p:nvSpPr>
        <p:spPr>
          <a:xfrm>
            <a:off x="239500" y="4654312"/>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Información</a:t>
            </a:r>
          </a:p>
        </p:txBody>
      </p:sp>
      <p:sp>
        <p:nvSpPr>
          <p:cNvPr id="63" name="Rectángulo 62"/>
          <p:cNvSpPr/>
          <p:nvPr/>
        </p:nvSpPr>
        <p:spPr>
          <a:xfrm>
            <a:off x="232835" y="6018368"/>
            <a:ext cx="1211381" cy="525276"/>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Copia/Borra Información</a:t>
            </a:r>
          </a:p>
        </p:txBody>
      </p:sp>
      <p:sp>
        <p:nvSpPr>
          <p:cNvPr id="94" name="CuadroTexto 93"/>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sp>
        <p:nvSpPr>
          <p:cNvPr id="53" name="CuadroTexto 52"/>
          <p:cNvSpPr txBox="1"/>
          <p:nvPr/>
        </p:nvSpPr>
        <p:spPr>
          <a:xfrm>
            <a:off x="2175266" y="233480"/>
            <a:ext cx="2649207" cy="523220"/>
          </a:xfrm>
          <a:prstGeom prst="rect">
            <a:avLst/>
          </a:prstGeom>
          <a:noFill/>
        </p:spPr>
        <p:txBody>
          <a:bodyPr wrap="square" rtlCol="0">
            <a:spAutoFit/>
          </a:bodyPr>
          <a:lstStyle/>
          <a:p>
            <a:pPr algn="ctr"/>
            <a:r>
              <a:rPr lang="es-MX" sz="1400" b="1" dirty="0">
                <a:solidFill>
                  <a:srgbClr val="007B64"/>
                </a:solidFill>
                <a:latin typeface="Arial" panose="020B0604020202020204" pitchFamily="34" charset="0"/>
                <a:cs typeface="Arial" panose="020B0604020202020204" pitchFamily="34" charset="0"/>
              </a:rPr>
              <a:t>Responsable: Unidad Administrativa</a:t>
            </a:r>
          </a:p>
        </p:txBody>
      </p:sp>
      <p:grpSp>
        <p:nvGrpSpPr>
          <p:cNvPr id="9" name="8 Grupo"/>
          <p:cNvGrpSpPr/>
          <p:nvPr/>
        </p:nvGrpSpPr>
        <p:grpSpPr>
          <a:xfrm>
            <a:off x="6419183" y="279571"/>
            <a:ext cx="5436679" cy="435935"/>
            <a:chOff x="6419183" y="279571"/>
            <a:chExt cx="5436679" cy="435935"/>
          </a:xfrm>
        </p:grpSpPr>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2481" t="74390" r="49230" b="4712"/>
            <a:stretch/>
          </p:blipFill>
          <p:spPr>
            <a:xfrm>
              <a:off x="6419183" y="279571"/>
              <a:ext cx="5436679" cy="435935"/>
            </a:xfrm>
            <a:prstGeom prst="rect">
              <a:avLst/>
            </a:prstGeom>
          </p:spPr>
        </p:pic>
        <p:sp>
          <p:nvSpPr>
            <p:cNvPr id="10" name="Rectángulo 9"/>
            <p:cNvSpPr/>
            <p:nvPr/>
          </p:nvSpPr>
          <p:spPr>
            <a:xfrm>
              <a:off x="6809874" y="336064"/>
              <a:ext cx="1852864"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p:cNvSpPr/>
            <p:nvPr/>
          </p:nvSpPr>
          <p:spPr>
            <a:xfrm>
              <a:off x="8660632" y="344085"/>
              <a:ext cx="1589648"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p:cNvSpPr/>
            <p:nvPr/>
          </p:nvSpPr>
          <p:spPr>
            <a:xfrm>
              <a:off x="6497053" y="336272"/>
              <a:ext cx="535880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pic>
        <p:nvPicPr>
          <p:cNvPr id="24578" name="Picture 2" descr="C:\Users\Sahid\Dropbox\DAI &amp; Data Corporativo\INAI  CAPACITACION 2017\MATERIAL TALLER SIPOT\Imagenes\54 Opciones Avanzadas -Eliminar Inf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5005" y="2270890"/>
            <a:ext cx="9161126" cy="4318362"/>
          </a:xfrm>
          <a:prstGeom prst="rect">
            <a:avLst/>
          </a:prstGeom>
          <a:noFill/>
          <a:extLst>
            <a:ext uri="{909E8E84-426E-40DD-AFC4-6F175D3DCCD1}">
              <a14:hiddenFill xmlns:a14="http://schemas.microsoft.com/office/drawing/2010/main">
                <a:solidFill>
                  <a:srgbClr val="FFFFFF"/>
                </a:solidFill>
              </a14:hiddenFill>
            </a:ext>
          </a:extLst>
        </p:spPr>
      </p:pic>
      <p:sp>
        <p:nvSpPr>
          <p:cNvPr id="33" name="CuadroTexto 53"/>
          <p:cNvSpPr txBox="1"/>
          <p:nvPr/>
        </p:nvSpPr>
        <p:spPr>
          <a:xfrm>
            <a:off x="2893326" y="1156857"/>
            <a:ext cx="8229599" cy="1200329"/>
          </a:xfrm>
          <a:prstGeom prst="rect">
            <a:avLst/>
          </a:prstGeom>
          <a:noFill/>
        </p:spPr>
        <p:txBody>
          <a:bodyPr wrap="square" rtlCol="0">
            <a:spAutoFit/>
          </a:bodyPr>
          <a:lstStyle/>
          <a:p>
            <a:pPr algn="ctr"/>
            <a:r>
              <a:rPr lang="es-MX" dirty="0">
                <a:solidFill>
                  <a:schemeClr val="tx1">
                    <a:lumMod val="75000"/>
                    <a:lumOff val="25000"/>
                  </a:schemeClr>
                </a:solidFill>
                <a:latin typeface="Arial" panose="020B0604020202020204" pitchFamily="34" charset="0"/>
                <a:cs typeface="Arial" panose="020B0604020202020204" pitchFamily="34" charset="0"/>
              </a:rPr>
              <a:t>La opción </a:t>
            </a:r>
            <a:r>
              <a:rPr lang="es-MX" b="1" dirty="0">
                <a:solidFill>
                  <a:schemeClr val="tx1">
                    <a:lumMod val="75000"/>
                    <a:lumOff val="25000"/>
                  </a:schemeClr>
                </a:solidFill>
                <a:latin typeface="Arial" panose="020B0604020202020204" pitchFamily="34" charset="0"/>
                <a:cs typeface="Arial" panose="020B0604020202020204" pitchFamily="34" charset="0"/>
              </a:rPr>
              <a:t>Eliminar Información </a:t>
            </a:r>
            <a:r>
              <a:rPr lang="es-MX" dirty="0">
                <a:solidFill>
                  <a:schemeClr val="tx1">
                    <a:lumMod val="75000"/>
                    <a:lumOff val="25000"/>
                  </a:schemeClr>
                </a:solidFill>
                <a:latin typeface="Arial" panose="020B0604020202020204" pitchFamily="34" charset="0"/>
                <a:cs typeface="Arial" panose="020B0604020202020204" pitchFamily="34" charset="0"/>
              </a:rPr>
              <a:t>es utilizada para borrar información del SIPOT permanentemente.</a:t>
            </a:r>
          </a:p>
          <a:p>
            <a:pPr algn="ctr"/>
            <a:r>
              <a:rPr lang="es-MX" dirty="0">
                <a:solidFill>
                  <a:schemeClr val="tx1">
                    <a:lumMod val="75000"/>
                    <a:lumOff val="25000"/>
                  </a:schemeClr>
                </a:solidFill>
                <a:latin typeface="Arial" panose="020B0604020202020204" pitchFamily="34" charset="0"/>
                <a:cs typeface="Arial" panose="020B0604020202020204" pitchFamily="34" charset="0"/>
              </a:rPr>
              <a:t>Si ningún Filtro Avanzado es aplicado, se </a:t>
            </a:r>
            <a:r>
              <a:rPr lang="es-MX" b="1" dirty="0">
                <a:solidFill>
                  <a:schemeClr val="tx1">
                    <a:lumMod val="75000"/>
                    <a:lumOff val="25000"/>
                  </a:schemeClr>
                </a:solidFill>
                <a:latin typeface="Arial" panose="020B0604020202020204" pitchFamily="34" charset="0"/>
                <a:cs typeface="Arial" panose="020B0604020202020204" pitchFamily="34" charset="0"/>
              </a:rPr>
              <a:t>borra toda la información de la fracción</a:t>
            </a:r>
            <a:r>
              <a:rPr lang="es-MX" dirty="0">
                <a:solidFill>
                  <a:schemeClr val="tx1">
                    <a:lumMod val="75000"/>
                    <a:lumOff val="2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924751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p:cNvGrpSpPr/>
          <p:nvPr/>
        </p:nvGrpSpPr>
        <p:grpSpPr>
          <a:xfrm>
            <a:off x="122239" y="1183544"/>
            <a:ext cx="1281600" cy="5360100"/>
            <a:chOff x="5991351" y="942540"/>
            <a:chExt cx="1398895" cy="5360100"/>
          </a:xfrm>
        </p:grpSpPr>
        <p:sp>
          <p:nvSpPr>
            <p:cNvPr id="65" name="Rectángulo 64"/>
            <p:cNvSpPr/>
            <p:nvPr/>
          </p:nvSpPr>
          <p:spPr>
            <a:xfrm>
              <a:off x="6058750" y="984093"/>
              <a:ext cx="1264096" cy="602725"/>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66" name="Rectángulo 65"/>
            <p:cNvSpPr/>
            <p:nvPr/>
          </p:nvSpPr>
          <p:spPr>
            <a:xfrm>
              <a:off x="5991351" y="942540"/>
              <a:ext cx="1398895"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7" name="Rectángulo 66"/>
            <p:cNvSpPr/>
            <p:nvPr/>
          </p:nvSpPr>
          <p:spPr>
            <a:xfrm>
              <a:off x="6169347" y="1714088"/>
              <a:ext cx="1211381" cy="63159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8" name="Rectángulo 67"/>
            <p:cNvSpPr/>
            <p:nvPr/>
          </p:nvSpPr>
          <p:spPr>
            <a:xfrm>
              <a:off x="5997681" y="3037946"/>
              <a:ext cx="139223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9" name="Rectángulo 68"/>
            <p:cNvSpPr/>
            <p:nvPr/>
          </p:nvSpPr>
          <p:spPr>
            <a:xfrm>
              <a:off x="5997681" y="5015058"/>
              <a:ext cx="138971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70" name="Rectángulo 69"/>
            <p:cNvSpPr/>
            <p:nvPr/>
          </p:nvSpPr>
          <p:spPr>
            <a:xfrm>
              <a:off x="6178531" y="2429177"/>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1" name="Rectángulo 70"/>
            <p:cNvSpPr/>
            <p:nvPr/>
          </p:nvSpPr>
          <p:spPr>
            <a:xfrm>
              <a:off x="6176011" y="3807271"/>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2" name="Rectángulo 71"/>
            <p:cNvSpPr/>
            <p:nvPr/>
          </p:nvSpPr>
          <p:spPr>
            <a:xfrm>
              <a:off x="6176011" y="4413308"/>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3" name="Rectángulo 72"/>
            <p:cNvSpPr/>
            <p:nvPr/>
          </p:nvSpPr>
          <p:spPr>
            <a:xfrm>
              <a:off x="6169346" y="5777364"/>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p:cNvSpPr/>
          <p:nvPr/>
        </p:nvSpPr>
        <p:spPr>
          <a:xfrm>
            <a:off x="122239" y="1225097"/>
            <a:ext cx="1264096" cy="602725"/>
          </a:xfrm>
          <a:prstGeom prst="rect">
            <a:avLst/>
          </a:prstGeom>
          <a:solidFill>
            <a:srgbClr val="3D2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p:txBody>
      </p:sp>
      <p:sp>
        <p:nvSpPr>
          <p:cNvPr id="56" name="Rectángulo 55"/>
          <p:cNvSpPr/>
          <p:nvPr/>
        </p:nvSpPr>
        <p:spPr>
          <a:xfrm>
            <a:off x="54840" y="1183544"/>
            <a:ext cx="1398895"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Unidades Administrativas</a:t>
            </a:r>
          </a:p>
        </p:txBody>
      </p:sp>
      <p:sp>
        <p:nvSpPr>
          <p:cNvPr id="57" name="Rectángulo 56"/>
          <p:cNvSpPr/>
          <p:nvPr/>
        </p:nvSpPr>
        <p:spPr>
          <a:xfrm>
            <a:off x="232836" y="1955092"/>
            <a:ext cx="1211381" cy="63159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Unidades Administrativas</a:t>
            </a:r>
          </a:p>
        </p:txBody>
      </p:sp>
      <p:sp>
        <p:nvSpPr>
          <p:cNvPr id="58" name="Rectángulo 57"/>
          <p:cNvSpPr/>
          <p:nvPr/>
        </p:nvSpPr>
        <p:spPr>
          <a:xfrm>
            <a:off x="61170" y="3278950"/>
            <a:ext cx="139223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Carga de Información</a:t>
            </a:r>
          </a:p>
        </p:txBody>
      </p:sp>
      <p:sp>
        <p:nvSpPr>
          <p:cNvPr id="59" name="Rectángulo 58"/>
          <p:cNvSpPr/>
          <p:nvPr/>
        </p:nvSpPr>
        <p:spPr>
          <a:xfrm>
            <a:off x="61170" y="5256062"/>
            <a:ext cx="1389711"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rPr>
              <a:t>Opciones Avanzadas</a:t>
            </a:r>
          </a:p>
        </p:txBody>
      </p:sp>
      <p:sp>
        <p:nvSpPr>
          <p:cNvPr id="60" name="Rectángulo 59"/>
          <p:cNvSpPr/>
          <p:nvPr/>
        </p:nvSpPr>
        <p:spPr>
          <a:xfrm>
            <a:off x="242020" y="2670181"/>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Asignación de Formatos</a:t>
            </a:r>
          </a:p>
        </p:txBody>
      </p:sp>
      <p:sp>
        <p:nvSpPr>
          <p:cNvPr id="61" name="Rectángulo 60"/>
          <p:cNvSpPr/>
          <p:nvPr/>
        </p:nvSpPr>
        <p:spPr>
          <a:xfrm>
            <a:off x="239500" y="4048275"/>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Carga de Archivos</a:t>
            </a:r>
          </a:p>
        </p:txBody>
      </p:sp>
      <p:sp>
        <p:nvSpPr>
          <p:cNvPr id="62" name="Rectángulo 61"/>
          <p:cNvSpPr/>
          <p:nvPr/>
        </p:nvSpPr>
        <p:spPr>
          <a:xfrm>
            <a:off x="239500" y="4654312"/>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Información</a:t>
            </a:r>
          </a:p>
        </p:txBody>
      </p:sp>
      <p:sp>
        <p:nvSpPr>
          <p:cNvPr id="63" name="Rectángulo 62"/>
          <p:cNvSpPr/>
          <p:nvPr/>
        </p:nvSpPr>
        <p:spPr>
          <a:xfrm>
            <a:off x="232835" y="6018368"/>
            <a:ext cx="1211381" cy="525276"/>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Copia/Borra Información</a:t>
            </a:r>
          </a:p>
        </p:txBody>
      </p:sp>
      <p:sp>
        <p:nvSpPr>
          <p:cNvPr id="94" name="CuadroTexto 93"/>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sp>
        <p:nvSpPr>
          <p:cNvPr id="53" name="CuadroTexto 52"/>
          <p:cNvSpPr txBox="1"/>
          <p:nvPr/>
        </p:nvSpPr>
        <p:spPr>
          <a:xfrm>
            <a:off x="2175266" y="233480"/>
            <a:ext cx="2649207" cy="523220"/>
          </a:xfrm>
          <a:prstGeom prst="rect">
            <a:avLst/>
          </a:prstGeom>
          <a:noFill/>
        </p:spPr>
        <p:txBody>
          <a:bodyPr wrap="square" rtlCol="0">
            <a:spAutoFit/>
          </a:bodyPr>
          <a:lstStyle/>
          <a:p>
            <a:pPr algn="ctr"/>
            <a:r>
              <a:rPr lang="es-MX" sz="1400" b="1" dirty="0">
                <a:solidFill>
                  <a:srgbClr val="007B64"/>
                </a:solidFill>
                <a:latin typeface="Arial" panose="020B0604020202020204" pitchFamily="34" charset="0"/>
                <a:cs typeface="Arial" panose="020B0604020202020204" pitchFamily="34" charset="0"/>
              </a:rPr>
              <a:t>Responsable: Unidad Administrativa</a:t>
            </a:r>
          </a:p>
        </p:txBody>
      </p:sp>
      <p:grpSp>
        <p:nvGrpSpPr>
          <p:cNvPr id="9" name="8 Grupo"/>
          <p:cNvGrpSpPr/>
          <p:nvPr/>
        </p:nvGrpSpPr>
        <p:grpSpPr>
          <a:xfrm>
            <a:off x="6419183" y="279571"/>
            <a:ext cx="5436679" cy="435935"/>
            <a:chOff x="6419183" y="279571"/>
            <a:chExt cx="5436679" cy="435935"/>
          </a:xfrm>
        </p:grpSpPr>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2481" t="74390" r="49230" b="4712"/>
            <a:stretch/>
          </p:blipFill>
          <p:spPr>
            <a:xfrm>
              <a:off x="6419183" y="279571"/>
              <a:ext cx="5436679" cy="435935"/>
            </a:xfrm>
            <a:prstGeom prst="rect">
              <a:avLst/>
            </a:prstGeom>
          </p:spPr>
        </p:pic>
        <p:sp>
          <p:nvSpPr>
            <p:cNvPr id="10" name="Rectángulo 9"/>
            <p:cNvSpPr/>
            <p:nvPr/>
          </p:nvSpPr>
          <p:spPr>
            <a:xfrm>
              <a:off x="6809874" y="336064"/>
              <a:ext cx="1852864"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p:cNvSpPr/>
            <p:nvPr/>
          </p:nvSpPr>
          <p:spPr>
            <a:xfrm>
              <a:off x="8660632" y="344085"/>
              <a:ext cx="1589648"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p:cNvSpPr/>
            <p:nvPr/>
          </p:nvSpPr>
          <p:spPr>
            <a:xfrm>
              <a:off x="6497053" y="336272"/>
              <a:ext cx="535880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sp>
        <p:nvSpPr>
          <p:cNvPr id="31" name="CuadroTexto 53"/>
          <p:cNvSpPr txBox="1"/>
          <p:nvPr/>
        </p:nvSpPr>
        <p:spPr>
          <a:xfrm>
            <a:off x="2389739" y="4523143"/>
            <a:ext cx="8561796" cy="338554"/>
          </a:xfrm>
          <a:prstGeom prst="rect">
            <a:avLst/>
          </a:prstGeom>
          <a:noFill/>
        </p:spPr>
        <p:txBody>
          <a:bodyPr wrap="square" rtlCol="0">
            <a:spAutoFit/>
          </a:bodyPr>
          <a:lstStyle/>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La eliminación de información, presenta </a:t>
            </a:r>
            <a:r>
              <a:rPr lang="es-MX" sz="1600" b="1" dirty="0">
                <a:solidFill>
                  <a:schemeClr val="tx1">
                    <a:lumMod val="75000"/>
                    <a:lumOff val="25000"/>
                  </a:schemeClr>
                </a:solidFill>
                <a:latin typeface="Arial" panose="020B0604020202020204" pitchFamily="34" charset="0"/>
                <a:cs typeface="Arial" panose="020B0604020202020204" pitchFamily="34" charset="0"/>
              </a:rPr>
              <a:t>niveles de seguridad </a:t>
            </a:r>
            <a:r>
              <a:rPr lang="es-MX" sz="1600" dirty="0">
                <a:solidFill>
                  <a:schemeClr val="tx1">
                    <a:lumMod val="75000"/>
                    <a:lumOff val="25000"/>
                  </a:schemeClr>
                </a:solidFill>
                <a:latin typeface="Arial" panose="020B0604020202020204" pitchFamily="34" charset="0"/>
                <a:cs typeface="Arial" panose="020B0604020202020204" pitchFamily="34" charset="0"/>
              </a:rPr>
              <a:t>de precaución.</a:t>
            </a:r>
          </a:p>
        </p:txBody>
      </p:sp>
      <p:pic>
        <p:nvPicPr>
          <p:cNvPr id="25602" name="Picture 2" descr="C:\Users\Sahid\Dropbox\DAI &amp; Data Corporativo\INAI  CAPACITACION 2017\MATERIAL TALLER SIPOT\Imagenes\54 Opciones Avanzadas -Eliminar Info.PNG"/>
          <p:cNvPicPr>
            <a:picLocks noChangeAspect="1" noChangeArrowheads="1"/>
          </p:cNvPicPr>
          <p:nvPr/>
        </p:nvPicPr>
        <p:blipFill rotWithShape="1">
          <a:blip r:embed="rId4">
            <a:extLst>
              <a:ext uri="{28A0092B-C50C-407E-A947-70E740481C1C}">
                <a14:useLocalDpi xmlns:a14="http://schemas.microsoft.com/office/drawing/2010/main" val="0"/>
              </a:ext>
            </a:extLst>
          </a:blip>
          <a:srcRect b="11611"/>
          <a:stretch/>
        </p:blipFill>
        <p:spPr bwMode="auto">
          <a:xfrm>
            <a:off x="3146547" y="1020070"/>
            <a:ext cx="7520075" cy="3133236"/>
          </a:xfrm>
          <a:prstGeom prst="rect">
            <a:avLst/>
          </a:prstGeom>
          <a:noFill/>
          <a:extLst>
            <a:ext uri="{909E8E84-426E-40DD-AFC4-6F175D3DCCD1}">
              <a14:hiddenFill xmlns:a14="http://schemas.microsoft.com/office/drawing/2010/main">
                <a:solidFill>
                  <a:srgbClr val="FFFFFF"/>
                </a:solidFill>
              </a14:hiddenFill>
            </a:ext>
          </a:extLst>
        </p:spPr>
      </p:pic>
      <p:sp>
        <p:nvSpPr>
          <p:cNvPr id="35" name="Rectángulo 34"/>
          <p:cNvSpPr/>
          <p:nvPr/>
        </p:nvSpPr>
        <p:spPr>
          <a:xfrm>
            <a:off x="3508054" y="3110593"/>
            <a:ext cx="1283660" cy="682028"/>
          </a:xfrm>
          <a:prstGeom prst="ellipse">
            <a:avLst/>
          </a:prstGeom>
          <a:noFill/>
          <a:ln w="3810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Elipse 42"/>
          <p:cNvSpPr/>
          <p:nvPr/>
        </p:nvSpPr>
        <p:spPr>
          <a:xfrm>
            <a:off x="4935357" y="3142490"/>
            <a:ext cx="3379303" cy="609898"/>
          </a:xfrm>
          <a:prstGeom prst="ellipse">
            <a:avLst/>
          </a:prstGeom>
          <a:noFill/>
          <a:ln w="28575">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6" name="Grupo 15"/>
          <p:cNvGrpSpPr/>
          <p:nvPr/>
        </p:nvGrpSpPr>
        <p:grpSpPr>
          <a:xfrm>
            <a:off x="6207206" y="5179588"/>
            <a:ext cx="2930316" cy="1116357"/>
            <a:chOff x="7736307" y="5159370"/>
            <a:chExt cx="2930316" cy="1116357"/>
          </a:xfrm>
        </p:grpSpPr>
        <p:pic>
          <p:nvPicPr>
            <p:cNvPr id="43" name="Picture 2" descr="C:\Users\Sahid\Dropbox\DAI &amp; Data Corporativo\INAI  CAPACITACION 2017\MATERIAL TALLER SIPOT\Imagenes\56 Opciones Avanzadas -Eliminar Info.PNG"/>
            <p:cNvPicPr>
              <a:picLocks noChangeAspect="1" noChangeArrowheads="1"/>
            </p:cNvPicPr>
            <p:nvPr/>
          </p:nvPicPr>
          <p:blipFill rotWithShape="1">
            <a:blip r:embed="rId5">
              <a:extLst>
                <a:ext uri="{28A0092B-C50C-407E-A947-70E740481C1C}">
                  <a14:useLocalDpi xmlns:a14="http://schemas.microsoft.com/office/drawing/2010/main" val="0"/>
                </a:ext>
              </a:extLst>
            </a:blip>
            <a:srcRect l="8925" t="52978" r="47842" b="10058"/>
            <a:stretch/>
          </p:blipFill>
          <p:spPr bwMode="auto">
            <a:xfrm>
              <a:off x="7766540" y="5159370"/>
              <a:ext cx="2819833" cy="1116356"/>
            </a:xfrm>
            <a:prstGeom prst="rect">
              <a:avLst/>
            </a:prstGeom>
            <a:noFill/>
            <a:extLst>
              <a:ext uri="{909E8E84-426E-40DD-AFC4-6F175D3DCCD1}">
                <a14:hiddenFill xmlns:a14="http://schemas.microsoft.com/office/drawing/2010/main">
                  <a:solidFill>
                    <a:srgbClr val="FFFFFF"/>
                  </a:solidFill>
                </a14:hiddenFill>
              </a:ext>
            </a:extLst>
          </p:spPr>
        </p:pic>
        <p:sp>
          <p:nvSpPr>
            <p:cNvPr id="47" name="Rectángulo 46"/>
            <p:cNvSpPr/>
            <p:nvPr/>
          </p:nvSpPr>
          <p:spPr>
            <a:xfrm>
              <a:off x="7736307" y="5159371"/>
              <a:ext cx="2930316" cy="1116356"/>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54" name="CuadroTexto 53"/>
          <p:cNvSpPr txBox="1"/>
          <p:nvPr/>
        </p:nvSpPr>
        <p:spPr>
          <a:xfrm>
            <a:off x="9240466" y="5433593"/>
            <a:ext cx="2019627" cy="584775"/>
          </a:xfrm>
          <a:prstGeom prst="rect">
            <a:avLst/>
          </a:prstGeom>
          <a:noFill/>
        </p:spPr>
        <p:txBody>
          <a:bodyPr wrap="square" rtlCol="0">
            <a:spAutoFit/>
          </a:bodyPr>
          <a:lstStyle/>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Ventana emergente de confirmación.</a:t>
            </a:r>
          </a:p>
        </p:txBody>
      </p:sp>
    </p:spTree>
    <p:extLst>
      <p:ext uri="{BB962C8B-B14F-4D97-AF65-F5344CB8AC3E}">
        <p14:creationId xmlns:p14="http://schemas.microsoft.com/office/powerpoint/2010/main" val="29548025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p:cNvGrpSpPr/>
          <p:nvPr/>
        </p:nvGrpSpPr>
        <p:grpSpPr>
          <a:xfrm>
            <a:off x="122239" y="1183544"/>
            <a:ext cx="1281600" cy="5360100"/>
            <a:chOff x="5991351" y="942540"/>
            <a:chExt cx="1398895" cy="5360100"/>
          </a:xfrm>
        </p:grpSpPr>
        <p:sp>
          <p:nvSpPr>
            <p:cNvPr id="65" name="Rectángulo 64"/>
            <p:cNvSpPr/>
            <p:nvPr/>
          </p:nvSpPr>
          <p:spPr>
            <a:xfrm>
              <a:off x="6058750" y="984093"/>
              <a:ext cx="1264096" cy="602725"/>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66" name="Rectángulo 65"/>
            <p:cNvSpPr/>
            <p:nvPr/>
          </p:nvSpPr>
          <p:spPr>
            <a:xfrm>
              <a:off x="5991351" y="942540"/>
              <a:ext cx="1398895"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7" name="Rectángulo 66"/>
            <p:cNvSpPr/>
            <p:nvPr/>
          </p:nvSpPr>
          <p:spPr>
            <a:xfrm>
              <a:off x="6169347" y="1714088"/>
              <a:ext cx="1211381" cy="63159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8" name="Rectángulo 67"/>
            <p:cNvSpPr/>
            <p:nvPr/>
          </p:nvSpPr>
          <p:spPr>
            <a:xfrm>
              <a:off x="5997681" y="3037946"/>
              <a:ext cx="139223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9" name="Rectángulo 68"/>
            <p:cNvSpPr/>
            <p:nvPr/>
          </p:nvSpPr>
          <p:spPr>
            <a:xfrm>
              <a:off x="5997681" y="5015058"/>
              <a:ext cx="138971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70" name="Rectángulo 69"/>
            <p:cNvSpPr/>
            <p:nvPr/>
          </p:nvSpPr>
          <p:spPr>
            <a:xfrm>
              <a:off x="6178531" y="2429177"/>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1" name="Rectángulo 70"/>
            <p:cNvSpPr/>
            <p:nvPr/>
          </p:nvSpPr>
          <p:spPr>
            <a:xfrm>
              <a:off x="6176011" y="3807271"/>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2" name="Rectángulo 71"/>
            <p:cNvSpPr/>
            <p:nvPr/>
          </p:nvSpPr>
          <p:spPr>
            <a:xfrm>
              <a:off x="6176011" y="4413308"/>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3" name="Rectángulo 72"/>
            <p:cNvSpPr/>
            <p:nvPr/>
          </p:nvSpPr>
          <p:spPr>
            <a:xfrm>
              <a:off x="6169346" y="5777364"/>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p:cNvSpPr/>
          <p:nvPr/>
        </p:nvSpPr>
        <p:spPr>
          <a:xfrm>
            <a:off x="122239" y="1225097"/>
            <a:ext cx="1264096" cy="602725"/>
          </a:xfrm>
          <a:prstGeom prst="rect">
            <a:avLst/>
          </a:prstGeom>
          <a:solidFill>
            <a:srgbClr val="3D2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p:txBody>
      </p:sp>
      <p:sp>
        <p:nvSpPr>
          <p:cNvPr id="56" name="Rectángulo 55"/>
          <p:cNvSpPr/>
          <p:nvPr/>
        </p:nvSpPr>
        <p:spPr>
          <a:xfrm>
            <a:off x="54840" y="1183544"/>
            <a:ext cx="1398895"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Unidades Administrativas</a:t>
            </a:r>
          </a:p>
        </p:txBody>
      </p:sp>
      <p:sp>
        <p:nvSpPr>
          <p:cNvPr id="57" name="Rectángulo 56"/>
          <p:cNvSpPr/>
          <p:nvPr/>
        </p:nvSpPr>
        <p:spPr>
          <a:xfrm>
            <a:off x="232836" y="1955092"/>
            <a:ext cx="1211381" cy="63159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Unidades Administrativas</a:t>
            </a:r>
          </a:p>
        </p:txBody>
      </p:sp>
      <p:sp>
        <p:nvSpPr>
          <p:cNvPr id="58" name="Rectángulo 57"/>
          <p:cNvSpPr/>
          <p:nvPr/>
        </p:nvSpPr>
        <p:spPr>
          <a:xfrm>
            <a:off x="61170" y="3278950"/>
            <a:ext cx="139223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Carga de Información</a:t>
            </a:r>
          </a:p>
        </p:txBody>
      </p:sp>
      <p:sp>
        <p:nvSpPr>
          <p:cNvPr id="59" name="Rectángulo 58"/>
          <p:cNvSpPr/>
          <p:nvPr/>
        </p:nvSpPr>
        <p:spPr>
          <a:xfrm>
            <a:off x="61170" y="5256062"/>
            <a:ext cx="1389711"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rPr>
              <a:t>Opciones Avanzadas</a:t>
            </a:r>
          </a:p>
        </p:txBody>
      </p:sp>
      <p:sp>
        <p:nvSpPr>
          <p:cNvPr id="60" name="Rectángulo 59"/>
          <p:cNvSpPr/>
          <p:nvPr/>
        </p:nvSpPr>
        <p:spPr>
          <a:xfrm>
            <a:off x="242020" y="2670181"/>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Asignación de Formatos</a:t>
            </a:r>
          </a:p>
        </p:txBody>
      </p:sp>
      <p:sp>
        <p:nvSpPr>
          <p:cNvPr id="61" name="Rectángulo 60"/>
          <p:cNvSpPr/>
          <p:nvPr/>
        </p:nvSpPr>
        <p:spPr>
          <a:xfrm>
            <a:off x="239500" y="4048275"/>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Carga de Archivos</a:t>
            </a:r>
          </a:p>
        </p:txBody>
      </p:sp>
      <p:sp>
        <p:nvSpPr>
          <p:cNvPr id="62" name="Rectángulo 61"/>
          <p:cNvSpPr/>
          <p:nvPr/>
        </p:nvSpPr>
        <p:spPr>
          <a:xfrm>
            <a:off x="239500" y="4654312"/>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Información</a:t>
            </a:r>
          </a:p>
        </p:txBody>
      </p:sp>
      <p:sp>
        <p:nvSpPr>
          <p:cNvPr id="63" name="Rectángulo 62"/>
          <p:cNvSpPr/>
          <p:nvPr/>
        </p:nvSpPr>
        <p:spPr>
          <a:xfrm>
            <a:off x="232835" y="6018368"/>
            <a:ext cx="1211381" cy="525276"/>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Copia/Borra Información</a:t>
            </a:r>
          </a:p>
        </p:txBody>
      </p:sp>
      <p:sp>
        <p:nvSpPr>
          <p:cNvPr id="94" name="CuadroTexto 93"/>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sp>
        <p:nvSpPr>
          <p:cNvPr id="53" name="CuadroTexto 52"/>
          <p:cNvSpPr txBox="1"/>
          <p:nvPr/>
        </p:nvSpPr>
        <p:spPr>
          <a:xfrm>
            <a:off x="2175266" y="233480"/>
            <a:ext cx="2649207" cy="523220"/>
          </a:xfrm>
          <a:prstGeom prst="rect">
            <a:avLst/>
          </a:prstGeom>
          <a:noFill/>
        </p:spPr>
        <p:txBody>
          <a:bodyPr wrap="square" rtlCol="0">
            <a:spAutoFit/>
          </a:bodyPr>
          <a:lstStyle/>
          <a:p>
            <a:pPr algn="ctr"/>
            <a:r>
              <a:rPr lang="es-MX" sz="1400" b="1" dirty="0">
                <a:solidFill>
                  <a:srgbClr val="007B64"/>
                </a:solidFill>
                <a:latin typeface="Arial" panose="020B0604020202020204" pitchFamily="34" charset="0"/>
                <a:cs typeface="Arial" panose="020B0604020202020204" pitchFamily="34" charset="0"/>
              </a:rPr>
              <a:t>Responsable: Unidad Administrativa</a:t>
            </a:r>
          </a:p>
        </p:txBody>
      </p:sp>
      <p:grpSp>
        <p:nvGrpSpPr>
          <p:cNvPr id="9" name="8 Grupo"/>
          <p:cNvGrpSpPr/>
          <p:nvPr/>
        </p:nvGrpSpPr>
        <p:grpSpPr>
          <a:xfrm>
            <a:off x="6419183" y="279571"/>
            <a:ext cx="5436679" cy="435935"/>
            <a:chOff x="6419183" y="279571"/>
            <a:chExt cx="5436679" cy="435935"/>
          </a:xfrm>
        </p:grpSpPr>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2481" t="74390" r="49230" b="4712"/>
            <a:stretch/>
          </p:blipFill>
          <p:spPr>
            <a:xfrm>
              <a:off x="6419183" y="279571"/>
              <a:ext cx="5436679" cy="435935"/>
            </a:xfrm>
            <a:prstGeom prst="rect">
              <a:avLst/>
            </a:prstGeom>
          </p:spPr>
        </p:pic>
        <p:sp>
          <p:nvSpPr>
            <p:cNvPr id="10" name="Rectángulo 9"/>
            <p:cNvSpPr/>
            <p:nvPr/>
          </p:nvSpPr>
          <p:spPr>
            <a:xfrm>
              <a:off x="6809874" y="336064"/>
              <a:ext cx="1852864"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p:cNvSpPr/>
            <p:nvPr/>
          </p:nvSpPr>
          <p:spPr>
            <a:xfrm>
              <a:off x="8660632" y="344085"/>
              <a:ext cx="1589648"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p:cNvSpPr/>
            <p:nvPr/>
          </p:nvSpPr>
          <p:spPr>
            <a:xfrm>
              <a:off x="6497053" y="336272"/>
              <a:ext cx="535880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pic>
        <p:nvPicPr>
          <p:cNvPr id="22531" name="Picture 3" descr="C:\Users\Sahid\Dropbox\DAI &amp; Data Corporativo\INAI  CAPACITACION 2017\MATERIAL TALLER SIPOT\Imagenes\51 Opciones Avanzadas -Copiar Info.PNG"/>
          <p:cNvPicPr>
            <a:picLocks noChangeAspect="1" noChangeArrowheads="1"/>
          </p:cNvPicPr>
          <p:nvPr/>
        </p:nvPicPr>
        <p:blipFill rotWithShape="1">
          <a:blip r:embed="rId4">
            <a:extLst>
              <a:ext uri="{28A0092B-C50C-407E-A947-70E740481C1C}">
                <a14:useLocalDpi xmlns:a14="http://schemas.microsoft.com/office/drawing/2010/main" val="0"/>
              </a:ext>
            </a:extLst>
          </a:blip>
          <a:srcRect l="1057" t="63216" b="4160"/>
          <a:stretch/>
        </p:blipFill>
        <p:spPr bwMode="auto">
          <a:xfrm>
            <a:off x="2610252" y="1526460"/>
            <a:ext cx="8399244" cy="1684574"/>
          </a:xfrm>
          <a:prstGeom prst="rect">
            <a:avLst/>
          </a:prstGeom>
          <a:noFill/>
          <a:extLst>
            <a:ext uri="{909E8E84-426E-40DD-AFC4-6F175D3DCCD1}">
              <a14:hiddenFill xmlns:a14="http://schemas.microsoft.com/office/drawing/2010/main">
                <a:solidFill>
                  <a:srgbClr val="FFFFFF"/>
                </a:solidFill>
              </a14:hiddenFill>
            </a:ext>
          </a:extLst>
        </p:spPr>
      </p:pic>
      <p:sp>
        <p:nvSpPr>
          <p:cNvPr id="34" name="CuadroTexto 53"/>
          <p:cNvSpPr txBox="1"/>
          <p:nvPr/>
        </p:nvSpPr>
        <p:spPr>
          <a:xfrm>
            <a:off x="2893326" y="1098179"/>
            <a:ext cx="8229599" cy="369332"/>
          </a:xfrm>
          <a:prstGeom prst="rect">
            <a:avLst/>
          </a:prstGeom>
          <a:noFill/>
        </p:spPr>
        <p:txBody>
          <a:bodyPr wrap="square" rtlCol="0">
            <a:spAutoFit/>
          </a:bodyPr>
          <a:lstStyle/>
          <a:p>
            <a:pPr algn="just"/>
            <a:r>
              <a:rPr lang="es-MX" dirty="0">
                <a:solidFill>
                  <a:schemeClr val="tx1">
                    <a:lumMod val="75000"/>
                    <a:lumOff val="25000"/>
                  </a:schemeClr>
                </a:solidFill>
                <a:latin typeface="Arial" panose="020B0604020202020204" pitchFamily="34" charset="0"/>
                <a:cs typeface="Arial" panose="020B0604020202020204" pitchFamily="34" charset="0"/>
              </a:rPr>
              <a:t>La acción de eliminar información genera un registro de eliminado y un folio.</a:t>
            </a:r>
          </a:p>
        </p:txBody>
      </p:sp>
      <p:grpSp>
        <p:nvGrpSpPr>
          <p:cNvPr id="11" name="Grupo 10"/>
          <p:cNvGrpSpPr/>
          <p:nvPr/>
        </p:nvGrpSpPr>
        <p:grpSpPr>
          <a:xfrm>
            <a:off x="5859458" y="2779609"/>
            <a:ext cx="872020" cy="415848"/>
            <a:chOff x="3561907" y="4294375"/>
            <a:chExt cx="872020" cy="415848"/>
          </a:xfrm>
        </p:grpSpPr>
        <p:pic>
          <p:nvPicPr>
            <p:cNvPr id="41" name="Picture 2" descr="C:\Users\Sahid\Dropbox\DAI &amp; Data Corporativo\INAI  CAPACITACION 2017\MATERIAL TALLER SIPOT\Imagenes\57 Opciones Avanzadas -Eliminar Info.PNG"/>
            <p:cNvPicPr>
              <a:picLocks noChangeAspect="1" noChangeArrowheads="1"/>
            </p:cNvPicPr>
            <p:nvPr/>
          </p:nvPicPr>
          <p:blipFill rotWithShape="1">
            <a:blip r:embed="rId5">
              <a:extLst>
                <a:ext uri="{28A0092B-C50C-407E-A947-70E740481C1C}">
                  <a14:useLocalDpi xmlns:a14="http://schemas.microsoft.com/office/drawing/2010/main" val="0"/>
                </a:ext>
              </a:extLst>
            </a:blip>
            <a:srcRect l="29627" t="82960" r="60800" b="12326"/>
            <a:stretch/>
          </p:blipFill>
          <p:spPr bwMode="auto">
            <a:xfrm>
              <a:off x="3561907" y="4447982"/>
              <a:ext cx="872020" cy="26224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C:\Users\Sahid\Dropbox\DAI &amp; Data Corporativo\INAI  CAPACITACION 2017\MATERIAL TALLER SIPOT\Imagenes\57 Opciones Avanzadas -Eliminar Info.PNG"/>
            <p:cNvPicPr>
              <a:picLocks noChangeAspect="1" noChangeArrowheads="1"/>
            </p:cNvPicPr>
            <p:nvPr/>
          </p:nvPicPr>
          <p:blipFill rotWithShape="1">
            <a:blip r:embed="rId5">
              <a:extLst>
                <a:ext uri="{28A0092B-C50C-407E-A947-70E740481C1C}">
                  <a14:useLocalDpi xmlns:a14="http://schemas.microsoft.com/office/drawing/2010/main" val="0"/>
                </a:ext>
              </a:extLst>
            </a:blip>
            <a:srcRect l="22897" t="82960" r="70081" b="12407"/>
            <a:stretch/>
          </p:blipFill>
          <p:spPr bwMode="auto">
            <a:xfrm>
              <a:off x="3634610" y="4294375"/>
              <a:ext cx="639652" cy="257744"/>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Rectángulo 34"/>
          <p:cNvSpPr/>
          <p:nvPr/>
        </p:nvSpPr>
        <p:spPr>
          <a:xfrm>
            <a:off x="2849527" y="2788627"/>
            <a:ext cx="8112640" cy="406830"/>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2" name="Grupo 11"/>
          <p:cNvGrpSpPr/>
          <p:nvPr/>
        </p:nvGrpSpPr>
        <p:grpSpPr>
          <a:xfrm>
            <a:off x="4857459" y="3526173"/>
            <a:ext cx="3904830" cy="2806711"/>
            <a:chOff x="2471774" y="3921938"/>
            <a:chExt cx="3904830" cy="2806711"/>
          </a:xfrm>
        </p:grpSpPr>
        <p:pic>
          <p:nvPicPr>
            <p:cNvPr id="43" name="Picture 2" descr="C:\Users\Sahid\Dropbox\DAI &amp; Data Corporativo\INAI  CAPACITACION 2017\MATERIAL TALLER SIPOT\Imagenes\57 Opciones Avanzadas -Eliminar Info.PNG"/>
            <p:cNvPicPr>
              <a:picLocks noChangeAspect="1" noChangeArrowheads="1"/>
            </p:cNvPicPr>
            <p:nvPr/>
          </p:nvPicPr>
          <p:blipFill rotWithShape="1">
            <a:blip r:embed="rId5">
              <a:extLst>
                <a:ext uri="{28A0092B-C50C-407E-A947-70E740481C1C}">
                  <a14:useLocalDpi xmlns:a14="http://schemas.microsoft.com/office/drawing/2010/main" val="0"/>
                </a:ext>
              </a:extLst>
            </a:blip>
            <a:srcRect t="27111" r="46602"/>
            <a:stretch/>
          </p:blipFill>
          <p:spPr bwMode="auto">
            <a:xfrm>
              <a:off x="2471774" y="4412512"/>
              <a:ext cx="2777779" cy="231613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Sahid\Dropbox\DAI &amp; Data Corporativo\INAI  CAPACITACION 2017\MATERIAL TALLER SIPOT\Imagenes\57 Opciones Avanzadas -Eliminar Info.PNG"/>
            <p:cNvPicPr>
              <a:picLocks noChangeAspect="1" noChangeArrowheads="1"/>
            </p:cNvPicPr>
            <p:nvPr/>
          </p:nvPicPr>
          <p:blipFill rotWithShape="1">
            <a:blip r:embed="rId5">
              <a:extLst>
                <a:ext uri="{28A0092B-C50C-407E-A947-70E740481C1C}">
                  <a14:useLocalDpi xmlns:a14="http://schemas.microsoft.com/office/drawing/2010/main" val="0"/>
                </a:ext>
              </a:extLst>
            </a:blip>
            <a:srcRect l="79303" t="27111" r="-968"/>
            <a:stretch/>
          </p:blipFill>
          <p:spPr bwMode="auto">
            <a:xfrm>
              <a:off x="5249553" y="4412512"/>
              <a:ext cx="1127051" cy="231613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C:\Users\Sahid\Dropbox\DAI &amp; Data Corporativo\INAI  CAPACITACION 2017\MATERIAL TALLER SIPOT\Imagenes\57 Opciones Avanzadas -Eliminar Info.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3" t="870" r="-967" b="77715"/>
            <a:stretch/>
          </p:blipFill>
          <p:spPr bwMode="auto">
            <a:xfrm>
              <a:off x="2615610" y="3921938"/>
              <a:ext cx="3604437" cy="469310"/>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Elipse 42"/>
          <p:cNvSpPr/>
          <p:nvPr/>
        </p:nvSpPr>
        <p:spPr>
          <a:xfrm>
            <a:off x="5820209" y="5687618"/>
            <a:ext cx="1316449" cy="379370"/>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471018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CuadroTexto 22"/>
          <p:cNvSpPr txBox="1"/>
          <p:nvPr/>
        </p:nvSpPr>
        <p:spPr>
          <a:xfrm>
            <a:off x="2342286" y="935975"/>
            <a:ext cx="9306930" cy="830997"/>
          </a:xfrm>
          <a:prstGeom prst="rect">
            <a:avLst/>
          </a:prstGeom>
          <a:noFill/>
        </p:spPr>
        <p:txBody>
          <a:bodyPr wrap="square" rtlCol="0">
            <a:spAutoFit/>
          </a:bodyPr>
          <a:lstStyle/>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El ingreso no sufrió cambios.</a:t>
            </a:r>
          </a:p>
          <a:p>
            <a:pPr algn="just"/>
            <a:endParaRPr lang="es-MX" sz="1600" dirty="0">
              <a:solidFill>
                <a:schemeClr val="tx1">
                  <a:lumMod val="75000"/>
                  <a:lumOff val="25000"/>
                </a:schemeClr>
              </a:solidFill>
              <a:latin typeface="Arial" panose="020B0604020202020204" pitchFamily="34" charset="0"/>
              <a:cs typeface="Arial" panose="020B0604020202020204" pitchFamily="34" charset="0"/>
            </a:endParaRPr>
          </a:p>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Se ingresa “usuario” y “contraseña” asignados y posteriormente se selecciona el campo “INICIO”.</a:t>
            </a:r>
          </a:p>
        </p:txBody>
      </p:sp>
      <p:pic>
        <p:nvPicPr>
          <p:cNvPr id="14" name="Imagen 13"/>
          <p:cNvPicPr>
            <a:picLocks noChangeAspect="1"/>
          </p:cNvPicPr>
          <p:nvPr/>
        </p:nvPicPr>
        <p:blipFill rotWithShape="1">
          <a:blip r:embed="rId3">
            <a:extLst>
              <a:ext uri="{28A0092B-C50C-407E-A947-70E740481C1C}">
                <a14:useLocalDpi xmlns:a14="http://schemas.microsoft.com/office/drawing/2010/main" val="0"/>
              </a:ext>
            </a:extLst>
          </a:blip>
          <a:srcRect l="1217" t="4229" b="56787"/>
          <a:stretch/>
        </p:blipFill>
        <p:spPr>
          <a:xfrm>
            <a:off x="2629523" y="2346624"/>
            <a:ext cx="8860954" cy="870359"/>
          </a:xfrm>
          <a:prstGeom prst="rect">
            <a:avLst/>
          </a:prstGeom>
        </p:spPr>
      </p:pic>
      <p:pic>
        <p:nvPicPr>
          <p:cNvPr id="15" name="Imagen 14"/>
          <p:cNvPicPr>
            <a:picLocks noChangeAspect="1"/>
          </p:cNvPicPr>
          <p:nvPr/>
        </p:nvPicPr>
        <p:blipFill rotWithShape="1">
          <a:blip r:embed="rId3">
            <a:extLst>
              <a:ext uri="{28A0092B-C50C-407E-A947-70E740481C1C}">
                <a14:useLocalDpi xmlns:a14="http://schemas.microsoft.com/office/drawing/2010/main" val="0"/>
              </a:ext>
            </a:extLst>
          </a:blip>
          <a:srcRect l="1217" t="59793" b="10877"/>
          <a:stretch/>
        </p:blipFill>
        <p:spPr>
          <a:xfrm>
            <a:off x="2629526" y="3216983"/>
            <a:ext cx="8860951" cy="654838"/>
          </a:xfrm>
          <a:prstGeom prst="rect">
            <a:avLst/>
          </a:prstGeom>
        </p:spPr>
      </p:pic>
      <p:sp>
        <p:nvSpPr>
          <p:cNvPr id="16" name="Elipse 15"/>
          <p:cNvSpPr/>
          <p:nvPr/>
        </p:nvSpPr>
        <p:spPr>
          <a:xfrm>
            <a:off x="2629523" y="3479101"/>
            <a:ext cx="3607991" cy="486203"/>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Flecha abajo 16"/>
          <p:cNvSpPr/>
          <p:nvPr/>
        </p:nvSpPr>
        <p:spPr>
          <a:xfrm rot="10800000">
            <a:off x="4210933" y="4274692"/>
            <a:ext cx="445169" cy="826832"/>
          </a:xfrm>
          <a:prstGeom prst="downArrow">
            <a:avLst/>
          </a:prstGeom>
          <a:solidFill>
            <a:srgbClr val="007B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Rectángulo 17"/>
          <p:cNvSpPr/>
          <p:nvPr/>
        </p:nvSpPr>
        <p:spPr>
          <a:xfrm>
            <a:off x="3112136" y="5410912"/>
            <a:ext cx="8091670" cy="369332"/>
          </a:xfrm>
          <a:prstGeom prst="rect">
            <a:avLst/>
          </a:prstGeom>
        </p:spPr>
        <p:txBody>
          <a:bodyPr wrap="square">
            <a:spAutoFit/>
          </a:bodyPr>
          <a:lstStyle/>
          <a:p>
            <a:pPr algn="just"/>
            <a:r>
              <a:rPr lang="es-MX" dirty="0">
                <a:solidFill>
                  <a:schemeClr val="tx1">
                    <a:lumMod val="75000"/>
                    <a:lumOff val="25000"/>
                  </a:schemeClr>
                </a:solidFill>
                <a:latin typeface="Arial" panose="020B0604020202020204" pitchFamily="34" charset="0"/>
                <a:cs typeface="Arial" panose="020B0604020202020204" pitchFamily="34" charset="0"/>
              </a:rPr>
              <a:t>Seleccionar del catálogo la opción “Portal de Obligaciones de Transparencia”.</a:t>
            </a:r>
          </a:p>
        </p:txBody>
      </p:sp>
    </p:spTree>
    <p:extLst>
      <p:ext uri="{BB962C8B-B14F-4D97-AF65-F5344CB8AC3E}">
        <p14:creationId xmlns:p14="http://schemas.microsoft.com/office/powerpoint/2010/main" val="15220754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l="15809" t="18885" r="27965" b="1910"/>
          <a:stretch/>
        </p:blipFill>
        <p:spPr>
          <a:xfrm>
            <a:off x="2725880" y="3598383"/>
            <a:ext cx="3892731" cy="2784846"/>
          </a:xfrm>
          <a:prstGeom prst="roundRect">
            <a:avLst>
              <a:gd name="adj" fmla="val 4167"/>
            </a:avLst>
          </a:prstGeom>
          <a:solidFill>
            <a:srgbClr val="FFFFFF"/>
          </a:solidFill>
          <a:ln w="76200" cap="sq">
            <a:noFill/>
            <a:miter lim="800000"/>
          </a:ln>
          <a:effectLst/>
        </p:spPr>
      </p:pic>
      <p:sp>
        <p:nvSpPr>
          <p:cNvPr id="7" name="CuadroTexto 6"/>
          <p:cNvSpPr txBox="1"/>
          <p:nvPr/>
        </p:nvSpPr>
        <p:spPr>
          <a:xfrm>
            <a:off x="3721551" y="226378"/>
            <a:ext cx="6587467" cy="646331"/>
          </a:xfrm>
          <a:prstGeom prst="rect">
            <a:avLst/>
          </a:prstGeom>
          <a:noFill/>
        </p:spPr>
        <p:txBody>
          <a:bodyPr wrap="square" rtlCol="0">
            <a:spAutoFit/>
          </a:bodyPr>
          <a:lstStyle/>
          <a:p>
            <a:pPr algn="ctr"/>
            <a:r>
              <a:rPr lang="es-MX" dirty="0">
                <a:solidFill>
                  <a:srgbClr val="007B64"/>
                </a:solidFill>
                <a:latin typeface="Arial Black" panose="020B0A04020102020204" pitchFamily="34" charset="0"/>
              </a:rPr>
              <a:t>MEJORAS DEL SISTEMA DE PORTALES DE OBLIGACIONES DE TRANSPARENCIA (SIPOT)</a:t>
            </a:r>
          </a:p>
        </p:txBody>
      </p:sp>
      <p:sp>
        <p:nvSpPr>
          <p:cNvPr id="9" name="Rectángulo 8"/>
          <p:cNvSpPr/>
          <p:nvPr/>
        </p:nvSpPr>
        <p:spPr>
          <a:xfrm>
            <a:off x="7505919" y="4529141"/>
            <a:ext cx="3608394" cy="923330"/>
          </a:xfrm>
          <a:prstGeom prst="rect">
            <a:avLst/>
          </a:prstGeom>
        </p:spPr>
        <p:txBody>
          <a:bodyPr wrap="square">
            <a:spAutoFit/>
          </a:bodyPr>
          <a:lstStyle/>
          <a:p>
            <a:pPr algn="ctr"/>
            <a:r>
              <a:rPr lang="es-MX" sz="5400" dirty="0">
                <a:solidFill>
                  <a:srgbClr val="B3518F"/>
                </a:solidFill>
                <a:latin typeface="Arial" panose="020B0604020202020204" pitchFamily="34" charset="0"/>
                <a:cs typeface="Arial" panose="020B0604020202020204" pitchFamily="34" charset="0"/>
              </a:rPr>
              <a:t>Gracias.</a:t>
            </a:r>
          </a:p>
        </p:txBody>
      </p:sp>
      <p:sp>
        <p:nvSpPr>
          <p:cNvPr id="10" name="Rectángulo 9"/>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p:cNvPicPr>
            <a:picLocks noChangeAspect="1"/>
          </p:cNvPicPr>
          <p:nvPr/>
        </p:nvPicPr>
        <p:blipFill rotWithShape="1">
          <a:blip r:embed="rId3"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12" name="Rectángulo 11"/>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p:cNvSpPr/>
          <p:nvPr/>
        </p:nvSpPr>
        <p:spPr>
          <a:xfrm>
            <a:off x="3535464" y="954554"/>
            <a:ext cx="7940910" cy="2463560"/>
          </a:xfrm>
          <a:prstGeom prst="rect">
            <a:avLst/>
          </a:prstGeom>
        </p:spPr>
        <p:txBody>
          <a:bodyPr wrap="square">
            <a:spAutoFit/>
          </a:bodyPr>
          <a:lstStyle/>
          <a:p>
            <a:pPr>
              <a:lnSpc>
                <a:spcPct val="107000"/>
              </a:lnSpc>
              <a:spcAft>
                <a:spcPts val="0"/>
              </a:spcAft>
            </a:pPr>
            <a:r>
              <a:rPr lang="es-MX" sz="160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                                                          </a:t>
            </a:r>
            <a:endParaRPr lang="es-MX" sz="16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s-MX" sz="1600" u="sng"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hlinkClick r:id="rId4"/>
              </a:rPr>
              <a:t>https://youtu.be/k9_iHJjwIBw</a:t>
            </a:r>
            <a:r>
              <a:rPr lang="es-MX" sz="160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          </a:t>
            </a:r>
          </a:p>
          <a:p>
            <a:pPr>
              <a:lnSpc>
                <a:spcPct val="107000"/>
              </a:lnSpc>
              <a:spcAft>
                <a:spcPts val="0"/>
              </a:spcAft>
            </a:pPr>
            <a:endParaRPr lang="es-MX" sz="160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0"/>
              </a:spcAft>
            </a:pPr>
            <a:r>
              <a:rPr lang="es-MX" sz="160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	Guía para la utilización de las mejoras del SIPOT RESUMEN</a:t>
            </a:r>
            <a:endParaRPr lang="es-MX" sz="16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s-MX" sz="160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 </a:t>
            </a:r>
            <a:endParaRPr lang="es-MX" sz="16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s-MX" sz="1600" u="sng"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hlinkClick r:id="rId5"/>
              </a:rPr>
              <a:t>https://youtu.be/tUdGNX645fQ</a:t>
            </a:r>
            <a:r>
              <a:rPr lang="es-MX" sz="160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        </a:t>
            </a:r>
          </a:p>
          <a:p>
            <a:pPr>
              <a:lnSpc>
                <a:spcPct val="107000"/>
              </a:lnSpc>
              <a:spcAft>
                <a:spcPts val="0"/>
              </a:spcAft>
            </a:pPr>
            <a:endParaRPr lang="es-MX" sz="160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0"/>
              </a:spcAft>
            </a:pPr>
            <a:r>
              <a:rPr lang="es-MX" sz="160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	Guía para la utilización de las mejoras del SIPOT VERSIÓN COMPLETA</a:t>
            </a:r>
            <a:endParaRPr lang="es-MX" sz="16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s-MX" sz="160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 </a:t>
            </a:r>
            <a:endParaRPr lang="es-MX" sz="16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669306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l="15809" t="18885" r="27965" b="1910"/>
          <a:stretch/>
        </p:blipFill>
        <p:spPr>
          <a:xfrm>
            <a:off x="4102953" y="2150718"/>
            <a:ext cx="5824662" cy="4166943"/>
          </a:xfrm>
          <a:prstGeom prst="roundRect">
            <a:avLst>
              <a:gd name="adj" fmla="val 4167"/>
            </a:avLst>
          </a:prstGeom>
          <a:solidFill>
            <a:srgbClr val="FFFFFF"/>
          </a:solidFill>
          <a:ln w="76200" cap="sq">
            <a:noFill/>
            <a:miter lim="800000"/>
          </a:ln>
          <a:effectLst/>
        </p:spPr>
      </p:pic>
      <p:sp>
        <p:nvSpPr>
          <p:cNvPr id="7" name="CuadroTexto 6"/>
          <p:cNvSpPr txBox="1"/>
          <p:nvPr/>
        </p:nvSpPr>
        <p:spPr>
          <a:xfrm>
            <a:off x="3721551" y="226378"/>
            <a:ext cx="6587467" cy="923330"/>
          </a:xfrm>
          <a:prstGeom prst="rect">
            <a:avLst/>
          </a:prstGeom>
          <a:noFill/>
        </p:spPr>
        <p:txBody>
          <a:bodyPr wrap="square" rtlCol="0">
            <a:spAutoFit/>
          </a:bodyPr>
          <a:lstStyle/>
          <a:p>
            <a:pPr algn="ctr"/>
            <a:r>
              <a:rPr lang="es-MX" dirty="0">
                <a:solidFill>
                  <a:srgbClr val="007B64"/>
                </a:solidFill>
                <a:latin typeface="Arial Black" panose="020B0A04020102020204" pitchFamily="34" charset="0"/>
              </a:rPr>
              <a:t>SISTEMA DE COMUNICACIÓN ENTRE ORGANISMOS GARANTES Y SUJETOS OBLIGADOS (SICOM)</a:t>
            </a:r>
          </a:p>
        </p:txBody>
      </p:sp>
      <p:sp>
        <p:nvSpPr>
          <p:cNvPr id="9" name="Rectángulo 8"/>
          <p:cNvSpPr/>
          <p:nvPr/>
        </p:nvSpPr>
        <p:spPr>
          <a:xfrm>
            <a:off x="2409634" y="1234714"/>
            <a:ext cx="9211300" cy="553998"/>
          </a:xfrm>
          <a:prstGeom prst="rect">
            <a:avLst/>
          </a:prstGeom>
        </p:spPr>
        <p:txBody>
          <a:bodyPr wrap="square">
            <a:spAutoFit/>
          </a:bodyPr>
          <a:lstStyle/>
          <a:p>
            <a:pPr algn="ctr"/>
            <a:r>
              <a:rPr lang="es-MX" sz="3000" dirty="0">
                <a:solidFill>
                  <a:srgbClr val="B3518F"/>
                </a:solidFill>
                <a:latin typeface="Century Gothic" panose="020B0502020202020204"/>
              </a:rPr>
              <a:t>http://www.plataformadetransparencia.org.mx</a:t>
            </a:r>
            <a:endParaRPr lang="es-MX" sz="3000" dirty="0">
              <a:solidFill>
                <a:srgbClr val="B3518F"/>
              </a:solidFill>
              <a:latin typeface="+mj-lt"/>
            </a:endParaRPr>
          </a:p>
        </p:txBody>
      </p:sp>
      <p:sp>
        <p:nvSpPr>
          <p:cNvPr id="10" name="Rectángulo 9"/>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p:cNvPicPr>
            <a:picLocks noChangeAspect="1"/>
          </p:cNvPicPr>
          <p:nvPr/>
        </p:nvPicPr>
        <p:blipFill rotWithShape="1">
          <a:blip r:embed="rId3"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12" name="Rectángulo 11"/>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9341362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7" name="CuadroTexto 6"/>
          <p:cNvSpPr txBox="1"/>
          <p:nvPr/>
        </p:nvSpPr>
        <p:spPr>
          <a:xfrm>
            <a:off x="7442791" y="287735"/>
            <a:ext cx="4486939" cy="461665"/>
          </a:xfrm>
          <a:prstGeom prst="rect">
            <a:avLst/>
          </a:prstGeom>
          <a:noFill/>
        </p:spPr>
        <p:txBody>
          <a:bodyPr wrap="square" rtlCol="0">
            <a:spAutoFit/>
          </a:bodyPr>
          <a:lstStyle/>
          <a:p>
            <a:pPr algn="r"/>
            <a:r>
              <a:rPr lang="es-MX" sz="1200" dirty="0">
                <a:solidFill>
                  <a:srgbClr val="007B64"/>
                </a:solidFill>
                <a:latin typeface="Arial Black" panose="020B0A04020102020204" pitchFamily="34" charset="0"/>
              </a:rPr>
              <a:t>SISTEMA DE COMUNICACIÓN ENTRE ORGANISMOS</a:t>
            </a:r>
          </a:p>
          <a:p>
            <a:pPr algn="r"/>
            <a:r>
              <a:rPr lang="es-MX" sz="1200" dirty="0">
                <a:solidFill>
                  <a:srgbClr val="007B64"/>
                </a:solidFill>
                <a:latin typeface="Arial Black" panose="020B0A04020102020204" pitchFamily="34" charset="0"/>
              </a:rPr>
              <a:t> GARANTES Y SUJETOS OBLIGADOS (SICOM)</a:t>
            </a:r>
          </a:p>
        </p:txBody>
      </p:sp>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20"/>
          <p:cNvSpPr/>
          <p:nvPr/>
        </p:nvSpPr>
        <p:spPr>
          <a:xfrm>
            <a:off x="2767758" y="1500743"/>
            <a:ext cx="997181" cy="369332"/>
          </a:xfrm>
          <a:prstGeom prst="rect">
            <a:avLst/>
          </a:prstGeom>
        </p:spPr>
        <p:txBody>
          <a:bodyPr wrap="square">
            <a:spAutoFit/>
          </a:bodyPr>
          <a:lstStyle/>
          <a:p>
            <a:r>
              <a:rPr lang="es-MX" b="1" dirty="0">
                <a:solidFill>
                  <a:srgbClr val="B3518F"/>
                </a:solidFill>
                <a:latin typeface="Arial" panose="020B0604020202020204" pitchFamily="34" charset="0"/>
                <a:ea typeface="Times New Roman" panose="02020603050405020304" pitchFamily="18" charset="0"/>
              </a:rPr>
              <a:t>SICOM</a:t>
            </a:r>
            <a:endParaRPr lang="es-MX" b="1" dirty="0">
              <a:solidFill>
                <a:srgbClr val="B3518F"/>
              </a:solidFill>
            </a:endParaRPr>
          </a:p>
        </p:txBody>
      </p:sp>
      <p:sp>
        <p:nvSpPr>
          <p:cNvPr id="23" name="Rectángulo 22"/>
          <p:cNvSpPr/>
          <p:nvPr/>
        </p:nvSpPr>
        <p:spPr>
          <a:xfrm>
            <a:off x="3187994" y="1903059"/>
            <a:ext cx="8120743" cy="646331"/>
          </a:xfrm>
          <a:prstGeom prst="rect">
            <a:avLst/>
          </a:prstGeom>
        </p:spPr>
        <p:txBody>
          <a:bodyPr wrap="square">
            <a:spAutoFit/>
          </a:bodyPr>
          <a:lstStyle/>
          <a:p>
            <a:pPr algn="just"/>
            <a:r>
              <a:rPr lang="es-MX" dirty="0">
                <a:solidFill>
                  <a:schemeClr val="tx1">
                    <a:lumMod val="75000"/>
                    <a:lumOff val="25000"/>
                  </a:schemeClr>
                </a:solidFill>
                <a:latin typeface="Arial" panose="020B0604020202020204" pitchFamily="34" charset="0"/>
                <a:ea typeface="Times New Roman" panose="02020603050405020304" pitchFamily="18" charset="0"/>
              </a:rPr>
              <a:t>Medio oficial de comunicación entre los organismos garantes y los sujetos obligados a nivel nacional. </a:t>
            </a:r>
            <a:endParaRPr lang="es-MX" dirty="0">
              <a:solidFill>
                <a:schemeClr val="tx1">
                  <a:lumMod val="75000"/>
                  <a:lumOff val="25000"/>
                </a:schemeClr>
              </a:solidFill>
            </a:endParaRPr>
          </a:p>
        </p:txBody>
      </p:sp>
      <p:grpSp>
        <p:nvGrpSpPr>
          <p:cNvPr id="32" name="Grupo 31"/>
          <p:cNvGrpSpPr/>
          <p:nvPr/>
        </p:nvGrpSpPr>
        <p:grpSpPr>
          <a:xfrm>
            <a:off x="2767759" y="3247993"/>
            <a:ext cx="8540978" cy="2608856"/>
            <a:chOff x="2703963" y="3125672"/>
            <a:chExt cx="8540978" cy="2608856"/>
          </a:xfrm>
        </p:grpSpPr>
        <p:sp>
          <p:nvSpPr>
            <p:cNvPr id="8" name="Rectángulo 7"/>
            <p:cNvSpPr/>
            <p:nvPr/>
          </p:nvSpPr>
          <p:spPr>
            <a:xfrm>
              <a:off x="2703964" y="3125672"/>
              <a:ext cx="8129276" cy="369332"/>
            </a:xfrm>
            <a:prstGeom prst="rect">
              <a:avLst/>
            </a:prstGeom>
          </p:spPr>
          <p:txBody>
            <a:bodyPr wrap="square">
              <a:spAutoFit/>
            </a:bodyPr>
            <a:lstStyle/>
            <a:p>
              <a:r>
                <a:rPr lang="es-MX" dirty="0">
                  <a:solidFill>
                    <a:schemeClr val="tx1">
                      <a:lumMod val="75000"/>
                      <a:lumOff val="25000"/>
                    </a:schemeClr>
                  </a:solidFill>
                  <a:latin typeface="Arial" panose="020B0604020202020204" pitchFamily="34" charset="0"/>
                  <a:cs typeface="Arial" panose="020B0604020202020204" pitchFamily="34" charset="0"/>
                </a:rPr>
                <a:t>Procesos que contempla el SICOM: </a:t>
              </a:r>
            </a:p>
          </p:txBody>
        </p:sp>
        <p:sp>
          <p:nvSpPr>
            <p:cNvPr id="24" name="Rectángulo 23"/>
            <p:cNvSpPr/>
            <p:nvPr/>
          </p:nvSpPr>
          <p:spPr>
            <a:xfrm>
              <a:off x="3096983" y="4655272"/>
              <a:ext cx="8120744" cy="369332"/>
            </a:xfrm>
            <a:prstGeom prst="rect">
              <a:avLst/>
            </a:prstGeom>
          </p:spPr>
          <p:txBody>
            <a:bodyPr wrap="square">
              <a:spAutoFit/>
            </a:bodyPr>
            <a:lstStyle/>
            <a:p>
              <a:r>
                <a:rPr lang="es-MX" dirty="0">
                  <a:solidFill>
                    <a:schemeClr val="tx1">
                      <a:lumMod val="75000"/>
                      <a:lumOff val="25000"/>
                    </a:schemeClr>
                  </a:solidFill>
                  <a:latin typeface="Arial" panose="020B0604020202020204" pitchFamily="34" charset="0"/>
                  <a:cs typeface="Arial" panose="020B0604020202020204" pitchFamily="34" charset="0"/>
                </a:rPr>
                <a:t>Requerimientos a los sujetos obligados, y </a:t>
              </a:r>
            </a:p>
          </p:txBody>
        </p:sp>
        <p:sp>
          <p:nvSpPr>
            <p:cNvPr id="25" name="Rectángulo 24"/>
            <p:cNvSpPr/>
            <p:nvPr/>
          </p:nvSpPr>
          <p:spPr>
            <a:xfrm>
              <a:off x="3069769" y="5088197"/>
              <a:ext cx="8175172" cy="646331"/>
            </a:xfrm>
            <a:prstGeom prst="rect">
              <a:avLst/>
            </a:prstGeom>
          </p:spPr>
          <p:txBody>
            <a:bodyPr wrap="square">
              <a:spAutoFit/>
            </a:bodyPr>
            <a:lstStyle/>
            <a:p>
              <a:pPr algn="just"/>
              <a:r>
                <a:rPr lang="es-MX" dirty="0">
                  <a:solidFill>
                    <a:schemeClr val="tx1">
                      <a:lumMod val="75000"/>
                      <a:lumOff val="25000"/>
                    </a:schemeClr>
                  </a:solidFill>
                  <a:latin typeface="Arial" panose="020B0604020202020204" pitchFamily="34" charset="0"/>
                  <a:cs typeface="Arial" panose="020B0604020202020204" pitchFamily="34" charset="0"/>
                </a:rPr>
                <a:t>Consultas y solicitudes por parte de los sujetos obligados al organismo garante. </a:t>
              </a:r>
            </a:p>
          </p:txBody>
        </p:sp>
        <p:sp>
          <p:nvSpPr>
            <p:cNvPr id="26" name="Rectángulo 25"/>
            <p:cNvSpPr/>
            <p:nvPr/>
          </p:nvSpPr>
          <p:spPr>
            <a:xfrm>
              <a:off x="3069769" y="3940011"/>
              <a:ext cx="8175172" cy="646331"/>
            </a:xfrm>
            <a:prstGeom prst="rect">
              <a:avLst/>
            </a:prstGeom>
          </p:spPr>
          <p:txBody>
            <a:bodyPr wrap="square">
              <a:spAutoFit/>
            </a:bodyPr>
            <a:lstStyle/>
            <a:p>
              <a:pPr algn="just"/>
              <a:r>
                <a:rPr lang="es-MX" dirty="0">
                  <a:solidFill>
                    <a:schemeClr val="tx1">
                      <a:lumMod val="75000"/>
                      <a:lumOff val="25000"/>
                    </a:schemeClr>
                  </a:solidFill>
                  <a:latin typeface="Arial" panose="020B0604020202020204" pitchFamily="34" charset="0"/>
                  <a:cs typeface="Arial" panose="020B0604020202020204" pitchFamily="34" charset="0"/>
                </a:rPr>
                <a:t>Practicar las notificaciones de parte de los organismos garantes a los sujetos obligados en los medios de impugnación; </a:t>
              </a:r>
            </a:p>
          </p:txBody>
        </p:sp>
        <p:sp>
          <p:nvSpPr>
            <p:cNvPr id="27" name="Rectángulo 26"/>
            <p:cNvSpPr/>
            <p:nvPr/>
          </p:nvSpPr>
          <p:spPr>
            <a:xfrm>
              <a:off x="3069769" y="3504455"/>
              <a:ext cx="8175172" cy="369332"/>
            </a:xfrm>
            <a:prstGeom prst="rect">
              <a:avLst/>
            </a:prstGeom>
          </p:spPr>
          <p:txBody>
            <a:bodyPr wrap="square">
              <a:spAutoFit/>
            </a:bodyPr>
            <a:lstStyle/>
            <a:p>
              <a:r>
                <a:rPr lang="es-MX" dirty="0">
                  <a:solidFill>
                    <a:schemeClr val="tx1">
                      <a:lumMod val="75000"/>
                      <a:lumOff val="25000"/>
                    </a:schemeClr>
                  </a:solidFill>
                  <a:latin typeface="Arial" panose="020B0604020202020204" pitchFamily="34" charset="0"/>
                  <a:cs typeface="Arial" panose="020B0604020202020204" pitchFamily="34" charset="0"/>
                </a:rPr>
                <a:t>Enviar comunicados a los sujetos obligados; </a:t>
              </a:r>
            </a:p>
          </p:txBody>
        </p:sp>
        <p:sp>
          <p:nvSpPr>
            <p:cNvPr id="28" name="CuadroTexto 27"/>
            <p:cNvSpPr txBox="1"/>
            <p:nvPr/>
          </p:nvSpPr>
          <p:spPr>
            <a:xfrm>
              <a:off x="2703963" y="3495004"/>
              <a:ext cx="370614" cy="369332"/>
            </a:xfrm>
            <a:prstGeom prst="rect">
              <a:avLst/>
            </a:prstGeom>
            <a:noFill/>
          </p:spPr>
          <p:txBody>
            <a:bodyPr wrap="none" rtlCol="0">
              <a:spAutoFit/>
            </a:bodyPr>
            <a:lstStyle/>
            <a:p>
              <a:r>
                <a:rPr lang="es-MX" b="1" dirty="0">
                  <a:solidFill>
                    <a:srgbClr val="B3518F"/>
                  </a:solidFill>
                </a:rPr>
                <a:t>a)</a:t>
              </a:r>
            </a:p>
          </p:txBody>
        </p:sp>
        <p:sp>
          <p:nvSpPr>
            <p:cNvPr id="29" name="CuadroTexto 28"/>
            <p:cNvSpPr txBox="1"/>
            <p:nvPr/>
          </p:nvSpPr>
          <p:spPr>
            <a:xfrm>
              <a:off x="2703963" y="3937380"/>
              <a:ext cx="380232" cy="369332"/>
            </a:xfrm>
            <a:prstGeom prst="rect">
              <a:avLst/>
            </a:prstGeom>
            <a:noFill/>
          </p:spPr>
          <p:txBody>
            <a:bodyPr wrap="none" rtlCol="0">
              <a:spAutoFit/>
            </a:bodyPr>
            <a:lstStyle/>
            <a:p>
              <a:r>
                <a:rPr lang="es-MX" b="1" dirty="0">
                  <a:solidFill>
                    <a:srgbClr val="B3518F"/>
                  </a:solidFill>
                </a:rPr>
                <a:t>b)</a:t>
              </a:r>
            </a:p>
          </p:txBody>
        </p:sp>
        <p:sp>
          <p:nvSpPr>
            <p:cNvPr id="30" name="CuadroTexto 29"/>
            <p:cNvSpPr txBox="1"/>
            <p:nvPr/>
          </p:nvSpPr>
          <p:spPr>
            <a:xfrm>
              <a:off x="2703963" y="4655272"/>
              <a:ext cx="352982" cy="369332"/>
            </a:xfrm>
            <a:prstGeom prst="rect">
              <a:avLst/>
            </a:prstGeom>
            <a:noFill/>
          </p:spPr>
          <p:txBody>
            <a:bodyPr wrap="none" rtlCol="0">
              <a:spAutoFit/>
            </a:bodyPr>
            <a:lstStyle/>
            <a:p>
              <a:r>
                <a:rPr lang="es-MX" b="1" dirty="0">
                  <a:solidFill>
                    <a:srgbClr val="B3518F"/>
                  </a:solidFill>
                </a:rPr>
                <a:t>c)</a:t>
              </a:r>
            </a:p>
          </p:txBody>
        </p:sp>
        <p:sp>
          <p:nvSpPr>
            <p:cNvPr id="31" name="CuadroTexto 30"/>
            <p:cNvSpPr txBox="1"/>
            <p:nvPr/>
          </p:nvSpPr>
          <p:spPr>
            <a:xfrm>
              <a:off x="2703963" y="5088197"/>
              <a:ext cx="380232" cy="369332"/>
            </a:xfrm>
            <a:prstGeom prst="rect">
              <a:avLst/>
            </a:prstGeom>
            <a:noFill/>
          </p:spPr>
          <p:txBody>
            <a:bodyPr wrap="none" rtlCol="0">
              <a:spAutoFit/>
            </a:bodyPr>
            <a:lstStyle/>
            <a:p>
              <a:r>
                <a:rPr lang="es-MX" b="1" dirty="0">
                  <a:solidFill>
                    <a:srgbClr val="B3518F"/>
                  </a:solidFill>
                </a:rPr>
                <a:t>d)</a:t>
              </a:r>
            </a:p>
          </p:txBody>
        </p:sp>
      </p:grpSp>
    </p:spTree>
    <p:extLst>
      <p:ext uri="{BB962C8B-B14F-4D97-AF65-F5344CB8AC3E}">
        <p14:creationId xmlns:p14="http://schemas.microsoft.com/office/powerpoint/2010/main" val="38999213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l="2499" t="1" r="3750" b="2658"/>
          <a:stretch/>
        </p:blipFill>
        <p:spPr>
          <a:xfrm>
            <a:off x="2291762" y="1633332"/>
            <a:ext cx="9429750" cy="4472193"/>
          </a:xfrm>
          <a:prstGeom prst="rect">
            <a:avLst/>
          </a:prstGeom>
        </p:spPr>
      </p:pic>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CuadroTexto 22"/>
          <p:cNvSpPr txBox="1"/>
          <p:nvPr/>
        </p:nvSpPr>
        <p:spPr>
          <a:xfrm>
            <a:off x="2353172" y="732126"/>
            <a:ext cx="9306930" cy="338554"/>
          </a:xfrm>
          <a:prstGeom prst="rect">
            <a:avLst/>
          </a:prstGeom>
          <a:noFill/>
        </p:spPr>
        <p:txBody>
          <a:bodyPr wrap="square" rtlCol="0">
            <a:spAutoFit/>
          </a:bodyPr>
          <a:lstStyle/>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Se ingresa “usuario” y “contraseña” asignados y posteriormente se selecciona el campo “INICIO”.</a:t>
            </a:r>
          </a:p>
        </p:txBody>
      </p:sp>
      <p:sp>
        <p:nvSpPr>
          <p:cNvPr id="10" name="Rectángulo 9"/>
          <p:cNvSpPr/>
          <p:nvPr/>
        </p:nvSpPr>
        <p:spPr>
          <a:xfrm>
            <a:off x="5128208" y="3838575"/>
            <a:ext cx="1491530" cy="983353"/>
          </a:xfrm>
          <a:prstGeom prst="rect">
            <a:avLst/>
          </a:prstGeom>
          <a:noFill/>
          <a:ln w="5715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Flecha abajo 10"/>
          <p:cNvSpPr/>
          <p:nvPr/>
        </p:nvSpPr>
        <p:spPr>
          <a:xfrm rot="14612702">
            <a:off x="8020978" y="2024118"/>
            <a:ext cx="330925" cy="3183577"/>
          </a:xfrm>
          <a:prstGeom prst="downArrow">
            <a:avLst/>
          </a:prstGeom>
          <a:solidFill>
            <a:srgbClr val="007B64"/>
          </a:solidFill>
          <a:ln>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1485149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1" name="Grupo 10"/>
          <p:cNvGrpSpPr/>
          <p:nvPr/>
        </p:nvGrpSpPr>
        <p:grpSpPr>
          <a:xfrm>
            <a:off x="2640409" y="1747909"/>
            <a:ext cx="8860954" cy="1525197"/>
            <a:chOff x="2778632" y="1131220"/>
            <a:chExt cx="8860954" cy="1525197"/>
          </a:xfrm>
        </p:grpSpPr>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l="1217" t="4229" b="56787"/>
            <a:stretch/>
          </p:blipFill>
          <p:spPr>
            <a:xfrm>
              <a:off x="2778632" y="1131220"/>
              <a:ext cx="8860954" cy="870359"/>
            </a:xfrm>
            <a:prstGeom prst="rect">
              <a:avLst/>
            </a:prstGeom>
          </p:spPr>
        </p:pic>
        <p:pic>
          <p:nvPicPr>
            <p:cNvPr id="9" name="Imagen 8"/>
            <p:cNvPicPr>
              <a:picLocks noChangeAspect="1"/>
            </p:cNvPicPr>
            <p:nvPr/>
          </p:nvPicPr>
          <p:blipFill rotWithShape="1">
            <a:blip r:embed="rId3">
              <a:extLst>
                <a:ext uri="{28A0092B-C50C-407E-A947-70E740481C1C}">
                  <a14:useLocalDpi xmlns:a14="http://schemas.microsoft.com/office/drawing/2010/main" val="0"/>
                </a:ext>
              </a:extLst>
            </a:blip>
            <a:srcRect l="1217" t="59793" b="10877"/>
            <a:stretch/>
          </p:blipFill>
          <p:spPr>
            <a:xfrm>
              <a:off x="2778635" y="2001579"/>
              <a:ext cx="8860951" cy="654838"/>
            </a:xfrm>
            <a:prstGeom prst="rect">
              <a:avLst/>
            </a:prstGeom>
          </p:spPr>
        </p:pic>
      </p:grpSp>
      <p:sp>
        <p:nvSpPr>
          <p:cNvPr id="12" name="Elipse 11"/>
          <p:cNvSpPr/>
          <p:nvPr/>
        </p:nvSpPr>
        <p:spPr>
          <a:xfrm>
            <a:off x="2627457" y="2518210"/>
            <a:ext cx="3231083" cy="486203"/>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Flecha abajo 13"/>
          <p:cNvSpPr/>
          <p:nvPr/>
        </p:nvSpPr>
        <p:spPr>
          <a:xfrm rot="10800000">
            <a:off x="4020413" y="3488627"/>
            <a:ext cx="445169" cy="826832"/>
          </a:xfrm>
          <a:prstGeom prst="downArrow">
            <a:avLst/>
          </a:prstGeom>
          <a:solidFill>
            <a:srgbClr val="007B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ángulo 14"/>
          <p:cNvSpPr/>
          <p:nvPr/>
        </p:nvSpPr>
        <p:spPr>
          <a:xfrm>
            <a:off x="3025051" y="4502427"/>
            <a:ext cx="8091670" cy="369332"/>
          </a:xfrm>
          <a:prstGeom prst="rect">
            <a:avLst/>
          </a:prstGeom>
        </p:spPr>
        <p:txBody>
          <a:bodyPr wrap="square">
            <a:spAutoFit/>
          </a:bodyPr>
          <a:lstStyle/>
          <a:p>
            <a:pPr algn="just"/>
            <a:r>
              <a:rPr lang="es-MX" dirty="0">
                <a:solidFill>
                  <a:schemeClr val="tx1">
                    <a:lumMod val="75000"/>
                    <a:lumOff val="25000"/>
                  </a:schemeClr>
                </a:solidFill>
                <a:latin typeface="Arial" panose="020B0604020202020204" pitchFamily="34" charset="0"/>
                <a:cs typeface="Arial" panose="020B0604020202020204" pitchFamily="34" charset="0"/>
              </a:rPr>
              <a:t>Seleccionar del catálogo la opción “Gestión de Medios de Impugnación”.</a:t>
            </a:r>
          </a:p>
        </p:txBody>
      </p:sp>
    </p:spTree>
    <p:extLst>
      <p:ext uri="{BB962C8B-B14F-4D97-AF65-F5344CB8AC3E}">
        <p14:creationId xmlns:p14="http://schemas.microsoft.com/office/powerpoint/2010/main" val="42644362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Rectángulo 43"/>
          <p:cNvSpPr/>
          <p:nvPr/>
        </p:nvSpPr>
        <p:spPr>
          <a:xfrm>
            <a:off x="130347" y="4431703"/>
            <a:ext cx="1273186" cy="486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7" name="CuadroTexto 6"/>
          <p:cNvSpPr txBox="1"/>
          <p:nvPr/>
        </p:nvSpPr>
        <p:spPr>
          <a:xfrm>
            <a:off x="3561018" y="229575"/>
            <a:ext cx="6951517" cy="584775"/>
          </a:xfrm>
          <a:prstGeom prst="rect">
            <a:avLst/>
          </a:prstGeom>
          <a:noFill/>
        </p:spPr>
        <p:txBody>
          <a:bodyPr wrap="square" rtlCol="0">
            <a:spAutoFit/>
          </a:bodyPr>
          <a:lstStyle/>
          <a:p>
            <a:pPr algn="ctr"/>
            <a:r>
              <a:rPr lang="es-MX" sz="1600" dirty="0">
                <a:solidFill>
                  <a:srgbClr val="007B64"/>
                </a:solidFill>
                <a:latin typeface="Arial Black" panose="020B0A04020102020204" pitchFamily="34" charset="0"/>
              </a:rPr>
              <a:t>SISTEMA DE COMUNICACIÓN ENTRE ORGANISMOS GARANTES Y SUJETOS OBLIGADOS (SICOM)</a:t>
            </a:r>
          </a:p>
        </p:txBody>
      </p:sp>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4" name="Grupo 13"/>
          <p:cNvGrpSpPr/>
          <p:nvPr/>
        </p:nvGrpSpPr>
        <p:grpSpPr>
          <a:xfrm>
            <a:off x="2852862" y="1203572"/>
            <a:ext cx="8367823" cy="2037366"/>
            <a:chOff x="2852864" y="1380748"/>
            <a:chExt cx="8367823" cy="2037366"/>
          </a:xfrm>
        </p:grpSpPr>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l="1076" t="6621" r="15731"/>
            <a:stretch/>
          </p:blipFill>
          <p:spPr>
            <a:xfrm>
              <a:off x="2852864" y="1380748"/>
              <a:ext cx="8367823" cy="1152926"/>
            </a:xfrm>
            <a:prstGeom prst="rect">
              <a:avLst/>
            </a:prstGeom>
          </p:spPr>
        </p:pic>
        <p:sp>
          <p:nvSpPr>
            <p:cNvPr id="9" name="Flecha abajo 8"/>
            <p:cNvSpPr/>
            <p:nvPr/>
          </p:nvSpPr>
          <p:spPr>
            <a:xfrm rot="10800000">
              <a:off x="4291572" y="2651876"/>
              <a:ext cx="445169" cy="324999"/>
            </a:xfrm>
            <a:prstGeom prst="downArrow">
              <a:avLst/>
            </a:prstGeom>
            <a:solidFill>
              <a:srgbClr val="007B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9"/>
            <p:cNvSpPr/>
            <p:nvPr/>
          </p:nvSpPr>
          <p:spPr>
            <a:xfrm>
              <a:off x="2852864" y="3034458"/>
              <a:ext cx="3322586" cy="338554"/>
            </a:xfrm>
            <a:prstGeom prst="rect">
              <a:avLst/>
            </a:prstGeom>
          </p:spPr>
          <p:txBody>
            <a:bodyPr wrap="square">
              <a:spAutoFit/>
            </a:bodyPr>
            <a:lstStyle/>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Aparecen 4 opciones de acciones.</a:t>
              </a:r>
            </a:p>
          </p:txBody>
        </p:sp>
        <p:sp>
          <p:nvSpPr>
            <p:cNvPr id="13" name="Rectángulo 12"/>
            <p:cNvSpPr/>
            <p:nvPr/>
          </p:nvSpPr>
          <p:spPr>
            <a:xfrm>
              <a:off x="2852864" y="2989355"/>
              <a:ext cx="3322586" cy="428759"/>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15" name="Imagen 14"/>
          <p:cNvPicPr>
            <a:picLocks noChangeAspect="1"/>
          </p:cNvPicPr>
          <p:nvPr/>
        </p:nvPicPr>
        <p:blipFill rotWithShape="1">
          <a:blip r:embed="rId3">
            <a:extLst>
              <a:ext uri="{28A0092B-C50C-407E-A947-70E740481C1C}">
                <a14:useLocalDpi xmlns:a14="http://schemas.microsoft.com/office/drawing/2010/main" val="0"/>
              </a:ext>
            </a:extLst>
          </a:blip>
          <a:srcRect l="1076" t="67340" r="65800"/>
          <a:stretch/>
        </p:blipFill>
        <p:spPr>
          <a:xfrm>
            <a:off x="4210549" y="4665533"/>
            <a:ext cx="7095683" cy="858802"/>
          </a:xfrm>
          <a:prstGeom prst="rect">
            <a:avLst/>
          </a:prstGeom>
        </p:spPr>
      </p:pic>
      <p:pic>
        <p:nvPicPr>
          <p:cNvPr id="16" name="Imagen 15"/>
          <p:cNvPicPr>
            <a:picLocks noChangeAspect="1"/>
          </p:cNvPicPr>
          <p:nvPr/>
        </p:nvPicPr>
        <p:blipFill rotWithShape="1">
          <a:blip r:embed="rId4">
            <a:extLst>
              <a:ext uri="{28A0092B-C50C-407E-A947-70E740481C1C}">
                <a14:useLocalDpi xmlns:a14="http://schemas.microsoft.com/office/drawing/2010/main" val="0"/>
              </a:ext>
            </a:extLst>
          </a:blip>
          <a:srcRect l="7534" t="58502" r="78090" b="8439"/>
          <a:stretch/>
        </p:blipFill>
        <p:spPr>
          <a:xfrm>
            <a:off x="5199587" y="5338910"/>
            <a:ext cx="2118788" cy="1012657"/>
          </a:xfrm>
          <a:prstGeom prst="rect">
            <a:avLst/>
          </a:prstGeom>
          <a:ln w="19050">
            <a:solidFill>
              <a:schemeClr val="tx1">
                <a:lumMod val="65000"/>
                <a:lumOff val="35000"/>
              </a:schemeClr>
            </a:solidFill>
          </a:ln>
        </p:spPr>
      </p:pic>
      <p:grpSp>
        <p:nvGrpSpPr>
          <p:cNvPr id="19" name="Grupo 18"/>
          <p:cNvGrpSpPr/>
          <p:nvPr/>
        </p:nvGrpSpPr>
        <p:grpSpPr>
          <a:xfrm>
            <a:off x="7444969" y="5325265"/>
            <a:ext cx="2146038" cy="684512"/>
            <a:chOff x="6668308" y="4564032"/>
            <a:chExt cx="2146038" cy="684512"/>
          </a:xfrm>
        </p:grpSpPr>
        <p:pic>
          <p:nvPicPr>
            <p:cNvPr id="17" name="Imagen 16"/>
            <p:cNvPicPr>
              <a:picLocks noChangeAspect="1"/>
            </p:cNvPicPr>
            <p:nvPr/>
          </p:nvPicPr>
          <p:blipFill rotWithShape="1">
            <a:blip r:embed="rId5">
              <a:extLst>
                <a:ext uri="{28A0092B-C50C-407E-A947-70E740481C1C}">
                  <a14:useLocalDpi xmlns:a14="http://schemas.microsoft.com/office/drawing/2010/main" val="0"/>
                </a:ext>
              </a:extLst>
            </a:blip>
            <a:srcRect l="15468" t="26072" r="70684" b="64101"/>
            <a:stretch/>
          </p:blipFill>
          <p:spPr>
            <a:xfrm>
              <a:off x="6668308" y="4564032"/>
              <a:ext cx="2146038" cy="655278"/>
            </a:xfrm>
            <a:prstGeom prst="rect">
              <a:avLst/>
            </a:prstGeom>
          </p:spPr>
        </p:pic>
        <p:sp>
          <p:nvSpPr>
            <p:cNvPr id="18" name="Rectángulo 17"/>
            <p:cNvSpPr/>
            <p:nvPr/>
          </p:nvSpPr>
          <p:spPr>
            <a:xfrm>
              <a:off x="6668308" y="4564032"/>
              <a:ext cx="2118788" cy="684512"/>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Rectángulo 20"/>
          <p:cNvSpPr/>
          <p:nvPr/>
        </p:nvSpPr>
        <p:spPr>
          <a:xfrm>
            <a:off x="5135589" y="3855568"/>
            <a:ext cx="5288132" cy="584775"/>
          </a:xfrm>
          <a:prstGeom prst="rect">
            <a:avLst/>
          </a:prstGeom>
          <a:ln w="28575">
            <a:solidFill>
              <a:srgbClr val="B3518F"/>
            </a:solidFill>
          </a:ln>
        </p:spPr>
        <p:txBody>
          <a:bodyPr wrap="square">
            <a:spAutoFit/>
          </a:bodyPr>
          <a:lstStyle/>
          <a:p>
            <a:pPr algn="ctr"/>
            <a:r>
              <a:rPr lang="es-MX" sz="1600" dirty="0">
                <a:solidFill>
                  <a:schemeClr val="tx1">
                    <a:lumMod val="75000"/>
                    <a:lumOff val="25000"/>
                  </a:schemeClr>
                </a:solidFill>
                <a:latin typeface="Arial" panose="020B0604020202020204" pitchFamily="34" charset="0"/>
                <a:cs typeface="Arial" panose="020B0604020202020204" pitchFamily="34" charset="0"/>
              </a:rPr>
              <a:t>Las acciones “Consultas” y “Administración” cuentan con los catálogos siguientes:</a:t>
            </a:r>
          </a:p>
        </p:txBody>
      </p:sp>
      <p:sp>
        <p:nvSpPr>
          <p:cNvPr id="22" name="Flecha abajo 21"/>
          <p:cNvSpPr/>
          <p:nvPr/>
        </p:nvSpPr>
        <p:spPr>
          <a:xfrm>
            <a:off x="7557070" y="4448892"/>
            <a:ext cx="445169" cy="324999"/>
          </a:xfrm>
          <a:prstGeom prst="downArrow">
            <a:avLst/>
          </a:prstGeom>
          <a:solidFill>
            <a:srgbClr val="B3518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3" name="Grupo 22"/>
          <p:cNvGrpSpPr/>
          <p:nvPr/>
        </p:nvGrpSpPr>
        <p:grpSpPr>
          <a:xfrm>
            <a:off x="122239" y="1183544"/>
            <a:ext cx="1281600" cy="5441772"/>
            <a:chOff x="5991351" y="942540"/>
            <a:chExt cx="1398895" cy="5441772"/>
          </a:xfrm>
        </p:grpSpPr>
        <p:sp>
          <p:nvSpPr>
            <p:cNvPr id="24" name="Rectángulo 23"/>
            <p:cNvSpPr/>
            <p:nvPr/>
          </p:nvSpPr>
          <p:spPr>
            <a:xfrm>
              <a:off x="6058750" y="984093"/>
              <a:ext cx="1264096" cy="60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25" name="Rectángulo 24"/>
            <p:cNvSpPr/>
            <p:nvPr/>
          </p:nvSpPr>
          <p:spPr>
            <a:xfrm>
              <a:off x="5991351" y="942540"/>
              <a:ext cx="1398895" cy="685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26" name="Rectángulo 25"/>
            <p:cNvSpPr/>
            <p:nvPr/>
          </p:nvSpPr>
          <p:spPr>
            <a:xfrm>
              <a:off x="6169347" y="1714088"/>
              <a:ext cx="1211381" cy="443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27" name="Rectángulo 26"/>
            <p:cNvSpPr/>
            <p:nvPr/>
          </p:nvSpPr>
          <p:spPr>
            <a:xfrm>
              <a:off x="5997681" y="2853449"/>
              <a:ext cx="1392231" cy="448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28" name="Rectángulo 27"/>
            <p:cNvSpPr/>
            <p:nvPr/>
          </p:nvSpPr>
          <p:spPr>
            <a:xfrm>
              <a:off x="5997681" y="5404157"/>
              <a:ext cx="1389711" cy="433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29" name="Rectángulo 28"/>
            <p:cNvSpPr/>
            <p:nvPr/>
          </p:nvSpPr>
          <p:spPr>
            <a:xfrm>
              <a:off x="6178531" y="2233697"/>
              <a:ext cx="1211381" cy="443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30" name="Rectángulo 29"/>
            <p:cNvSpPr/>
            <p:nvPr/>
          </p:nvSpPr>
          <p:spPr>
            <a:xfrm>
              <a:off x="6176011" y="3408142"/>
              <a:ext cx="1211381" cy="261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31" name="Rectángulo 30"/>
            <p:cNvSpPr/>
            <p:nvPr/>
          </p:nvSpPr>
          <p:spPr>
            <a:xfrm>
              <a:off x="6176011" y="3771370"/>
              <a:ext cx="1211381" cy="255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32" name="Rectángulo 31"/>
            <p:cNvSpPr/>
            <p:nvPr/>
          </p:nvSpPr>
          <p:spPr>
            <a:xfrm>
              <a:off x="6169346" y="5902065"/>
              <a:ext cx="1211381" cy="482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sp>
        <p:nvSpPr>
          <p:cNvPr id="33" name="Rectángulo 32"/>
          <p:cNvSpPr/>
          <p:nvPr/>
        </p:nvSpPr>
        <p:spPr>
          <a:xfrm>
            <a:off x="122239" y="1225097"/>
            <a:ext cx="1264096" cy="60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34" name="Rectángulo 33"/>
          <p:cNvSpPr/>
          <p:nvPr/>
        </p:nvSpPr>
        <p:spPr>
          <a:xfrm>
            <a:off x="54840" y="1183544"/>
            <a:ext cx="1398895"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rgbClr val="EEEFF1"/>
                </a:solidFill>
              </a:rPr>
              <a:t>INICIO</a:t>
            </a:r>
          </a:p>
        </p:txBody>
      </p:sp>
      <p:sp>
        <p:nvSpPr>
          <p:cNvPr id="35" name="Rectángulo 34"/>
          <p:cNvSpPr/>
          <p:nvPr/>
        </p:nvSpPr>
        <p:spPr>
          <a:xfrm>
            <a:off x="232836" y="1955092"/>
            <a:ext cx="1211381" cy="443738"/>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Bandeja Recurso de Revisión</a:t>
            </a:r>
          </a:p>
        </p:txBody>
      </p:sp>
      <p:sp>
        <p:nvSpPr>
          <p:cNvPr id="36" name="Rectángulo 35"/>
          <p:cNvSpPr/>
          <p:nvPr/>
        </p:nvSpPr>
        <p:spPr>
          <a:xfrm>
            <a:off x="58650" y="3069676"/>
            <a:ext cx="1392231" cy="50299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Consultas</a:t>
            </a:r>
          </a:p>
        </p:txBody>
      </p:sp>
      <p:sp>
        <p:nvSpPr>
          <p:cNvPr id="37" name="Rectángulo 36"/>
          <p:cNvSpPr/>
          <p:nvPr/>
        </p:nvSpPr>
        <p:spPr>
          <a:xfrm>
            <a:off x="61170" y="5613516"/>
            <a:ext cx="1389711" cy="465325"/>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Acciones</a:t>
            </a:r>
          </a:p>
        </p:txBody>
      </p:sp>
      <p:sp>
        <p:nvSpPr>
          <p:cNvPr id="38" name="Rectángulo 37"/>
          <p:cNvSpPr/>
          <p:nvPr/>
        </p:nvSpPr>
        <p:spPr>
          <a:xfrm>
            <a:off x="232834" y="2474700"/>
            <a:ext cx="1211381" cy="443738"/>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Bandeja de Cumplimiento</a:t>
            </a:r>
          </a:p>
        </p:txBody>
      </p:sp>
      <p:sp>
        <p:nvSpPr>
          <p:cNvPr id="39" name="Rectángulo 38"/>
          <p:cNvSpPr/>
          <p:nvPr/>
        </p:nvSpPr>
        <p:spPr>
          <a:xfrm>
            <a:off x="237124" y="3642316"/>
            <a:ext cx="1211381" cy="308657"/>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Acuses</a:t>
            </a:r>
          </a:p>
        </p:txBody>
      </p:sp>
      <p:sp>
        <p:nvSpPr>
          <p:cNvPr id="40" name="Rectángulo 39"/>
          <p:cNvSpPr/>
          <p:nvPr/>
        </p:nvSpPr>
        <p:spPr>
          <a:xfrm>
            <a:off x="237124" y="3992779"/>
            <a:ext cx="1211381" cy="307247"/>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Alegatos</a:t>
            </a:r>
          </a:p>
        </p:txBody>
      </p:sp>
      <p:sp>
        <p:nvSpPr>
          <p:cNvPr id="41" name="Rectángulo 40"/>
          <p:cNvSpPr/>
          <p:nvPr/>
        </p:nvSpPr>
        <p:spPr>
          <a:xfrm>
            <a:off x="241923" y="6143069"/>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Búsqueda de Expediente</a:t>
            </a:r>
          </a:p>
        </p:txBody>
      </p:sp>
      <p:sp>
        <p:nvSpPr>
          <p:cNvPr id="42" name="CuadroTexto 41"/>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sp>
        <p:nvSpPr>
          <p:cNvPr id="43" name="Rectángulo 42"/>
          <p:cNvSpPr/>
          <p:nvPr/>
        </p:nvSpPr>
        <p:spPr>
          <a:xfrm>
            <a:off x="69775" y="4420157"/>
            <a:ext cx="1389711" cy="50541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Administración</a:t>
            </a:r>
          </a:p>
        </p:txBody>
      </p:sp>
      <p:sp>
        <p:nvSpPr>
          <p:cNvPr id="45" name="Rectángulo 44"/>
          <p:cNvSpPr/>
          <p:nvPr/>
        </p:nvSpPr>
        <p:spPr>
          <a:xfrm>
            <a:off x="285309" y="5026120"/>
            <a:ext cx="1109809" cy="410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46" name="Rectángulo 45"/>
          <p:cNvSpPr/>
          <p:nvPr/>
        </p:nvSpPr>
        <p:spPr>
          <a:xfrm>
            <a:off x="248105" y="5002047"/>
            <a:ext cx="1211381" cy="445398"/>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Expediente Electrónico</a:t>
            </a:r>
          </a:p>
        </p:txBody>
      </p:sp>
    </p:spTree>
    <p:extLst>
      <p:ext uri="{BB962C8B-B14F-4D97-AF65-F5344CB8AC3E}">
        <p14:creationId xmlns:p14="http://schemas.microsoft.com/office/powerpoint/2010/main" val="40789532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p:cNvGrpSpPr/>
          <p:nvPr/>
        </p:nvGrpSpPr>
        <p:grpSpPr>
          <a:xfrm>
            <a:off x="6461051" y="0"/>
            <a:ext cx="5730949" cy="794359"/>
            <a:chOff x="6461051" y="0"/>
            <a:chExt cx="5730949" cy="794359"/>
          </a:xfrm>
        </p:grpSpPr>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l="15944" t="1023" r="12581" b="90497"/>
            <a:stretch/>
          </p:blipFill>
          <p:spPr>
            <a:xfrm>
              <a:off x="6461051" y="0"/>
              <a:ext cx="5730949" cy="457200"/>
            </a:xfrm>
            <a:prstGeom prst="rect">
              <a:avLst/>
            </a:prstGeom>
          </p:spPr>
        </p:pic>
        <p:pic>
          <p:nvPicPr>
            <p:cNvPr id="9" name="Imagen 8"/>
            <p:cNvPicPr>
              <a:picLocks noChangeAspect="1"/>
            </p:cNvPicPr>
            <p:nvPr/>
          </p:nvPicPr>
          <p:blipFill rotWithShape="1">
            <a:blip r:embed="rId4">
              <a:extLst>
                <a:ext uri="{28A0092B-C50C-407E-A947-70E740481C1C}">
                  <a14:useLocalDpi xmlns:a14="http://schemas.microsoft.com/office/drawing/2010/main" val="0"/>
                </a:ext>
              </a:extLst>
            </a:blip>
            <a:srcRect l="1076" t="73892" r="65800" b="9126"/>
            <a:stretch/>
          </p:blipFill>
          <p:spPr>
            <a:xfrm>
              <a:off x="7113182" y="487554"/>
              <a:ext cx="4575823" cy="287980"/>
            </a:xfrm>
            <a:prstGeom prst="rect">
              <a:avLst/>
            </a:prstGeom>
          </p:spPr>
        </p:pic>
        <p:sp>
          <p:nvSpPr>
            <p:cNvPr id="12" name="Rectángulo 11"/>
            <p:cNvSpPr/>
            <p:nvPr/>
          </p:nvSpPr>
          <p:spPr>
            <a:xfrm>
              <a:off x="7916204" y="474274"/>
              <a:ext cx="3683918" cy="318052"/>
            </a:xfrm>
            <a:prstGeom prst="rect">
              <a:avLst/>
            </a:prstGeom>
            <a:solidFill>
              <a:srgbClr val="EEEFF1">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9"/>
            <p:cNvSpPr/>
            <p:nvPr/>
          </p:nvSpPr>
          <p:spPr>
            <a:xfrm>
              <a:off x="7198243" y="468729"/>
              <a:ext cx="440187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grpSp>
        <p:nvGrpSpPr>
          <p:cNvPr id="41" name="Grupo 40"/>
          <p:cNvGrpSpPr/>
          <p:nvPr/>
        </p:nvGrpSpPr>
        <p:grpSpPr>
          <a:xfrm>
            <a:off x="3283439" y="1111449"/>
            <a:ext cx="7557291" cy="5456336"/>
            <a:chOff x="3123950" y="1005123"/>
            <a:chExt cx="7557291" cy="5456336"/>
          </a:xfrm>
        </p:grpSpPr>
        <p:grpSp>
          <p:nvGrpSpPr>
            <p:cNvPr id="40" name="Grupo 39"/>
            <p:cNvGrpSpPr/>
            <p:nvPr/>
          </p:nvGrpSpPr>
          <p:grpSpPr>
            <a:xfrm>
              <a:off x="3176467" y="5331384"/>
              <a:ext cx="7504774" cy="1130075"/>
              <a:chOff x="3176467" y="5331384"/>
              <a:chExt cx="7504774" cy="1130075"/>
            </a:xfrm>
          </p:grpSpPr>
          <p:pic>
            <p:nvPicPr>
              <p:cNvPr id="38" name="Imagen 37"/>
              <p:cNvPicPr>
                <a:picLocks noChangeAspect="1"/>
              </p:cNvPicPr>
              <p:nvPr/>
            </p:nvPicPr>
            <p:blipFill rotWithShape="1">
              <a:blip r:embed="rId5">
                <a:extLst>
                  <a:ext uri="{28A0092B-C50C-407E-A947-70E740481C1C}">
                    <a14:useLocalDpi xmlns:a14="http://schemas.microsoft.com/office/drawing/2010/main" val="0"/>
                  </a:ext>
                </a:extLst>
              </a:blip>
              <a:srcRect l="4567" t="76583" r="3387" b="1672"/>
              <a:stretch/>
            </p:blipFill>
            <p:spPr>
              <a:xfrm>
                <a:off x="3209007" y="5331384"/>
                <a:ext cx="7472234" cy="1099310"/>
              </a:xfrm>
              <a:prstGeom prst="rect">
                <a:avLst/>
              </a:prstGeom>
            </p:spPr>
          </p:pic>
          <p:sp>
            <p:nvSpPr>
              <p:cNvPr id="39" name="Rectángulo 38"/>
              <p:cNvSpPr/>
              <p:nvPr/>
            </p:nvSpPr>
            <p:spPr>
              <a:xfrm>
                <a:off x="3176467" y="5346379"/>
                <a:ext cx="7504774" cy="1115080"/>
              </a:xfrm>
              <a:prstGeom prst="rect">
                <a:avLst/>
              </a:prstGeom>
              <a:solidFill>
                <a:srgbClr val="EEEFF1">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5" name="Grupo 14"/>
            <p:cNvGrpSpPr/>
            <p:nvPr/>
          </p:nvGrpSpPr>
          <p:grpSpPr>
            <a:xfrm>
              <a:off x="3123950" y="1005123"/>
              <a:ext cx="7557291" cy="3906295"/>
              <a:chOff x="3313272" y="1626781"/>
              <a:chExt cx="7557291" cy="3906295"/>
            </a:xfrm>
          </p:grpSpPr>
          <p:pic>
            <p:nvPicPr>
              <p:cNvPr id="11" name="Imagen 10"/>
              <p:cNvPicPr>
                <a:picLocks noChangeAspect="1"/>
              </p:cNvPicPr>
              <p:nvPr/>
            </p:nvPicPr>
            <p:blipFill rotWithShape="1">
              <a:blip r:embed="rId3">
                <a:extLst>
                  <a:ext uri="{28A0092B-C50C-407E-A947-70E740481C1C}">
                    <a14:useLocalDpi xmlns:a14="http://schemas.microsoft.com/office/drawing/2010/main" val="0"/>
                  </a:ext>
                </a:extLst>
              </a:blip>
              <a:srcRect l="2023" t="18772" r="20169" b="76316"/>
              <a:stretch/>
            </p:blipFill>
            <p:spPr>
              <a:xfrm>
                <a:off x="3355801" y="1626781"/>
                <a:ext cx="7514762" cy="318977"/>
              </a:xfrm>
              <a:prstGeom prst="rect">
                <a:avLst/>
              </a:prstGeom>
            </p:spPr>
          </p:pic>
          <p:pic>
            <p:nvPicPr>
              <p:cNvPr id="14" name="Imagen 13"/>
              <p:cNvPicPr>
                <a:picLocks noChangeAspect="1"/>
              </p:cNvPicPr>
              <p:nvPr/>
            </p:nvPicPr>
            <p:blipFill rotWithShape="1">
              <a:blip r:embed="rId3">
                <a:extLst>
                  <a:ext uri="{28A0092B-C50C-407E-A947-70E740481C1C}">
                    <a14:useLocalDpi xmlns:a14="http://schemas.microsoft.com/office/drawing/2010/main" val="0"/>
                  </a:ext>
                </a:extLst>
              </a:blip>
              <a:srcRect l="2023" t="29196" r="20169" b="17529"/>
              <a:stretch/>
            </p:blipFill>
            <p:spPr>
              <a:xfrm>
                <a:off x="3313272" y="2073349"/>
                <a:ext cx="7514762" cy="3459727"/>
              </a:xfrm>
              <a:prstGeom prst="rect">
                <a:avLst/>
              </a:prstGeom>
            </p:spPr>
          </p:pic>
        </p:grpSp>
        <p:grpSp>
          <p:nvGrpSpPr>
            <p:cNvPr id="18" name="Grupo 17"/>
            <p:cNvGrpSpPr/>
            <p:nvPr/>
          </p:nvGrpSpPr>
          <p:grpSpPr>
            <a:xfrm>
              <a:off x="5283737" y="2201034"/>
              <a:ext cx="1850065" cy="659218"/>
              <a:chOff x="2336455" y="3916927"/>
              <a:chExt cx="1850065" cy="659218"/>
            </a:xfrm>
          </p:grpSpPr>
          <p:pic>
            <p:nvPicPr>
              <p:cNvPr id="16" name="Imagen 15"/>
              <p:cNvPicPr>
                <a:picLocks noChangeAspect="1"/>
              </p:cNvPicPr>
              <p:nvPr/>
            </p:nvPicPr>
            <p:blipFill rotWithShape="1">
              <a:blip r:embed="rId5">
                <a:extLst>
                  <a:ext uri="{28A0092B-C50C-407E-A947-70E740481C1C}">
                    <a14:useLocalDpi xmlns:a14="http://schemas.microsoft.com/office/drawing/2010/main" val="0"/>
                  </a:ext>
                </a:extLst>
              </a:blip>
              <a:srcRect l="5388" t="49418" r="76220" b="40058"/>
              <a:stretch/>
            </p:blipFill>
            <p:spPr>
              <a:xfrm>
                <a:off x="2336455" y="3916927"/>
                <a:ext cx="1850065" cy="659218"/>
              </a:xfrm>
              <a:prstGeom prst="rect">
                <a:avLst/>
              </a:prstGeom>
            </p:spPr>
          </p:pic>
          <p:sp>
            <p:nvSpPr>
              <p:cNvPr id="17" name="Rectángulo 16"/>
              <p:cNvSpPr/>
              <p:nvPr/>
            </p:nvSpPr>
            <p:spPr>
              <a:xfrm>
                <a:off x="2336455" y="3916927"/>
                <a:ext cx="1850065" cy="659218"/>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9" name="Flecha abajo 18"/>
            <p:cNvSpPr/>
            <p:nvPr/>
          </p:nvSpPr>
          <p:spPr>
            <a:xfrm>
              <a:off x="5401620" y="2865862"/>
              <a:ext cx="289786" cy="218221"/>
            </a:xfrm>
            <a:prstGeom prst="downArrow">
              <a:avLst/>
            </a:prstGeom>
            <a:solidFill>
              <a:srgbClr val="007B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Elipse 19"/>
            <p:cNvSpPr/>
            <p:nvPr/>
          </p:nvSpPr>
          <p:spPr>
            <a:xfrm>
              <a:off x="5422552" y="3102540"/>
              <a:ext cx="259142" cy="255603"/>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6" name="Grupo 25"/>
            <p:cNvGrpSpPr/>
            <p:nvPr/>
          </p:nvGrpSpPr>
          <p:grpSpPr>
            <a:xfrm>
              <a:off x="3726154" y="4777399"/>
              <a:ext cx="1965252" cy="523220"/>
              <a:chOff x="3584943" y="5596871"/>
              <a:chExt cx="1965252" cy="523220"/>
            </a:xfrm>
          </p:grpSpPr>
          <p:sp>
            <p:nvSpPr>
              <p:cNvPr id="24" name="Rectángulo 23"/>
              <p:cNvSpPr/>
              <p:nvPr/>
            </p:nvSpPr>
            <p:spPr>
              <a:xfrm>
                <a:off x="3584943" y="5596871"/>
                <a:ext cx="1965252" cy="523220"/>
              </a:xfrm>
              <a:prstGeom prst="rect">
                <a:avLst/>
              </a:prstGeom>
            </p:spPr>
            <p:txBody>
              <a:bodyPr wrap="square">
                <a:spAutoFit/>
              </a:bodyPr>
              <a:lstStyle/>
              <a:p>
                <a:pPr algn="just"/>
                <a:r>
                  <a:rPr lang="es-MX" sz="1400" dirty="0">
                    <a:solidFill>
                      <a:schemeClr val="tx1">
                        <a:lumMod val="75000"/>
                        <a:lumOff val="25000"/>
                      </a:schemeClr>
                    </a:solidFill>
                    <a:latin typeface="Arial" panose="020B0604020202020204" pitchFamily="34" charset="0"/>
                    <a:cs typeface="Arial" panose="020B0604020202020204" pitchFamily="34" charset="0"/>
                  </a:rPr>
                  <a:t>Aparecerá el catálogo de Comisionados.</a:t>
                </a:r>
              </a:p>
            </p:txBody>
          </p:sp>
          <p:sp>
            <p:nvSpPr>
              <p:cNvPr id="25" name="Rectángulo 24"/>
              <p:cNvSpPr/>
              <p:nvPr/>
            </p:nvSpPr>
            <p:spPr>
              <a:xfrm>
                <a:off x="3584943" y="5611867"/>
                <a:ext cx="1965252" cy="493228"/>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7" name="Flecha abajo 26"/>
            <p:cNvSpPr/>
            <p:nvPr/>
          </p:nvSpPr>
          <p:spPr>
            <a:xfrm rot="10800000">
              <a:off x="5430477" y="4559178"/>
              <a:ext cx="289786" cy="218221"/>
            </a:xfrm>
            <a:prstGeom prst="downArrow">
              <a:avLst/>
            </a:prstGeom>
            <a:solidFill>
              <a:srgbClr val="007B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Elipse 27"/>
            <p:cNvSpPr/>
            <p:nvPr/>
          </p:nvSpPr>
          <p:spPr>
            <a:xfrm>
              <a:off x="5422552" y="4248647"/>
              <a:ext cx="259142" cy="255603"/>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Elipse 29"/>
            <p:cNvSpPr/>
            <p:nvPr/>
          </p:nvSpPr>
          <p:spPr>
            <a:xfrm>
              <a:off x="8573334" y="4248647"/>
              <a:ext cx="259142" cy="255603"/>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Flecha abajo 30"/>
            <p:cNvSpPr/>
            <p:nvPr/>
          </p:nvSpPr>
          <p:spPr>
            <a:xfrm rot="19280586">
              <a:off x="8774979" y="4412394"/>
              <a:ext cx="289786" cy="498038"/>
            </a:xfrm>
            <a:prstGeom prst="downArrow">
              <a:avLst/>
            </a:prstGeom>
            <a:solidFill>
              <a:srgbClr val="B3518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3" name="Grupo 32"/>
            <p:cNvGrpSpPr/>
            <p:nvPr/>
          </p:nvGrpSpPr>
          <p:grpSpPr>
            <a:xfrm>
              <a:off x="9100161" y="4888770"/>
              <a:ext cx="1035320" cy="823698"/>
              <a:chOff x="9326525" y="5595016"/>
              <a:chExt cx="1035320" cy="823698"/>
            </a:xfrm>
          </p:grpSpPr>
          <p:pic>
            <p:nvPicPr>
              <p:cNvPr id="29" name="Imagen 28"/>
              <p:cNvPicPr>
                <a:picLocks noChangeAspect="1"/>
              </p:cNvPicPr>
              <p:nvPr/>
            </p:nvPicPr>
            <p:blipFill rotWithShape="1">
              <a:blip r:embed="rId6">
                <a:extLst>
                  <a:ext uri="{28A0092B-C50C-407E-A947-70E740481C1C}">
                    <a14:useLocalDpi xmlns:a14="http://schemas.microsoft.com/office/drawing/2010/main" val="0"/>
                  </a:ext>
                </a:extLst>
              </a:blip>
              <a:srcRect l="50049" t="36352" r="31057" b="28982"/>
              <a:stretch/>
            </p:blipFill>
            <p:spPr>
              <a:xfrm>
                <a:off x="9326525" y="5595017"/>
                <a:ext cx="1035320" cy="823697"/>
              </a:xfrm>
              <a:prstGeom prst="rect">
                <a:avLst/>
              </a:prstGeom>
            </p:spPr>
          </p:pic>
          <p:sp>
            <p:nvSpPr>
              <p:cNvPr id="32" name="Rectángulo 31"/>
              <p:cNvSpPr/>
              <p:nvPr/>
            </p:nvSpPr>
            <p:spPr>
              <a:xfrm>
                <a:off x="9336132" y="5595016"/>
                <a:ext cx="1025713" cy="823697"/>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34" name="Rectángulo 33"/>
            <p:cNvSpPr/>
            <p:nvPr/>
          </p:nvSpPr>
          <p:spPr>
            <a:xfrm>
              <a:off x="5018987" y="1083859"/>
              <a:ext cx="1381813" cy="255236"/>
            </a:xfrm>
            <a:prstGeom prst="rect">
              <a:avLst/>
            </a:prstGeom>
            <a:solidFill>
              <a:srgbClr val="EEEFF1">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65" name="Rectángulo 64"/>
          <p:cNvSpPr/>
          <p:nvPr/>
        </p:nvSpPr>
        <p:spPr>
          <a:xfrm>
            <a:off x="130347" y="4431703"/>
            <a:ext cx="1273186" cy="486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grpSp>
        <p:nvGrpSpPr>
          <p:cNvPr id="66" name="Grupo 65"/>
          <p:cNvGrpSpPr/>
          <p:nvPr/>
        </p:nvGrpSpPr>
        <p:grpSpPr>
          <a:xfrm>
            <a:off x="122239" y="1183544"/>
            <a:ext cx="1281600" cy="5441772"/>
            <a:chOff x="5991351" y="942540"/>
            <a:chExt cx="1398895" cy="5441772"/>
          </a:xfrm>
        </p:grpSpPr>
        <p:sp>
          <p:nvSpPr>
            <p:cNvPr id="67" name="Rectángulo 66"/>
            <p:cNvSpPr/>
            <p:nvPr/>
          </p:nvSpPr>
          <p:spPr>
            <a:xfrm>
              <a:off x="6058750" y="984093"/>
              <a:ext cx="1264096" cy="60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68" name="Rectángulo 67"/>
            <p:cNvSpPr/>
            <p:nvPr/>
          </p:nvSpPr>
          <p:spPr>
            <a:xfrm>
              <a:off x="5991351" y="942540"/>
              <a:ext cx="1398895" cy="685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9" name="Rectángulo 68"/>
            <p:cNvSpPr/>
            <p:nvPr/>
          </p:nvSpPr>
          <p:spPr>
            <a:xfrm>
              <a:off x="6169347" y="1714088"/>
              <a:ext cx="1211381" cy="443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0" name="Rectángulo 69"/>
            <p:cNvSpPr/>
            <p:nvPr/>
          </p:nvSpPr>
          <p:spPr>
            <a:xfrm>
              <a:off x="5997681" y="2853449"/>
              <a:ext cx="1392231" cy="448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71" name="Rectángulo 70"/>
            <p:cNvSpPr/>
            <p:nvPr/>
          </p:nvSpPr>
          <p:spPr>
            <a:xfrm>
              <a:off x="5997681" y="5404157"/>
              <a:ext cx="1389711" cy="433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72" name="Rectángulo 71"/>
            <p:cNvSpPr/>
            <p:nvPr/>
          </p:nvSpPr>
          <p:spPr>
            <a:xfrm>
              <a:off x="6178531" y="2233697"/>
              <a:ext cx="1211381" cy="443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3" name="Rectángulo 72"/>
            <p:cNvSpPr/>
            <p:nvPr/>
          </p:nvSpPr>
          <p:spPr>
            <a:xfrm>
              <a:off x="6176011" y="3408142"/>
              <a:ext cx="1211381" cy="261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4" name="Rectángulo 73"/>
            <p:cNvSpPr/>
            <p:nvPr/>
          </p:nvSpPr>
          <p:spPr>
            <a:xfrm>
              <a:off x="6176011" y="3771370"/>
              <a:ext cx="1211381" cy="255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5" name="Rectángulo 74"/>
            <p:cNvSpPr/>
            <p:nvPr/>
          </p:nvSpPr>
          <p:spPr>
            <a:xfrm>
              <a:off x="6169346" y="5902065"/>
              <a:ext cx="1211381" cy="482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sp>
        <p:nvSpPr>
          <p:cNvPr id="76" name="Rectángulo 75"/>
          <p:cNvSpPr/>
          <p:nvPr/>
        </p:nvSpPr>
        <p:spPr>
          <a:xfrm>
            <a:off x="122239" y="1225097"/>
            <a:ext cx="1264096" cy="60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77" name="Rectángulo 76"/>
          <p:cNvSpPr/>
          <p:nvPr/>
        </p:nvSpPr>
        <p:spPr>
          <a:xfrm>
            <a:off x="54840" y="1183544"/>
            <a:ext cx="1398895"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rgbClr val="EEEFF1"/>
                </a:solidFill>
              </a:rPr>
              <a:t>INICIO</a:t>
            </a:r>
          </a:p>
        </p:txBody>
      </p:sp>
      <p:sp>
        <p:nvSpPr>
          <p:cNvPr id="78" name="Rectángulo 77"/>
          <p:cNvSpPr/>
          <p:nvPr/>
        </p:nvSpPr>
        <p:spPr>
          <a:xfrm>
            <a:off x="232836" y="1955092"/>
            <a:ext cx="1211381" cy="443738"/>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Bandeja Recurso de Revisión</a:t>
            </a:r>
          </a:p>
        </p:txBody>
      </p:sp>
      <p:sp>
        <p:nvSpPr>
          <p:cNvPr id="79" name="Rectángulo 78"/>
          <p:cNvSpPr/>
          <p:nvPr/>
        </p:nvSpPr>
        <p:spPr>
          <a:xfrm>
            <a:off x="58650" y="3069676"/>
            <a:ext cx="1392231" cy="50299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Consultas</a:t>
            </a:r>
          </a:p>
        </p:txBody>
      </p:sp>
      <p:sp>
        <p:nvSpPr>
          <p:cNvPr id="80" name="Rectángulo 79"/>
          <p:cNvSpPr/>
          <p:nvPr/>
        </p:nvSpPr>
        <p:spPr>
          <a:xfrm>
            <a:off x="61170" y="5613516"/>
            <a:ext cx="1389711" cy="465325"/>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Acciones</a:t>
            </a:r>
          </a:p>
        </p:txBody>
      </p:sp>
      <p:sp>
        <p:nvSpPr>
          <p:cNvPr id="81" name="Rectángulo 80"/>
          <p:cNvSpPr/>
          <p:nvPr/>
        </p:nvSpPr>
        <p:spPr>
          <a:xfrm>
            <a:off x="232834" y="2474700"/>
            <a:ext cx="1211381" cy="443738"/>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Bandeja de Cumplimiento</a:t>
            </a:r>
          </a:p>
        </p:txBody>
      </p:sp>
      <p:sp>
        <p:nvSpPr>
          <p:cNvPr id="82" name="Rectángulo 81"/>
          <p:cNvSpPr/>
          <p:nvPr/>
        </p:nvSpPr>
        <p:spPr>
          <a:xfrm>
            <a:off x="237124" y="3642316"/>
            <a:ext cx="1211381" cy="308657"/>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Acuses</a:t>
            </a:r>
          </a:p>
        </p:txBody>
      </p:sp>
      <p:sp>
        <p:nvSpPr>
          <p:cNvPr id="83" name="Rectángulo 82"/>
          <p:cNvSpPr/>
          <p:nvPr/>
        </p:nvSpPr>
        <p:spPr>
          <a:xfrm>
            <a:off x="237124" y="3992779"/>
            <a:ext cx="1211381" cy="307247"/>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Alegatos</a:t>
            </a:r>
          </a:p>
        </p:txBody>
      </p:sp>
      <p:sp>
        <p:nvSpPr>
          <p:cNvPr id="84" name="Rectángulo 83"/>
          <p:cNvSpPr/>
          <p:nvPr/>
        </p:nvSpPr>
        <p:spPr>
          <a:xfrm>
            <a:off x="241923" y="6143069"/>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Búsqueda de Expediente</a:t>
            </a:r>
          </a:p>
        </p:txBody>
      </p:sp>
      <p:sp>
        <p:nvSpPr>
          <p:cNvPr id="85" name="CuadroTexto 84"/>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sp>
        <p:nvSpPr>
          <p:cNvPr id="86" name="Rectángulo 85"/>
          <p:cNvSpPr/>
          <p:nvPr/>
        </p:nvSpPr>
        <p:spPr>
          <a:xfrm>
            <a:off x="69775" y="4420157"/>
            <a:ext cx="1389711" cy="50541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Administración</a:t>
            </a:r>
          </a:p>
        </p:txBody>
      </p:sp>
      <p:sp>
        <p:nvSpPr>
          <p:cNvPr id="87" name="Rectángulo 86"/>
          <p:cNvSpPr/>
          <p:nvPr/>
        </p:nvSpPr>
        <p:spPr>
          <a:xfrm>
            <a:off x="285309" y="5026120"/>
            <a:ext cx="1109809" cy="410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88" name="Rectángulo 87"/>
          <p:cNvSpPr/>
          <p:nvPr/>
        </p:nvSpPr>
        <p:spPr>
          <a:xfrm>
            <a:off x="248105" y="5002047"/>
            <a:ext cx="1211381" cy="445398"/>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Expediente Electrónico</a:t>
            </a:r>
          </a:p>
        </p:txBody>
      </p:sp>
    </p:spTree>
    <p:extLst>
      <p:ext uri="{BB962C8B-B14F-4D97-AF65-F5344CB8AC3E}">
        <p14:creationId xmlns:p14="http://schemas.microsoft.com/office/powerpoint/2010/main" val="18290130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l="15944" t="1023" r="12581" b="90497"/>
          <a:stretch/>
        </p:blipFill>
        <p:spPr>
          <a:xfrm>
            <a:off x="6461051" y="0"/>
            <a:ext cx="5730949" cy="457200"/>
          </a:xfrm>
          <a:prstGeom prst="rect">
            <a:avLst/>
          </a:prstGeom>
        </p:spPr>
      </p:pic>
      <p:pic>
        <p:nvPicPr>
          <p:cNvPr id="9" name="Imagen 8"/>
          <p:cNvPicPr>
            <a:picLocks noChangeAspect="1"/>
          </p:cNvPicPr>
          <p:nvPr/>
        </p:nvPicPr>
        <p:blipFill rotWithShape="1">
          <a:blip r:embed="rId4">
            <a:extLst>
              <a:ext uri="{28A0092B-C50C-407E-A947-70E740481C1C}">
                <a14:useLocalDpi xmlns:a14="http://schemas.microsoft.com/office/drawing/2010/main" val="0"/>
              </a:ext>
            </a:extLst>
          </a:blip>
          <a:srcRect l="1076" t="73892" r="65800" b="9126"/>
          <a:stretch/>
        </p:blipFill>
        <p:spPr>
          <a:xfrm>
            <a:off x="7113182" y="487554"/>
            <a:ext cx="4575823" cy="287980"/>
          </a:xfrm>
          <a:prstGeom prst="rect">
            <a:avLst/>
          </a:prstGeom>
        </p:spPr>
      </p:pic>
      <p:grpSp>
        <p:nvGrpSpPr>
          <p:cNvPr id="35" name="Grupo 34"/>
          <p:cNvGrpSpPr/>
          <p:nvPr/>
        </p:nvGrpSpPr>
        <p:grpSpPr>
          <a:xfrm>
            <a:off x="2033534" y="1992632"/>
            <a:ext cx="9903507" cy="2617911"/>
            <a:chOff x="2044167" y="1790614"/>
            <a:chExt cx="9903507" cy="2617911"/>
          </a:xfrm>
        </p:grpSpPr>
        <p:grpSp>
          <p:nvGrpSpPr>
            <p:cNvPr id="22" name="Grupo 21"/>
            <p:cNvGrpSpPr/>
            <p:nvPr/>
          </p:nvGrpSpPr>
          <p:grpSpPr>
            <a:xfrm>
              <a:off x="2044167" y="2872550"/>
              <a:ext cx="9903507" cy="1535975"/>
              <a:chOff x="2065431" y="1773032"/>
              <a:chExt cx="9903507" cy="1535975"/>
            </a:xfrm>
          </p:grpSpPr>
          <p:grpSp>
            <p:nvGrpSpPr>
              <p:cNvPr id="21" name="Grupo 20"/>
              <p:cNvGrpSpPr/>
              <p:nvPr/>
            </p:nvGrpSpPr>
            <p:grpSpPr>
              <a:xfrm>
                <a:off x="2065431" y="2391319"/>
                <a:ext cx="9903507" cy="917688"/>
                <a:chOff x="2055906" y="2067469"/>
                <a:chExt cx="9903507" cy="917688"/>
              </a:xfrm>
            </p:grpSpPr>
            <p:pic>
              <p:nvPicPr>
                <p:cNvPr id="13" name="Imagen 12"/>
                <p:cNvPicPr>
                  <a:picLocks noChangeAspect="1"/>
                </p:cNvPicPr>
                <p:nvPr/>
              </p:nvPicPr>
              <p:blipFill rotWithShape="1">
                <a:blip r:embed="rId5">
                  <a:extLst>
                    <a:ext uri="{28A0092B-C50C-407E-A947-70E740481C1C}">
                      <a14:useLocalDpi xmlns:a14="http://schemas.microsoft.com/office/drawing/2010/main" val="0"/>
                    </a:ext>
                  </a:extLst>
                </a:blip>
                <a:srcRect l="880" t="73448" r="3349" b="14480"/>
                <a:stretch/>
              </p:blipFill>
              <p:spPr>
                <a:xfrm>
                  <a:off x="2055906" y="2777468"/>
                  <a:ext cx="9903505" cy="207689"/>
                </a:xfrm>
                <a:prstGeom prst="rect">
                  <a:avLst/>
                </a:prstGeom>
              </p:spPr>
            </p:pic>
            <p:grpSp>
              <p:nvGrpSpPr>
                <p:cNvPr id="16" name="Grupo 15"/>
                <p:cNvGrpSpPr/>
                <p:nvPr/>
              </p:nvGrpSpPr>
              <p:grpSpPr>
                <a:xfrm>
                  <a:off x="2064895" y="2067469"/>
                  <a:ext cx="9894518" cy="509173"/>
                  <a:chOff x="2064895" y="2067469"/>
                  <a:chExt cx="9894518" cy="509173"/>
                </a:xfrm>
              </p:grpSpPr>
              <p:grpSp>
                <p:nvGrpSpPr>
                  <p:cNvPr id="15" name="Grupo 14"/>
                  <p:cNvGrpSpPr/>
                  <p:nvPr/>
                </p:nvGrpSpPr>
                <p:grpSpPr>
                  <a:xfrm>
                    <a:off x="2064896" y="2268297"/>
                    <a:ext cx="9894517" cy="308345"/>
                    <a:chOff x="2045846" y="2275367"/>
                    <a:chExt cx="9894517" cy="308345"/>
                  </a:xfrm>
                </p:grpSpPr>
                <p:pic>
                  <p:nvPicPr>
                    <p:cNvPr id="6" name="Imagen 5"/>
                    <p:cNvPicPr>
                      <a:picLocks noChangeAspect="1"/>
                    </p:cNvPicPr>
                    <p:nvPr/>
                  </p:nvPicPr>
                  <p:blipFill rotWithShape="1">
                    <a:blip r:embed="rId5">
                      <a:extLst>
                        <a:ext uri="{28A0092B-C50C-407E-A947-70E740481C1C}">
                          <a14:useLocalDpi xmlns:a14="http://schemas.microsoft.com/office/drawing/2010/main" val="0"/>
                        </a:ext>
                      </a:extLst>
                    </a:blip>
                    <a:srcRect l="880" t="17847" r="3349" b="52603"/>
                    <a:stretch/>
                  </p:blipFill>
                  <p:spPr>
                    <a:xfrm>
                      <a:off x="2045846" y="2275367"/>
                      <a:ext cx="6006824" cy="308344"/>
                    </a:xfrm>
                    <a:prstGeom prst="rect">
                      <a:avLst/>
                    </a:prstGeom>
                  </p:spPr>
                </p:pic>
                <p:pic>
                  <p:nvPicPr>
                    <p:cNvPr id="7" name="Imagen 6"/>
                    <p:cNvPicPr>
                      <a:picLocks noChangeAspect="1"/>
                    </p:cNvPicPr>
                    <p:nvPr/>
                  </p:nvPicPr>
                  <p:blipFill rotWithShape="1">
                    <a:blip r:embed="rId6">
                      <a:extLst>
                        <a:ext uri="{28A0092B-C50C-407E-A947-70E740481C1C}">
                          <a14:useLocalDpi xmlns:a14="http://schemas.microsoft.com/office/drawing/2010/main" val="0"/>
                        </a:ext>
                      </a:extLst>
                    </a:blip>
                    <a:srcRect l="35077" t="21882" r="2027" b="47134"/>
                    <a:stretch/>
                  </p:blipFill>
                  <p:spPr>
                    <a:xfrm>
                      <a:off x="8052670" y="2280684"/>
                      <a:ext cx="3887693" cy="303028"/>
                    </a:xfrm>
                    <a:prstGeom prst="rect">
                      <a:avLst/>
                    </a:prstGeom>
                  </p:spPr>
                </p:pic>
              </p:grpSp>
              <p:pic>
                <p:nvPicPr>
                  <p:cNvPr id="14" name="Imagen 13"/>
                  <p:cNvPicPr>
                    <a:picLocks noChangeAspect="1"/>
                  </p:cNvPicPr>
                  <p:nvPr/>
                </p:nvPicPr>
                <p:blipFill rotWithShape="1">
                  <a:blip r:embed="rId5">
                    <a:extLst>
                      <a:ext uri="{28A0092B-C50C-407E-A947-70E740481C1C}">
                        <a14:useLocalDpi xmlns:a14="http://schemas.microsoft.com/office/drawing/2010/main" val="0"/>
                      </a:ext>
                    </a:extLst>
                  </a:blip>
                  <a:srcRect l="880" t="2902" r="3349" b="84318"/>
                  <a:stretch/>
                </p:blipFill>
                <p:spPr>
                  <a:xfrm>
                    <a:off x="2064895" y="2067469"/>
                    <a:ext cx="9894517" cy="219654"/>
                  </a:xfrm>
                  <a:prstGeom prst="rect">
                    <a:avLst/>
                  </a:prstGeom>
                </p:spPr>
              </p:pic>
            </p:grpSp>
          </p:grpSp>
          <p:pic>
            <p:nvPicPr>
              <p:cNvPr id="20" name="Imagen 19"/>
              <p:cNvPicPr>
                <a:picLocks noChangeAspect="1"/>
              </p:cNvPicPr>
              <p:nvPr/>
            </p:nvPicPr>
            <p:blipFill rotWithShape="1">
              <a:blip r:embed="rId3">
                <a:extLst>
                  <a:ext uri="{28A0092B-C50C-407E-A947-70E740481C1C}">
                    <a14:useLocalDpi xmlns:a14="http://schemas.microsoft.com/office/drawing/2010/main" val="0"/>
                  </a:ext>
                </a:extLst>
              </a:blip>
              <a:srcRect l="28877" t="77139" r="56155" b="17561"/>
              <a:stretch/>
            </p:blipFill>
            <p:spPr>
              <a:xfrm>
                <a:off x="6130811" y="1773032"/>
                <a:ext cx="1772744" cy="422082"/>
              </a:xfrm>
              <a:prstGeom prst="rect">
                <a:avLst/>
              </a:prstGeom>
            </p:spPr>
          </p:pic>
        </p:grpSp>
        <p:grpSp>
          <p:nvGrpSpPr>
            <p:cNvPr id="24" name="Grupo 23"/>
            <p:cNvGrpSpPr/>
            <p:nvPr/>
          </p:nvGrpSpPr>
          <p:grpSpPr>
            <a:xfrm>
              <a:off x="2676165" y="1800222"/>
              <a:ext cx="4052571" cy="836763"/>
              <a:chOff x="4905171" y="1246093"/>
              <a:chExt cx="4052571" cy="836763"/>
            </a:xfrm>
          </p:grpSpPr>
          <p:sp>
            <p:nvSpPr>
              <p:cNvPr id="18" name="Rectángulo 17"/>
              <p:cNvSpPr/>
              <p:nvPr/>
            </p:nvSpPr>
            <p:spPr>
              <a:xfrm>
                <a:off x="4905171" y="1246093"/>
                <a:ext cx="4052571" cy="523220"/>
              </a:xfrm>
              <a:prstGeom prst="rect">
                <a:avLst/>
              </a:prstGeom>
              <a:ln w="38100">
                <a:solidFill>
                  <a:srgbClr val="007B64"/>
                </a:solidFill>
              </a:ln>
            </p:spPr>
            <p:txBody>
              <a:bodyPr wrap="square">
                <a:spAutoFit/>
              </a:bodyPr>
              <a:lstStyle/>
              <a:p>
                <a:pPr algn="ctr"/>
                <a:r>
                  <a:rPr lang="es-MX" sz="1400" dirty="0">
                    <a:solidFill>
                      <a:schemeClr val="tx1">
                        <a:lumMod val="75000"/>
                        <a:lumOff val="25000"/>
                      </a:schemeClr>
                    </a:solidFill>
                    <a:latin typeface="Arial" panose="020B0604020202020204" pitchFamily="34" charset="0"/>
                    <a:cs typeface="Arial" panose="020B0604020202020204" pitchFamily="34" charset="0"/>
                  </a:rPr>
                  <a:t>Una vez llenados los campos seleccionar el campo “Buscar”.</a:t>
                </a:r>
              </a:p>
            </p:txBody>
          </p:sp>
          <p:sp>
            <p:nvSpPr>
              <p:cNvPr id="23" name="Flecha abajo 22"/>
              <p:cNvSpPr/>
              <p:nvPr/>
            </p:nvSpPr>
            <p:spPr>
              <a:xfrm>
                <a:off x="8437104" y="1757857"/>
                <a:ext cx="445169" cy="324999"/>
              </a:xfrm>
              <a:prstGeom prst="downArrow">
                <a:avLst/>
              </a:prstGeom>
              <a:solidFill>
                <a:srgbClr val="007B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6" name="Grupo 25"/>
            <p:cNvGrpSpPr/>
            <p:nvPr/>
          </p:nvGrpSpPr>
          <p:grpSpPr>
            <a:xfrm>
              <a:off x="7176979" y="1790614"/>
              <a:ext cx="4052571" cy="842491"/>
              <a:chOff x="4905171" y="1246093"/>
              <a:chExt cx="4052571" cy="842491"/>
            </a:xfrm>
          </p:grpSpPr>
          <p:sp>
            <p:nvSpPr>
              <p:cNvPr id="27" name="Rectángulo 26"/>
              <p:cNvSpPr/>
              <p:nvPr/>
            </p:nvSpPr>
            <p:spPr>
              <a:xfrm>
                <a:off x="4905171" y="1246093"/>
                <a:ext cx="4052571" cy="523220"/>
              </a:xfrm>
              <a:prstGeom prst="rect">
                <a:avLst/>
              </a:prstGeom>
              <a:ln w="38100">
                <a:solidFill>
                  <a:srgbClr val="007B64"/>
                </a:solidFill>
              </a:ln>
            </p:spPr>
            <p:txBody>
              <a:bodyPr wrap="square">
                <a:spAutoFit/>
              </a:bodyPr>
              <a:lstStyle/>
              <a:p>
                <a:pPr algn="ctr"/>
                <a:r>
                  <a:rPr lang="es-MX" sz="1400" dirty="0">
                    <a:solidFill>
                      <a:schemeClr val="tx1">
                        <a:lumMod val="75000"/>
                        <a:lumOff val="25000"/>
                      </a:schemeClr>
                    </a:solidFill>
                    <a:latin typeface="Arial" panose="020B0604020202020204" pitchFamily="34" charset="0"/>
                    <a:cs typeface="Arial" panose="020B0604020202020204" pitchFamily="34" charset="0"/>
                  </a:rPr>
                  <a:t>Para iniciar otra búsqueda seleccionar el campo “Limpiar”.</a:t>
                </a:r>
              </a:p>
            </p:txBody>
          </p:sp>
          <p:sp>
            <p:nvSpPr>
              <p:cNvPr id="28" name="Flecha abajo 27"/>
              <p:cNvSpPr/>
              <p:nvPr/>
            </p:nvSpPr>
            <p:spPr>
              <a:xfrm>
                <a:off x="4980640" y="1763585"/>
                <a:ext cx="445169" cy="324999"/>
              </a:xfrm>
              <a:prstGeom prst="downArrow">
                <a:avLst/>
              </a:prstGeom>
              <a:solidFill>
                <a:srgbClr val="007B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pic>
        <p:nvPicPr>
          <p:cNvPr id="29" name="Imagen 28"/>
          <p:cNvPicPr>
            <a:picLocks noChangeAspect="1"/>
          </p:cNvPicPr>
          <p:nvPr/>
        </p:nvPicPr>
        <p:blipFill rotWithShape="1">
          <a:blip r:embed="rId7">
            <a:extLst>
              <a:ext uri="{28A0092B-C50C-407E-A947-70E740481C1C}">
                <a14:useLocalDpi xmlns:a14="http://schemas.microsoft.com/office/drawing/2010/main" val="0"/>
              </a:ext>
            </a:extLst>
          </a:blip>
          <a:srcRect l="33106" t="3557" r="34019" b="84071"/>
          <a:stretch/>
        </p:blipFill>
        <p:spPr>
          <a:xfrm>
            <a:off x="7662492" y="5356163"/>
            <a:ext cx="3306726" cy="754912"/>
          </a:xfrm>
          <a:prstGeom prst="rect">
            <a:avLst/>
          </a:prstGeom>
        </p:spPr>
      </p:pic>
      <p:sp>
        <p:nvSpPr>
          <p:cNvPr id="32" name="Rectángulo 31"/>
          <p:cNvSpPr/>
          <p:nvPr/>
        </p:nvSpPr>
        <p:spPr>
          <a:xfrm>
            <a:off x="3011883" y="5498093"/>
            <a:ext cx="4052571" cy="523220"/>
          </a:xfrm>
          <a:prstGeom prst="rect">
            <a:avLst/>
          </a:prstGeom>
          <a:ln w="38100">
            <a:solidFill>
              <a:srgbClr val="B3518F"/>
            </a:solidFill>
          </a:ln>
        </p:spPr>
        <p:txBody>
          <a:bodyPr wrap="square">
            <a:spAutoFit/>
          </a:bodyPr>
          <a:lstStyle/>
          <a:p>
            <a:pPr algn="ctr"/>
            <a:r>
              <a:rPr lang="es-MX" sz="1400" dirty="0">
                <a:solidFill>
                  <a:schemeClr val="tx1">
                    <a:lumMod val="75000"/>
                    <a:lumOff val="25000"/>
                  </a:schemeClr>
                </a:solidFill>
                <a:latin typeface="Arial" panose="020B0604020202020204" pitchFamily="34" charset="0"/>
                <a:cs typeface="Arial" panose="020B0604020202020204" pitchFamily="34" charset="0"/>
              </a:rPr>
              <a:t>El sujeto obligado podrá visualizar sus actividades pendientes.</a:t>
            </a:r>
          </a:p>
        </p:txBody>
      </p:sp>
      <p:sp>
        <p:nvSpPr>
          <p:cNvPr id="33" name="Flecha abajo 32"/>
          <p:cNvSpPr/>
          <p:nvPr/>
        </p:nvSpPr>
        <p:spPr>
          <a:xfrm rot="16200000">
            <a:off x="7004369" y="5597203"/>
            <a:ext cx="445169" cy="324999"/>
          </a:xfrm>
          <a:prstGeom prst="downArrow">
            <a:avLst/>
          </a:prstGeom>
          <a:solidFill>
            <a:srgbClr val="B3518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CuadroTexto 36"/>
          <p:cNvSpPr txBox="1"/>
          <p:nvPr/>
        </p:nvSpPr>
        <p:spPr>
          <a:xfrm>
            <a:off x="3637423" y="1235663"/>
            <a:ext cx="6951517" cy="338554"/>
          </a:xfrm>
          <a:prstGeom prst="rect">
            <a:avLst/>
          </a:prstGeom>
          <a:noFill/>
        </p:spPr>
        <p:txBody>
          <a:bodyPr wrap="square" rtlCol="0">
            <a:spAutoFit/>
          </a:bodyPr>
          <a:lstStyle/>
          <a:p>
            <a:pPr algn="ctr"/>
            <a:r>
              <a:rPr lang="es-MX" sz="1600" dirty="0">
                <a:solidFill>
                  <a:srgbClr val="3D2F7E"/>
                </a:solidFill>
                <a:latin typeface="Arial Black" panose="020B0A04020102020204" pitchFamily="34" charset="0"/>
              </a:rPr>
              <a:t>BARRA COMPLETA DE RESULTADOS DE BÚSQUEDA</a:t>
            </a:r>
          </a:p>
        </p:txBody>
      </p:sp>
      <p:sp>
        <p:nvSpPr>
          <p:cNvPr id="38" name="Rectángulo 37"/>
          <p:cNvSpPr/>
          <p:nvPr/>
        </p:nvSpPr>
        <p:spPr>
          <a:xfrm>
            <a:off x="130347" y="4431703"/>
            <a:ext cx="1273186" cy="486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grpSp>
        <p:nvGrpSpPr>
          <p:cNvPr id="39" name="Grupo 38"/>
          <p:cNvGrpSpPr/>
          <p:nvPr/>
        </p:nvGrpSpPr>
        <p:grpSpPr>
          <a:xfrm>
            <a:off x="122239" y="1183544"/>
            <a:ext cx="1281600" cy="5441772"/>
            <a:chOff x="5991351" y="942540"/>
            <a:chExt cx="1398895" cy="5441772"/>
          </a:xfrm>
        </p:grpSpPr>
        <p:sp>
          <p:nvSpPr>
            <p:cNvPr id="40" name="Rectángulo 39"/>
            <p:cNvSpPr/>
            <p:nvPr/>
          </p:nvSpPr>
          <p:spPr>
            <a:xfrm>
              <a:off x="6058750" y="984093"/>
              <a:ext cx="1264096" cy="60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41" name="Rectángulo 40"/>
            <p:cNvSpPr/>
            <p:nvPr/>
          </p:nvSpPr>
          <p:spPr>
            <a:xfrm>
              <a:off x="5991351" y="942540"/>
              <a:ext cx="1398895" cy="685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42" name="Rectángulo 41"/>
            <p:cNvSpPr/>
            <p:nvPr/>
          </p:nvSpPr>
          <p:spPr>
            <a:xfrm>
              <a:off x="6169347" y="1714088"/>
              <a:ext cx="1211381" cy="443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43" name="Rectángulo 42"/>
            <p:cNvSpPr/>
            <p:nvPr/>
          </p:nvSpPr>
          <p:spPr>
            <a:xfrm>
              <a:off x="5997681" y="2853449"/>
              <a:ext cx="1392231" cy="448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44" name="Rectángulo 43"/>
            <p:cNvSpPr/>
            <p:nvPr/>
          </p:nvSpPr>
          <p:spPr>
            <a:xfrm>
              <a:off x="5997681" y="5404157"/>
              <a:ext cx="1389711" cy="433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45" name="Rectángulo 44"/>
            <p:cNvSpPr/>
            <p:nvPr/>
          </p:nvSpPr>
          <p:spPr>
            <a:xfrm>
              <a:off x="6178531" y="2233697"/>
              <a:ext cx="1211381" cy="443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46" name="Rectángulo 45"/>
            <p:cNvSpPr/>
            <p:nvPr/>
          </p:nvSpPr>
          <p:spPr>
            <a:xfrm>
              <a:off x="6176011" y="3408142"/>
              <a:ext cx="1211381" cy="261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47" name="Rectángulo 46"/>
            <p:cNvSpPr/>
            <p:nvPr/>
          </p:nvSpPr>
          <p:spPr>
            <a:xfrm>
              <a:off x="6176011" y="3771370"/>
              <a:ext cx="1211381" cy="255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48" name="Rectángulo 47"/>
            <p:cNvSpPr/>
            <p:nvPr/>
          </p:nvSpPr>
          <p:spPr>
            <a:xfrm>
              <a:off x="6169346" y="5902065"/>
              <a:ext cx="1211381" cy="482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sp>
        <p:nvSpPr>
          <p:cNvPr id="49" name="Rectángulo 48"/>
          <p:cNvSpPr/>
          <p:nvPr/>
        </p:nvSpPr>
        <p:spPr>
          <a:xfrm>
            <a:off x="122239" y="1225097"/>
            <a:ext cx="1264096" cy="60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50" name="Rectángulo 49"/>
          <p:cNvSpPr/>
          <p:nvPr/>
        </p:nvSpPr>
        <p:spPr>
          <a:xfrm>
            <a:off x="54840" y="1183544"/>
            <a:ext cx="1398895"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rgbClr val="EEEFF1"/>
                </a:solidFill>
              </a:rPr>
              <a:t>INICIO</a:t>
            </a:r>
          </a:p>
        </p:txBody>
      </p:sp>
      <p:sp>
        <p:nvSpPr>
          <p:cNvPr id="51" name="Rectángulo 50"/>
          <p:cNvSpPr/>
          <p:nvPr/>
        </p:nvSpPr>
        <p:spPr>
          <a:xfrm>
            <a:off x="232836" y="1955092"/>
            <a:ext cx="1211381" cy="443738"/>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Bandeja Recurso de Revisión</a:t>
            </a:r>
          </a:p>
        </p:txBody>
      </p:sp>
      <p:sp>
        <p:nvSpPr>
          <p:cNvPr id="52" name="Rectángulo 51"/>
          <p:cNvSpPr/>
          <p:nvPr/>
        </p:nvSpPr>
        <p:spPr>
          <a:xfrm>
            <a:off x="58650" y="3069676"/>
            <a:ext cx="1392231" cy="50299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Consultas</a:t>
            </a:r>
          </a:p>
        </p:txBody>
      </p:sp>
      <p:sp>
        <p:nvSpPr>
          <p:cNvPr id="53" name="Rectángulo 52"/>
          <p:cNvSpPr/>
          <p:nvPr/>
        </p:nvSpPr>
        <p:spPr>
          <a:xfrm>
            <a:off x="61170" y="5613516"/>
            <a:ext cx="1389711" cy="465325"/>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Acciones</a:t>
            </a:r>
          </a:p>
        </p:txBody>
      </p:sp>
      <p:sp>
        <p:nvSpPr>
          <p:cNvPr id="54" name="Rectángulo 53"/>
          <p:cNvSpPr/>
          <p:nvPr/>
        </p:nvSpPr>
        <p:spPr>
          <a:xfrm>
            <a:off x="232834" y="2474700"/>
            <a:ext cx="1211381" cy="443738"/>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Bandeja de Cumplimiento</a:t>
            </a:r>
          </a:p>
        </p:txBody>
      </p:sp>
      <p:sp>
        <p:nvSpPr>
          <p:cNvPr id="55" name="Rectángulo 54"/>
          <p:cNvSpPr/>
          <p:nvPr/>
        </p:nvSpPr>
        <p:spPr>
          <a:xfrm>
            <a:off x="237124" y="3642316"/>
            <a:ext cx="1211381" cy="308657"/>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Acuses</a:t>
            </a:r>
          </a:p>
        </p:txBody>
      </p:sp>
      <p:sp>
        <p:nvSpPr>
          <p:cNvPr id="56" name="Rectángulo 55"/>
          <p:cNvSpPr/>
          <p:nvPr/>
        </p:nvSpPr>
        <p:spPr>
          <a:xfrm>
            <a:off x="237124" y="3992779"/>
            <a:ext cx="1211381" cy="307247"/>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Alegatos</a:t>
            </a:r>
          </a:p>
        </p:txBody>
      </p:sp>
      <p:sp>
        <p:nvSpPr>
          <p:cNvPr id="57" name="Rectángulo 56"/>
          <p:cNvSpPr/>
          <p:nvPr/>
        </p:nvSpPr>
        <p:spPr>
          <a:xfrm>
            <a:off x="241923" y="6143069"/>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Búsqueda de Expediente</a:t>
            </a:r>
          </a:p>
        </p:txBody>
      </p:sp>
      <p:sp>
        <p:nvSpPr>
          <p:cNvPr id="58" name="CuadroTexto 57"/>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sp>
        <p:nvSpPr>
          <p:cNvPr id="59" name="Rectángulo 58"/>
          <p:cNvSpPr/>
          <p:nvPr/>
        </p:nvSpPr>
        <p:spPr>
          <a:xfrm>
            <a:off x="69775" y="4420157"/>
            <a:ext cx="1389711" cy="50541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Administración</a:t>
            </a:r>
          </a:p>
        </p:txBody>
      </p:sp>
      <p:sp>
        <p:nvSpPr>
          <p:cNvPr id="60" name="Rectángulo 59"/>
          <p:cNvSpPr/>
          <p:nvPr/>
        </p:nvSpPr>
        <p:spPr>
          <a:xfrm>
            <a:off x="285309" y="5026120"/>
            <a:ext cx="1109809" cy="410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1" name="Rectángulo 60"/>
          <p:cNvSpPr/>
          <p:nvPr/>
        </p:nvSpPr>
        <p:spPr>
          <a:xfrm>
            <a:off x="248105" y="5002047"/>
            <a:ext cx="1211381" cy="445398"/>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Expediente Electrónico</a:t>
            </a:r>
          </a:p>
        </p:txBody>
      </p:sp>
      <p:sp>
        <p:nvSpPr>
          <p:cNvPr id="62" name="Rectángulo 61"/>
          <p:cNvSpPr/>
          <p:nvPr/>
        </p:nvSpPr>
        <p:spPr>
          <a:xfrm>
            <a:off x="7916204" y="474274"/>
            <a:ext cx="3683918" cy="318052"/>
          </a:xfrm>
          <a:prstGeom prst="rect">
            <a:avLst/>
          </a:prstGeom>
          <a:solidFill>
            <a:srgbClr val="EEEFF1">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9"/>
          <p:cNvSpPr/>
          <p:nvPr/>
        </p:nvSpPr>
        <p:spPr>
          <a:xfrm>
            <a:off x="7198243" y="468729"/>
            <a:ext cx="440187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spTree>
    <p:extLst>
      <p:ext uri="{BB962C8B-B14F-4D97-AF65-F5344CB8AC3E}">
        <p14:creationId xmlns:p14="http://schemas.microsoft.com/office/powerpoint/2010/main" val="32239721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l="15944" t="1023" r="12581" b="90497"/>
          <a:stretch/>
        </p:blipFill>
        <p:spPr>
          <a:xfrm>
            <a:off x="6461051" y="0"/>
            <a:ext cx="5730949" cy="457200"/>
          </a:xfrm>
          <a:prstGeom prst="rect">
            <a:avLst/>
          </a:prstGeom>
        </p:spPr>
      </p:pic>
      <p:pic>
        <p:nvPicPr>
          <p:cNvPr id="9" name="Imagen 8"/>
          <p:cNvPicPr>
            <a:picLocks noChangeAspect="1"/>
          </p:cNvPicPr>
          <p:nvPr/>
        </p:nvPicPr>
        <p:blipFill rotWithShape="1">
          <a:blip r:embed="rId4">
            <a:extLst>
              <a:ext uri="{28A0092B-C50C-407E-A947-70E740481C1C}">
                <a14:useLocalDpi xmlns:a14="http://schemas.microsoft.com/office/drawing/2010/main" val="0"/>
              </a:ext>
            </a:extLst>
          </a:blip>
          <a:srcRect l="1076" t="73892" r="65800" b="9126"/>
          <a:stretch/>
        </p:blipFill>
        <p:spPr>
          <a:xfrm>
            <a:off x="7113182" y="487554"/>
            <a:ext cx="4575823" cy="287980"/>
          </a:xfrm>
          <a:prstGeom prst="rect">
            <a:avLst/>
          </a:prstGeom>
        </p:spPr>
      </p:pic>
      <p:sp>
        <p:nvSpPr>
          <p:cNvPr id="38" name="Rectángulo 37"/>
          <p:cNvSpPr/>
          <p:nvPr/>
        </p:nvSpPr>
        <p:spPr>
          <a:xfrm>
            <a:off x="130347" y="4431703"/>
            <a:ext cx="1273186" cy="486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grpSp>
        <p:nvGrpSpPr>
          <p:cNvPr id="39" name="Grupo 38"/>
          <p:cNvGrpSpPr/>
          <p:nvPr/>
        </p:nvGrpSpPr>
        <p:grpSpPr>
          <a:xfrm>
            <a:off x="122239" y="1183544"/>
            <a:ext cx="1281600" cy="5441772"/>
            <a:chOff x="5991351" y="942540"/>
            <a:chExt cx="1398895" cy="5441772"/>
          </a:xfrm>
        </p:grpSpPr>
        <p:sp>
          <p:nvSpPr>
            <p:cNvPr id="40" name="Rectángulo 39"/>
            <p:cNvSpPr/>
            <p:nvPr/>
          </p:nvSpPr>
          <p:spPr>
            <a:xfrm>
              <a:off x="6058750" y="984093"/>
              <a:ext cx="1264096" cy="60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41" name="Rectángulo 40"/>
            <p:cNvSpPr/>
            <p:nvPr/>
          </p:nvSpPr>
          <p:spPr>
            <a:xfrm>
              <a:off x="5991351" y="942540"/>
              <a:ext cx="1398895" cy="685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42" name="Rectángulo 41"/>
            <p:cNvSpPr/>
            <p:nvPr/>
          </p:nvSpPr>
          <p:spPr>
            <a:xfrm>
              <a:off x="6169347" y="1714088"/>
              <a:ext cx="1211381" cy="443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43" name="Rectángulo 42"/>
            <p:cNvSpPr/>
            <p:nvPr/>
          </p:nvSpPr>
          <p:spPr>
            <a:xfrm>
              <a:off x="5997681" y="2853449"/>
              <a:ext cx="1392231" cy="448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44" name="Rectángulo 43"/>
            <p:cNvSpPr/>
            <p:nvPr/>
          </p:nvSpPr>
          <p:spPr>
            <a:xfrm>
              <a:off x="5997681" y="5404157"/>
              <a:ext cx="1389711" cy="433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45" name="Rectángulo 44"/>
            <p:cNvSpPr/>
            <p:nvPr/>
          </p:nvSpPr>
          <p:spPr>
            <a:xfrm>
              <a:off x="6178531" y="2233697"/>
              <a:ext cx="1211381" cy="443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46" name="Rectángulo 45"/>
            <p:cNvSpPr/>
            <p:nvPr/>
          </p:nvSpPr>
          <p:spPr>
            <a:xfrm>
              <a:off x="6176011" y="3408142"/>
              <a:ext cx="1211381" cy="261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47" name="Rectángulo 46"/>
            <p:cNvSpPr/>
            <p:nvPr/>
          </p:nvSpPr>
          <p:spPr>
            <a:xfrm>
              <a:off x="6176011" y="3771370"/>
              <a:ext cx="1211381" cy="255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48" name="Rectángulo 47"/>
            <p:cNvSpPr/>
            <p:nvPr/>
          </p:nvSpPr>
          <p:spPr>
            <a:xfrm>
              <a:off x="6169346" y="5902065"/>
              <a:ext cx="1211381" cy="482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sp>
        <p:nvSpPr>
          <p:cNvPr id="49" name="Rectángulo 48"/>
          <p:cNvSpPr/>
          <p:nvPr/>
        </p:nvSpPr>
        <p:spPr>
          <a:xfrm>
            <a:off x="122239" y="1225097"/>
            <a:ext cx="1264096" cy="60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50" name="Rectángulo 49"/>
          <p:cNvSpPr/>
          <p:nvPr/>
        </p:nvSpPr>
        <p:spPr>
          <a:xfrm>
            <a:off x="54840" y="1183544"/>
            <a:ext cx="1398895"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rgbClr val="EEEFF1"/>
                </a:solidFill>
              </a:rPr>
              <a:t>INICIO</a:t>
            </a:r>
          </a:p>
        </p:txBody>
      </p:sp>
      <p:sp>
        <p:nvSpPr>
          <p:cNvPr id="51" name="Rectángulo 50"/>
          <p:cNvSpPr/>
          <p:nvPr/>
        </p:nvSpPr>
        <p:spPr>
          <a:xfrm>
            <a:off x="232836" y="1955092"/>
            <a:ext cx="1211381" cy="443738"/>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Bandeja Recurso de Revisión</a:t>
            </a:r>
          </a:p>
        </p:txBody>
      </p:sp>
      <p:sp>
        <p:nvSpPr>
          <p:cNvPr id="52" name="Rectángulo 51"/>
          <p:cNvSpPr/>
          <p:nvPr/>
        </p:nvSpPr>
        <p:spPr>
          <a:xfrm>
            <a:off x="58650" y="3069676"/>
            <a:ext cx="1392231" cy="50299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Consultas</a:t>
            </a:r>
          </a:p>
        </p:txBody>
      </p:sp>
      <p:sp>
        <p:nvSpPr>
          <p:cNvPr id="53" name="Rectángulo 52"/>
          <p:cNvSpPr/>
          <p:nvPr/>
        </p:nvSpPr>
        <p:spPr>
          <a:xfrm>
            <a:off x="61170" y="5613516"/>
            <a:ext cx="1389711" cy="465325"/>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Acciones</a:t>
            </a:r>
          </a:p>
        </p:txBody>
      </p:sp>
      <p:sp>
        <p:nvSpPr>
          <p:cNvPr id="54" name="Rectángulo 53"/>
          <p:cNvSpPr/>
          <p:nvPr/>
        </p:nvSpPr>
        <p:spPr>
          <a:xfrm>
            <a:off x="232834" y="2474700"/>
            <a:ext cx="1211381" cy="443738"/>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Bandeja de Cumplimiento</a:t>
            </a:r>
          </a:p>
        </p:txBody>
      </p:sp>
      <p:sp>
        <p:nvSpPr>
          <p:cNvPr id="55" name="Rectángulo 54"/>
          <p:cNvSpPr/>
          <p:nvPr/>
        </p:nvSpPr>
        <p:spPr>
          <a:xfrm>
            <a:off x="237124" y="3642316"/>
            <a:ext cx="1211381" cy="308657"/>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Acuses</a:t>
            </a:r>
          </a:p>
        </p:txBody>
      </p:sp>
      <p:sp>
        <p:nvSpPr>
          <p:cNvPr id="56" name="Rectángulo 55"/>
          <p:cNvSpPr/>
          <p:nvPr/>
        </p:nvSpPr>
        <p:spPr>
          <a:xfrm>
            <a:off x="237124" y="3992779"/>
            <a:ext cx="1211381" cy="307247"/>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Alegatos</a:t>
            </a:r>
          </a:p>
        </p:txBody>
      </p:sp>
      <p:sp>
        <p:nvSpPr>
          <p:cNvPr id="57" name="Rectángulo 56"/>
          <p:cNvSpPr/>
          <p:nvPr/>
        </p:nvSpPr>
        <p:spPr>
          <a:xfrm>
            <a:off x="241923" y="6143069"/>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Búsqueda de Expediente</a:t>
            </a:r>
          </a:p>
        </p:txBody>
      </p:sp>
      <p:sp>
        <p:nvSpPr>
          <p:cNvPr id="58" name="CuadroTexto 57"/>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sp>
        <p:nvSpPr>
          <p:cNvPr id="59" name="Rectángulo 58"/>
          <p:cNvSpPr/>
          <p:nvPr/>
        </p:nvSpPr>
        <p:spPr>
          <a:xfrm>
            <a:off x="69775" y="4420157"/>
            <a:ext cx="1389711" cy="50541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Administración</a:t>
            </a:r>
          </a:p>
        </p:txBody>
      </p:sp>
      <p:sp>
        <p:nvSpPr>
          <p:cNvPr id="60" name="Rectángulo 59"/>
          <p:cNvSpPr/>
          <p:nvPr/>
        </p:nvSpPr>
        <p:spPr>
          <a:xfrm>
            <a:off x="285309" y="5026120"/>
            <a:ext cx="1109809" cy="410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1" name="Rectángulo 60"/>
          <p:cNvSpPr/>
          <p:nvPr/>
        </p:nvSpPr>
        <p:spPr>
          <a:xfrm>
            <a:off x="248105" y="5002047"/>
            <a:ext cx="1211381" cy="445398"/>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Expediente Electrónico</a:t>
            </a:r>
          </a:p>
        </p:txBody>
      </p:sp>
      <p:sp>
        <p:nvSpPr>
          <p:cNvPr id="62" name="Rectángulo 61"/>
          <p:cNvSpPr/>
          <p:nvPr/>
        </p:nvSpPr>
        <p:spPr>
          <a:xfrm>
            <a:off x="7916204" y="474274"/>
            <a:ext cx="3683918" cy="318052"/>
          </a:xfrm>
          <a:prstGeom prst="rect">
            <a:avLst/>
          </a:prstGeom>
          <a:solidFill>
            <a:srgbClr val="EEEFF1">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9"/>
          <p:cNvSpPr/>
          <p:nvPr/>
        </p:nvSpPr>
        <p:spPr>
          <a:xfrm>
            <a:off x="7198243" y="468729"/>
            <a:ext cx="440187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pic>
        <p:nvPicPr>
          <p:cNvPr id="63" name="Imagen 62"/>
          <p:cNvPicPr>
            <a:picLocks noChangeAspect="1"/>
          </p:cNvPicPr>
          <p:nvPr/>
        </p:nvPicPr>
        <p:blipFill rotWithShape="1">
          <a:blip r:embed="rId5">
            <a:extLst>
              <a:ext uri="{28A0092B-C50C-407E-A947-70E740481C1C}">
                <a14:useLocalDpi xmlns:a14="http://schemas.microsoft.com/office/drawing/2010/main" val="0"/>
              </a:ext>
            </a:extLst>
          </a:blip>
          <a:srcRect l="22251" t="46942" r="21701" b="31985"/>
          <a:stretch/>
        </p:blipFill>
        <p:spPr>
          <a:xfrm>
            <a:off x="2482779" y="1846700"/>
            <a:ext cx="8993575" cy="1897225"/>
          </a:xfrm>
          <a:prstGeom prst="rect">
            <a:avLst/>
          </a:prstGeom>
        </p:spPr>
      </p:pic>
      <p:sp>
        <p:nvSpPr>
          <p:cNvPr id="65" name="Elipse 64"/>
          <p:cNvSpPr/>
          <p:nvPr/>
        </p:nvSpPr>
        <p:spPr>
          <a:xfrm>
            <a:off x="4759895" y="2434298"/>
            <a:ext cx="1024218" cy="1324349"/>
          </a:xfrm>
          <a:prstGeom prst="ellipse">
            <a:avLst/>
          </a:prstGeom>
          <a:noFill/>
          <a:ln w="28575">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6" name="Rectángulo 65"/>
          <p:cNvSpPr/>
          <p:nvPr/>
        </p:nvSpPr>
        <p:spPr>
          <a:xfrm>
            <a:off x="3698099" y="4417271"/>
            <a:ext cx="6349668" cy="1169551"/>
          </a:xfrm>
          <a:prstGeom prst="rect">
            <a:avLst/>
          </a:prstGeom>
          <a:ln w="38100">
            <a:solidFill>
              <a:srgbClr val="007B64"/>
            </a:solidFill>
          </a:ln>
        </p:spPr>
        <p:txBody>
          <a:bodyPr wrap="square">
            <a:spAutoFit/>
          </a:bodyPr>
          <a:lstStyle/>
          <a:p>
            <a:pPr marL="342900" indent="-342900" algn="just">
              <a:buClr>
                <a:srgbClr val="7B1F8B"/>
              </a:buClr>
              <a:buFont typeface="Wingdings" panose="05000000000000000000" pitchFamily="2" charset="2"/>
              <a:buChar char="§"/>
            </a:pPr>
            <a:r>
              <a:rPr lang="es-MX" sz="1400" dirty="0">
                <a:solidFill>
                  <a:schemeClr val="tx1">
                    <a:lumMod val="75000"/>
                    <a:lumOff val="25000"/>
                  </a:schemeClr>
                </a:solidFill>
                <a:latin typeface="Arial" panose="020B0604020202020204" pitchFamily="34" charset="0"/>
                <a:cs typeface="Arial" panose="020B0604020202020204" pitchFamily="34" charset="0"/>
              </a:rPr>
              <a:t>Cada número se refiere a una acción a realizar.</a:t>
            </a:r>
          </a:p>
          <a:p>
            <a:pPr marL="342900" indent="-342900" algn="just">
              <a:buClr>
                <a:srgbClr val="7B1F8B"/>
              </a:buClr>
              <a:buFont typeface="Wingdings" panose="05000000000000000000" pitchFamily="2" charset="2"/>
              <a:buChar char="§"/>
            </a:pPr>
            <a:endParaRPr lang="es-MX" sz="14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lgn="just">
              <a:buClr>
                <a:srgbClr val="7B1F8B"/>
              </a:buClr>
              <a:buFont typeface="Wingdings" panose="05000000000000000000" pitchFamily="2" charset="2"/>
              <a:buChar char="§"/>
            </a:pPr>
            <a:r>
              <a:rPr lang="es-MX" sz="1400" dirty="0">
                <a:solidFill>
                  <a:schemeClr val="tx1">
                    <a:lumMod val="75000"/>
                    <a:lumOff val="25000"/>
                  </a:schemeClr>
                </a:solidFill>
                <a:latin typeface="Arial" panose="020B0604020202020204" pitchFamily="34" charset="0"/>
                <a:cs typeface="Arial" panose="020B0604020202020204" pitchFamily="34" charset="0"/>
              </a:rPr>
              <a:t>Al colocar el cursor sobre el número aparecerá el nombre de la acción.</a:t>
            </a:r>
          </a:p>
          <a:p>
            <a:pPr marL="342900" indent="-342900" algn="just">
              <a:buClr>
                <a:srgbClr val="7B1F8B"/>
              </a:buClr>
              <a:buFont typeface="Wingdings" panose="05000000000000000000" pitchFamily="2" charset="2"/>
              <a:buChar char="§"/>
            </a:pPr>
            <a:endParaRPr lang="es-MX" sz="14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lgn="just">
              <a:buClr>
                <a:srgbClr val="7B1F8B"/>
              </a:buClr>
              <a:buFont typeface="Wingdings" panose="05000000000000000000" pitchFamily="2" charset="2"/>
              <a:buChar char="§"/>
            </a:pPr>
            <a:r>
              <a:rPr lang="es-MX" sz="1400" dirty="0">
                <a:solidFill>
                  <a:schemeClr val="tx1">
                    <a:lumMod val="75000"/>
                    <a:lumOff val="25000"/>
                  </a:schemeClr>
                </a:solidFill>
                <a:latin typeface="Arial" panose="020B0604020202020204" pitchFamily="34" charset="0"/>
                <a:cs typeface="Arial" panose="020B0604020202020204" pitchFamily="34" charset="0"/>
              </a:rPr>
              <a:t>Seleccionar para activar y realizar la acción.</a:t>
            </a:r>
          </a:p>
        </p:txBody>
      </p:sp>
      <p:sp>
        <p:nvSpPr>
          <p:cNvPr id="67" name="Flecha abajo 66"/>
          <p:cNvSpPr/>
          <p:nvPr/>
        </p:nvSpPr>
        <p:spPr>
          <a:xfrm rot="10800000">
            <a:off x="5049418" y="3910219"/>
            <a:ext cx="445169" cy="509937"/>
          </a:xfrm>
          <a:prstGeom prst="downArrow">
            <a:avLst/>
          </a:prstGeom>
          <a:solidFill>
            <a:srgbClr val="007B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6797269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59" name="Grupo 58"/>
          <p:cNvGrpSpPr/>
          <p:nvPr/>
        </p:nvGrpSpPr>
        <p:grpSpPr>
          <a:xfrm>
            <a:off x="2828353" y="1284642"/>
            <a:ext cx="8738058" cy="5054175"/>
            <a:chOff x="2828353" y="1284642"/>
            <a:chExt cx="8738058" cy="5054175"/>
          </a:xfrm>
        </p:grpSpPr>
        <p:grpSp>
          <p:nvGrpSpPr>
            <p:cNvPr id="53" name="Grupo 52"/>
            <p:cNvGrpSpPr/>
            <p:nvPr/>
          </p:nvGrpSpPr>
          <p:grpSpPr>
            <a:xfrm>
              <a:off x="2828353" y="1284642"/>
              <a:ext cx="8738058" cy="5054175"/>
              <a:chOff x="2828353" y="1284642"/>
              <a:chExt cx="8738058" cy="5054175"/>
            </a:xfrm>
          </p:grpSpPr>
          <p:grpSp>
            <p:nvGrpSpPr>
              <p:cNvPr id="27" name="Grupo 26"/>
              <p:cNvGrpSpPr/>
              <p:nvPr/>
            </p:nvGrpSpPr>
            <p:grpSpPr>
              <a:xfrm>
                <a:off x="2828353" y="1339687"/>
                <a:ext cx="6498172" cy="4999130"/>
                <a:chOff x="2208130" y="1341512"/>
                <a:chExt cx="6498172" cy="4999130"/>
              </a:xfrm>
            </p:grpSpPr>
            <p:pic>
              <p:nvPicPr>
                <p:cNvPr id="15" name="Imagen 14"/>
                <p:cNvPicPr>
                  <a:picLocks noChangeAspect="1"/>
                </p:cNvPicPr>
                <p:nvPr/>
              </p:nvPicPr>
              <p:blipFill rotWithShape="1">
                <a:blip r:embed="rId3">
                  <a:extLst>
                    <a:ext uri="{28A0092B-C50C-407E-A947-70E740481C1C}">
                      <a14:useLocalDpi xmlns:a14="http://schemas.microsoft.com/office/drawing/2010/main" val="0"/>
                    </a:ext>
                  </a:extLst>
                </a:blip>
                <a:srcRect l="4165" t="95208" r="3299" b="2154"/>
                <a:stretch/>
              </p:blipFill>
              <p:spPr>
                <a:xfrm>
                  <a:off x="2227813" y="6137181"/>
                  <a:ext cx="6473518" cy="115264"/>
                </a:xfrm>
                <a:prstGeom prst="rect">
                  <a:avLst/>
                </a:prstGeom>
              </p:spPr>
            </p:pic>
            <p:pic>
              <p:nvPicPr>
                <p:cNvPr id="13" name="Imagen 12"/>
                <p:cNvPicPr>
                  <a:picLocks noChangeAspect="1"/>
                </p:cNvPicPr>
                <p:nvPr/>
              </p:nvPicPr>
              <p:blipFill rotWithShape="1">
                <a:blip r:embed="rId4">
                  <a:extLst>
                    <a:ext uri="{28A0092B-C50C-407E-A947-70E740481C1C}">
                      <a14:useLocalDpi xmlns:a14="http://schemas.microsoft.com/office/drawing/2010/main" val="0"/>
                    </a:ext>
                  </a:extLst>
                </a:blip>
                <a:srcRect l="4225" t="70881" r="8935" b="11883"/>
                <a:stretch/>
              </p:blipFill>
              <p:spPr>
                <a:xfrm>
                  <a:off x="2208131" y="5227585"/>
                  <a:ext cx="6493200" cy="774599"/>
                </a:xfrm>
                <a:prstGeom prst="rect">
                  <a:avLst/>
                </a:prstGeom>
              </p:spPr>
            </p:pic>
            <p:sp>
              <p:nvSpPr>
                <p:cNvPr id="14" name="Rectángulo 13"/>
                <p:cNvSpPr/>
                <p:nvPr/>
              </p:nvSpPr>
              <p:spPr>
                <a:xfrm>
                  <a:off x="2232784" y="5442197"/>
                  <a:ext cx="6468547" cy="898445"/>
                </a:xfrm>
                <a:prstGeom prst="rect">
                  <a:avLst/>
                </a:prstGeom>
                <a:solidFill>
                  <a:srgbClr val="EEEFF1">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7" name="Grupo 16"/>
                <p:cNvGrpSpPr/>
                <p:nvPr/>
              </p:nvGrpSpPr>
              <p:grpSpPr>
                <a:xfrm>
                  <a:off x="2208130" y="1341512"/>
                  <a:ext cx="6498172" cy="3795824"/>
                  <a:chOff x="2296913" y="1351175"/>
                  <a:chExt cx="6498172" cy="3795824"/>
                </a:xfrm>
              </p:grpSpPr>
              <p:pic>
                <p:nvPicPr>
                  <p:cNvPr id="12" name="Imagen 11"/>
                  <p:cNvPicPr>
                    <a:picLocks noChangeAspect="1"/>
                  </p:cNvPicPr>
                  <p:nvPr/>
                </p:nvPicPr>
                <p:blipFill rotWithShape="1">
                  <a:blip r:embed="rId4">
                    <a:extLst>
                      <a:ext uri="{28A0092B-C50C-407E-A947-70E740481C1C}">
                        <a14:useLocalDpi xmlns:a14="http://schemas.microsoft.com/office/drawing/2010/main" val="0"/>
                      </a:ext>
                    </a:extLst>
                  </a:blip>
                  <a:srcRect l="4225" t="8091" r="59998" b="29119"/>
                  <a:stretch/>
                </p:blipFill>
                <p:spPr>
                  <a:xfrm>
                    <a:off x="2296913" y="1351175"/>
                    <a:ext cx="3598562" cy="3795824"/>
                  </a:xfrm>
                  <a:prstGeom prst="rect">
                    <a:avLst/>
                  </a:prstGeom>
                </p:spPr>
              </p:pic>
              <p:pic>
                <p:nvPicPr>
                  <p:cNvPr id="16" name="Imagen 15"/>
                  <p:cNvPicPr>
                    <a:picLocks noChangeAspect="1"/>
                  </p:cNvPicPr>
                  <p:nvPr/>
                </p:nvPicPr>
                <p:blipFill rotWithShape="1">
                  <a:blip r:embed="rId4">
                    <a:extLst>
                      <a:ext uri="{28A0092B-C50C-407E-A947-70E740481C1C}">
                        <a14:useLocalDpi xmlns:a14="http://schemas.microsoft.com/office/drawing/2010/main" val="0"/>
                      </a:ext>
                    </a:extLst>
                  </a:blip>
                  <a:srcRect l="55623" t="8091" r="15548" b="29119"/>
                  <a:stretch/>
                </p:blipFill>
                <p:spPr>
                  <a:xfrm>
                    <a:off x="5895475" y="1351175"/>
                    <a:ext cx="2899610" cy="3795824"/>
                  </a:xfrm>
                  <a:prstGeom prst="rect">
                    <a:avLst/>
                  </a:prstGeom>
                </p:spPr>
              </p:pic>
            </p:grpSp>
          </p:grpSp>
          <p:grpSp>
            <p:nvGrpSpPr>
              <p:cNvPr id="28" name="Grupo 27"/>
              <p:cNvGrpSpPr/>
              <p:nvPr/>
            </p:nvGrpSpPr>
            <p:grpSpPr>
              <a:xfrm>
                <a:off x="4593599" y="2511082"/>
                <a:ext cx="1850065" cy="659218"/>
                <a:chOff x="2336455" y="3916927"/>
                <a:chExt cx="1850065" cy="659218"/>
              </a:xfrm>
            </p:grpSpPr>
            <p:pic>
              <p:nvPicPr>
                <p:cNvPr id="29" name="Imagen 28"/>
                <p:cNvPicPr>
                  <a:picLocks noChangeAspect="1"/>
                </p:cNvPicPr>
                <p:nvPr/>
              </p:nvPicPr>
              <p:blipFill rotWithShape="1">
                <a:blip r:embed="rId3">
                  <a:extLst>
                    <a:ext uri="{28A0092B-C50C-407E-A947-70E740481C1C}">
                      <a14:useLocalDpi xmlns:a14="http://schemas.microsoft.com/office/drawing/2010/main" val="0"/>
                    </a:ext>
                  </a:extLst>
                </a:blip>
                <a:srcRect l="5388" t="49418" r="76220" b="40058"/>
                <a:stretch/>
              </p:blipFill>
              <p:spPr>
                <a:xfrm>
                  <a:off x="2336455" y="3916927"/>
                  <a:ext cx="1850065" cy="659218"/>
                </a:xfrm>
                <a:prstGeom prst="rect">
                  <a:avLst/>
                </a:prstGeom>
              </p:spPr>
            </p:pic>
            <p:sp>
              <p:nvSpPr>
                <p:cNvPr id="30" name="Rectángulo 29"/>
                <p:cNvSpPr/>
                <p:nvPr/>
              </p:nvSpPr>
              <p:spPr>
                <a:xfrm>
                  <a:off x="2336455" y="3916927"/>
                  <a:ext cx="1850065" cy="659218"/>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31" name="Flecha abajo 30"/>
              <p:cNvSpPr/>
              <p:nvPr/>
            </p:nvSpPr>
            <p:spPr>
              <a:xfrm>
                <a:off x="5054182" y="3190953"/>
                <a:ext cx="289786" cy="193959"/>
              </a:xfrm>
              <a:prstGeom prst="downArrow">
                <a:avLst/>
              </a:prstGeom>
              <a:solidFill>
                <a:srgbClr val="007B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Elipse 31"/>
              <p:cNvSpPr/>
              <p:nvPr/>
            </p:nvSpPr>
            <p:spPr>
              <a:xfrm>
                <a:off x="5062038" y="3391131"/>
                <a:ext cx="259142" cy="255603"/>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3" name="Grupo 32"/>
              <p:cNvGrpSpPr/>
              <p:nvPr/>
            </p:nvGrpSpPr>
            <p:grpSpPr>
              <a:xfrm>
                <a:off x="2918637" y="4938427"/>
                <a:ext cx="1965252" cy="523220"/>
                <a:chOff x="3584943" y="5596871"/>
                <a:chExt cx="1965252" cy="523220"/>
              </a:xfrm>
            </p:grpSpPr>
            <p:sp>
              <p:nvSpPr>
                <p:cNvPr id="34" name="Rectángulo 33"/>
                <p:cNvSpPr/>
                <p:nvPr/>
              </p:nvSpPr>
              <p:spPr>
                <a:xfrm>
                  <a:off x="3584943" y="5596871"/>
                  <a:ext cx="1965252" cy="523220"/>
                </a:xfrm>
                <a:prstGeom prst="rect">
                  <a:avLst/>
                </a:prstGeom>
              </p:spPr>
              <p:txBody>
                <a:bodyPr wrap="square">
                  <a:spAutoFit/>
                </a:bodyPr>
                <a:lstStyle/>
                <a:p>
                  <a:pPr algn="just"/>
                  <a:r>
                    <a:rPr lang="es-MX" sz="1400" dirty="0">
                      <a:solidFill>
                        <a:schemeClr val="tx1">
                          <a:lumMod val="75000"/>
                          <a:lumOff val="25000"/>
                        </a:schemeClr>
                      </a:solidFill>
                      <a:latin typeface="Arial" panose="020B0604020202020204" pitchFamily="34" charset="0"/>
                      <a:cs typeface="Arial" panose="020B0604020202020204" pitchFamily="34" charset="0"/>
                    </a:rPr>
                    <a:t>Aparecerá el catálogo de Comisionados.</a:t>
                  </a:r>
                </a:p>
              </p:txBody>
            </p:sp>
            <p:sp>
              <p:nvSpPr>
                <p:cNvPr id="35" name="Rectángulo 34"/>
                <p:cNvSpPr/>
                <p:nvPr/>
              </p:nvSpPr>
              <p:spPr>
                <a:xfrm>
                  <a:off x="3584943" y="5611867"/>
                  <a:ext cx="1965252" cy="493228"/>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dirty="0"/>
                </a:p>
              </p:txBody>
            </p:sp>
          </p:grpSp>
          <p:sp>
            <p:nvSpPr>
              <p:cNvPr id="36" name="Flecha abajo 35"/>
              <p:cNvSpPr/>
              <p:nvPr/>
            </p:nvSpPr>
            <p:spPr>
              <a:xfrm rot="12722250">
                <a:off x="4844151" y="4604443"/>
                <a:ext cx="289786" cy="380595"/>
              </a:xfrm>
              <a:prstGeom prst="downArrow">
                <a:avLst/>
              </a:prstGeom>
              <a:solidFill>
                <a:srgbClr val="007B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Elipse 36"/>
              <p:cNvSpPr/>
              <p:nvPr/>
            </p:nvSpPr>
            <p:spPr>
              <a:xfrm>
                <a:off x="5046973" y="4359848"/>
                <a:ext cx="259142" cy="255603"/>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Elipse 44"/>
              <p:cNvSpPr/>
              <p:nvPr/>
            </p:nvSpPr>
            <p:spPr>
              <a:xfrm>
                <a:off x="8857290" y="2422654"/>
                <a:ext cx="259142" cy="255603"/>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Elipse 45"/>
              <p:cNvSpPr/>
              <p:nvPr/>
            </p:nvSpPr>
            <p:spPr>
              <a:xfrm>
                <a:off x="8857290" y="2894602"/>
                <a:ext cx="259142" cy="255603"/>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48" name="Grupo 47"/>
              <p:cNvGrpSpPr/>
              <p:nvPr/>
            </p:nvGrpSpPr>
            <p:grpSpPr>
              <a:xfrm>
                <a:off x="9434667" y="1284642"/>
                <a:ext cx="1159969" cy="1405421"/>
                <a:chOff x="9490587" y="1392749"/>
                <a:chExt cx="1159969" cy="1405421"/>
              </a:xfrm>
            </p:grpSpPr>
            <p:grpSp>
              <p:nvGrpSpPr>
                <p:cNvPr id="44" name="Grupo 43"/>
                <p:cNvGrpSpPr/>
                <p:nvPr/>
              </p:nvGrpSpPr>
              <p:grpSpPr>
                <a:xfrm>
                  <a:off x="9511157" y="1409407"/>
                  <a:ext cx="1127961" cy="1377924"/>
                  <a:chOff x="9673389" y="2596653"/>
                  <a:chExt cx="1127961" cy="1377924"/>
                </a:xfrm>
              </p:grpSpPr>
              <p:pic>
                <p:nvPicPr>
                  <p:cNvPr id="41" name="Imagen 40"/>
                  <p:cNvPicPr>
                    <a:picLocks noChangeAspect="1"/>
                  </p:cNvPicPr>
                  <p:nvPr/>
                </p:nvPicPr>
                <p:blipFill rotWithShape="1">
                  <a:blip r:embed="rId5">
                    <a:extLst>
                      <a:ext uri="{28A0092B-C50C-407E-A947-70E740481C1C}">
                        <a14:useLocalDpi xmlns:a14="http://schemas.microsoft.com/office/drawing/2010/main" val="0"/>
                      </a:ext>
                    </a:extLst>
                  </a:blip>
                  <a:srcRect l="12198" t="9898" r="47179" b="15481"/>
                  <a:stretch/>
                </p:blipFill>
                <p:spPr>
                  <a:xfrm>
                    <a:off x="9673389" y="2598821"/>
                    <a:ext cx="1108911" cy="1371600"/>
                  </a:xfrm>
                  <a:prstGeom prst="rect">
                    <a:avLst/>
                  </a:prstGeom>
                </p:spPr>
              </p:pic>
              <p:pic>
                <p:nvPicPr>
                  <p:cNvPr id="42" name="Imagen 41"/>
                  <p:cNvPicPr>
                    <a:picLocks noChangeAspect="1"/>
                  </p:cNvPicPr>
                  <p:nvPr/>
                </p:nvPicPr>
                <p:blipFill rotWithShape="1">
                  <a:blip r:embed="rId5">
                    <a:extLst>
                      <a:ext uri="{28A0092B-C50C-407E-A947-70E740481C1C}">
                        <a14:useLocalDpi xmlns:a14="http://schemas.microsoft.com/office/drawing/2010/main" val="0"/>
                      </a:ext>
                    </a:extLst>
                  </a:blip>
                  <a:srcRect l="67943" t="9898" r="26940" b="81557"/>
                  <a:stretch/>
                </p:blipFill>
                <p:spPr>
                  <a:xfrm>
                    <a:off x="10661650" y="2596653"/>
                    <a:ext cx="139700" cy="157079"/>
                  </a:xfrm>
                  <a:prstGeom prst="rect">
                    <a:avLst/>
                  </a:prstGeom>
                </p:spPr>
              </p:pic>
              <p:pic>
                <p:nvPicPr>
                  <p:cNvPr id="43" name="Imagen 42"/>
                  <p:cNvPicPr>
                    <a:picLocks noChangeAspect="1"/>
                  </p:cNvPicPr>
                  <p:nvPr/>
                </p:nvPicPr>
                <p:blipFill rotWithShape="1">
                  <a:blip r:embed="rId5">
                    <a:extLst>
                      <a:ext uri="{28A0092B-C50C-407E-A947-70E740481C1C}">
                        <a14:useLocalDpi xmlns:a14="http://schemas.microsoft.com/office/drawing/2010/main" val="0"/>
                      </a:ext>
                    </a:extLst>
                  </a:blip>
                  <a:srcRect l="83310" t="17498" r="13898" b="15905"/>
                  <a:stretch/>
                </p:blipFill>
                <p:spPr>
                  <a:xfrm>
                    <a:off x="10715370" y="2750465"/>
                    <a:ext cx="76200" cy="1224112"/>
                  </a:xfrm>
                  <a:prstGeom prst="rect">
                    <a:avLst/>
                  </a:prstGeom>
                </p:spPr>
              </p:pic>
            </p:grpSp>
            <p:sp>
              <p:nvSpPr>
                <p:cNvPr id="47" name="Rectángulo 46"/>
                <p:cNvSpPr/>
                <p:nvPr/>
              </p:nvSpPr>
              <p:spPr>
                <a:xfrm>
                  <a:off x="9490587" y="1392749"/>
                  <a:ext cx="1159969" cy="1405421"/>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49" name="Flecha abajo 48"/>
              <p:cNvSpPr/>
              <p:nvPr/>
            </p:nvSpPr>
            <p:spPr>
              <a:xfrm rot="5400000">
                <a:off x="9176661" y="2444839"/>
                <a:ext cx="289786" cy="193959"/>
              </a:xfrm>
              <a:prstGeom prst="downArrow">
                <a:avLst/>
              </a:prstGeom>
              <a:solidFill>
                <a:srgbClr val="007B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0" name="Imagen 49"/>
              <p:cNvPicPr>
                <a:picLocks noChangeAspect="1"/>
              </p:cNvPicPr>
              <p:nvPr/>
            </p:nvPicPr>
            <p:blipFill rotWithShape="1">
              <a:blip r:embed="rId6">
                <a:extLst>
                  <a:ext uri="{28A0092B-C50C-407E-A947-70E740481C1C}">
                    <a14:useLocalDpi xmlns:a14="http://schemas.microsoft.com/office/drawing/2010/main" val="0"/>
                  </a:ext>
                </a:extLst>
              </a:blip>
              <a:srcRect l="7656" t="7478" r="11110" b="7768"/>
              <a:stretch/>
            </p:blipFill>
            <p:spPr>
              <a:xfrm>
                <a:off x="9434667" y="2921758"/>
                <a:ext cx="2108622" cy="1176238"/>
              </a:xfrm>
              <a:prstGeom prst="rect">
                <a:avLst/>
              </a:prstGeom>
            </p:spPr>
          </p:pic>
          <p:sp>
            <p:nvSpPr>
              <p:cNvPr id="51" name="Rectángulo 50"/>
              <p:cNvSpPr/>
              <p:nvPr/>
            </p:nvSpPr>
            <p:spPr>
              <a:xfrm>
                <a:off x="9414614" y="2920431"/>
                <a:ext cx="2151797" cy="1201924"/>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2" name="Flecha abajo 51"/>
              <p:cNvSpPr/>
              <p:nvPr/>
            </p:nvSpPr>
            <p:spPr>
              <a:xfrm rot="5400000">
                <a:off x="9169672" y="2936506"/>
                <a:ext cx="289786" cy="193959"/>
              </a:xfrm>
              <a:prstGeom prst="downArrow">
                <a:avLst/>
              </a:prstGeom>
              <a:solidFill>
                <a:srgbClr val="007B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54" name="Elipse 53"/>
            <p:cNvSpPr/>
            <p:nvPr/>
          </p:nvSpPr>
          <p:spPr>
            <a:xfrm>
              <a:off x="9021051" y="4352723"/>
              <a:ext cx="259142" cy="255603"/>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Flecha abajo 54"/>
            <p:cNvSpPr/>
            <p:nvPr/>
          </p:nvSpPr>
          <p:spPr>
            <a:xfrm rot="19280586">
              <a:off x="9222696" y="4516470"/>
              <a:ext cx="289786" cy="498038"/>
            </a:xfrm>
            <a:prstGeom prst="downArrow">
              <a:avLst/>
            </a:prstGeom>
            <a:solidFill>
              <a:srgbClr val="B3518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56" name="Grupo 55"/>
            <p:cNvGrpSpPr/>
            <p:nvPr/>
          </p:nvGrpSpPr>
          <p:grpSpPr>
            <a:xfrm>
              <a:off x="9547878" y="4992846"/>
              <a:ext cx="1035320" cy="823698"/>
              <a:chOff x="9326525" y="5595016"/>
              <a:chExt cx="1035320" cy="823698"/>
            </a:xfrm>
          </p:grpSpPr>
          <p:pic>
            <p:nvPicPr>
              <p:cNvPr id="57" name="Imagen 56"/>
              <p:cNvPicPr>
                <a:picLocks noChangeAspect="1"/>
              </p:cNvPicPr>
              <p:nvPr/>
            </p:nvPicPr>
            <p:blipFill rotWithShape="1">
              <a:blip r:embed="rId7">
                <a:extLst>
                  <a:ext uri="{28A0092B-C50C-407E-A947-70E740481C1C}">
                    <a14:useLocalDpi xmlns:a14="http://schemas.microsoft.com/office/drawing/2010/main" val="0"/>
                  </a:ext>
                </a:extLst>
              </a:blip>
              <a:srcRect l="50049" t="36352" r="31057" b="28982"/>
              <a:stretch/>
            </p:blipFill>
            <p:spPr>
              <a:xfrm>
                <a:off x="9326525" y="5595017"/>
                <a:ext cx="1035320" cy="823697"/>
              </a:xfrm>
              <a:prstGeom prst="rect">
                <a:avLst/>
              </a:prstGeom>
            </p:spPr>
          </p:pic>
          <p:sp>
            <p:nvSpPr>
              <p:cNvPr id="58" name="Rectángulo 57"/>
              <p:cNvSpPr/>
              <p:nvPr/>
            </p:nvSpPr>
            <p:spPr>
              <a:xfrm>
                <a:off x="9336132" y="5595016"/>
                <a:ext cx="1025713" cy="823697"/>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60" name="Rectángulo 59"/>
          <p:cNvSpPr/>
          <p:nvPr/>
        </p:nvSpPr>
        <p:spPr>
          <a:xfrm>
            <a:off x="130347" y="4431703"/>
            <a:ext cx="1273186" cy="486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grpSp>
        <p:nvGrpSpPr>
          <p:cNvPr id="61" name="Grupo 60"/>
          <p:cNvGrpSpPr/>
          <p:nvPr/>
        </p:nvGrpSpPr>
        <p:grpSpPr>
          <a:xfrm>
            <a:off x="122239" y="1183544"/>
            <a:ext cx="1281600" cy="5441772"/>
            <a:chOff x="5991351" y="942540"/>
            <a:chExt cx="1398895" cy="5441772"/>
          </a:xfrm>
        </p:grpSpPr>
        <p:sp>
          <p:nvSpPr>
            <p:cNvPr id="62" name="Rectángulo 61"/>
            <p:cNvSpPr/>
            <p:nvPr/>
          </p:nvSpPr>
          <p:spPr>
            <a:xfrm>
              <a:off x="6058750" y="984093"/>
              <a:ext cx="1264096" cy="60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63" name="Rectángulo 62"/>
            <p:cNvSpPr/>
            <p:nvPr/>
          </p:nvSpPr>
          <p:spPr>
            <a:xfrm>
              <a:off x="5991351" y="942540"/>
              <a:ext cx="1398895" cy="685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4" name="Rectángulo 63"/>
            <p:cNvSpPr/>
            <p:nvPr/>
          </p:nvSpPr>
          <p:spPr>
            <a:xfrm>
              <a:off x="6169347" y="1714088"/>
              <a:ext cx="1211381" cy="443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5" name="Rectángulo 64"/>
            <p:cNvSpPr/>
            <p:nvPr/>
          </p:nvSpPr>
          <p:spPr>
            <a:xfrm>
              <a:off x="5997681" y="2853449"/>
              <a:ext cx="1392231" cy="448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6" name="Rectángulo 65"/>
            <p:cNvSpPr/>
            <p:nvPr/>
          </p:nvSpPr>
          <p:spPr>
            <a:xfrm>
              <a:off x="5997681" y="5404157"/>
              <a:ext cx="1389711" cy="433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7" name="Rectángulo 66"/>
            <p:cNvSpPr/>
            <p:nvPr/>
          </p:nvSpPr>
          <p:spPr>
            <a:xfrm>
              <a:off x="6178531" y="2233697"/>
              <a:ext cx="1211381" cy="443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8" name="Rectángulo 67"/>
            <p:cNvSpPr/>
            <p:nvPr/>
          </p:nvSpPr>
          <p:spPr>
            <a:xfrm>
              <a:off x="6176011" y="3408142"/>
              <a:ext cx="1211381" cy="261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9" name="Rectángulo 68"/>
            <p:cNvSpPr/>
            <p:nvPr/>
          </p:nvSpPr>
          <p:spPr>
            <a:xfrm>
              <a:off x="6176011" y="3771370"/>
              <a:ext cx="1211381" cy="255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0" name="Rectángulo 69"/>
            <p:cNvSpPr/>
            <p:nvPr/>
          </p:nvSpPr>
          <p:spPr>
            <a:xfrm>
              <a:off x="6169346" y="5902065"/>
              <a:ext cx="1211381" cy="482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sp>
        <p:nvSpPr>
          <p:cNvPr id="71" name="Rectángulo 70"/>
          <p:cNvSpPr/>
          <p:nvPr/>
        </p:nvSpPr>
        <p:spPr>
          <a:xfrm>
            <a:off x="122239" y="1225097"/>
            <a:ext cx="1264096" cy="60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72" name="Rectángulo 71"/>
          <p:cNvSpPr/>
          <p:nvPr/>
        </p:nvSpPr>
        <p:spPr>
          <a:xfrm>
            <a:off x="54840" y="1183544"/>
            <a:ext cx="1398895"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rgbClr val="EEEFF1"/>
                </a:solidFill>
              </a:rPr>
              <a:t>INICIO</a:t>
            </a:r>
          </a:p>
        </p:txBody>
      </p:sp>
      <p:sp>
        <p:nvSpPr>
          <p:cNvPr id="73" name="Rectángulo 72"/>
          <p:cNvSpPr/>
          <p:nvPr/>
        </p:nvSpPr>
        <p:spPr>
          <a:xfrm>
            <a:off x="232836" y="1955092"/>
            <a:ext cx="1211381" cy="443738"/>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Bandeja Recurso de Revisión</a:t>
            </a:r>
          </a:p>
        </p:txBody>
      </p:sp>
      <p:sp>
        <p:nvSpPr>
          <p:cNvPr id="74" name="Rectángulo 73"/>
          <p:cNvSpPr/>
          <p:nvPr/>
        </p:nvSpPr>
        <p:spPr>
          <a:xfrm>
            <a:off x="58650" y="3069676"/>
            <a:ext cx="1392231" cy="50299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Consultas</a:t>
            </a:r>
          </a:p>
        </p:txBody>
      </p:sp>
      <p:sp>
        <p:nvSpPr>
          <p:cNvPr id="75" name="Rectángulo 74"/>
          <p:cNvSpPr/>
          <p:nvPr/>
        </p:nvSpPr>
        <p:spPr>
          <a:xfrm>
            <a:off x="61170" y="5613516"/>
            <a:ext cx="1389711" cy="465325"/>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Acciones</a:t>
            </a:r>
          </a:p>
        </p:txBody>
      </p:sp>
      <p:sp>
        <p:nvSpPr>
          <p:cNvPr id="76" name="Rectángulo 75"/>
          <p:cNvSpPr/>
          <p:nvPr/>
        </p:nvSpPr>
        <p:spPr>
          <a:xfrm>
            <a:off x="232834" y="2474700"/>
            <a:ext cx="1211381" cy="443738"/>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Bandeja de Cumplimiento</a:t>
            </a:r>
          </a:p>
        </p:txBody>
      </p:sp>
      <p:sp>
        <p:nvSpPr>
          <p:cNvPr id="77" name="Rectángulo 76"/>
          <p:cNvSpPr/>
          <p:nvPr/>
        </p:nvSpPr>
        <p:spPr>
          <a:xfrm>
            <a:off x="237124" y="3642316"/>
            <a:ext cx="1211381" cy="308657"/>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Acuses</a:t>
            </a:r>
          </a:p>
        </p:txBody>
      </p:sp>
      <p:sp>
        <p:nvSpPr>
          <p:cNvPr id="78" name="Rectángulo 77"/>
          <p:cNvSpPr/>
          <p:nvPr/>
        </p:nvSpPr>
        <p:spPr>
          <a:xfrm>
            <a:off x="237124" y="3992779"/>
            <a:ext cx="1211381" cy="307247"/>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Alegatos</a:t>
            </a:r>
          </a:p>
        </p:txBody>
      </p:sp>
      <p:sp>
        <p:nvSpPr>
          <p:cNvPr id="79" name="Rectángulo 78"/>
          <p:cNvSpPr/>
          <p:nvPr/>
        </p:nvSpPr>
        <p:spPr>
          <a:xfrm>
            <a:off x="241923" y="6143069"/>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Búsqueda de Expediente</a:t>
            </a:r>
          </a:p>
        </p:txBody>
      </p:sp>
      <p:sp>
        <p:nvSpPr>
          <p:cNvPr id="80" name="CuadroTexto 79"/>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sp>
        <p:nvSpPr>
          <p:cNvPr id="81" name="Rectángulo 80"/>
          <p:cNvSpPr/>
          <p:nvPr/>
        </p:nvSpPr>
        <p:spPr>
          <a:xfrm>
            <a:off x="69775" y="4420157"/>
            <a:ext cx="1389711" cy="50541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Administración</a:t>
            </a:r>
          </a:p>
        </p:txBody>
      </p:sp>
      <p:sp>
        <p:nvSpPr>
          <p:cNvPr id="82" name="Rectángulo 81"/>
          <p:cNvSpPr/>
          <p:nvPr/>
        </p:nvSpPr>
        <p:spPr>
          <a:xfrm>
            <a:off x="285309" y="5026120"/>
            <a:ext cx="1109809" cy="410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83" name="Rectángulo 82"/>
          <p:cNvSpPr/>
          <p:nvPr/>
        </p:nvSpPr>
        <p:spPr>
          <a:xfrm>
            <a:off x="248105" y="5002047"/>
            <a:ext cx="1211381" cy="445398"/>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Expediente Electrónico</a:t>
            </a:r>
          </a:p>
        </p:txBody>
      </p:sp>
      <p:pic>
        <p:nvPicPr>
          <p:cNvPr id="84" name="Imagen 83"/>
          <p:cNvPicPr>
            <a:picLocks noChangeAspect="1"/>
          </p:cNvPicPr>
          <p:nvPr/>
        </p:nvPicPr>
        <p:blipFill rotWithShape="1">
          <a:blip r:embed="rId8">
            <a:extLst>
              <a:ext uri="{28A0092B-C50C-407E-A947-70E740481C1C}">
                <a14:useLocalDpi xmlns:a14="http://schemas.microsoft.com/office/drawing/2010/main" val="0"/>
              </a:ext>
            </a:extLst>
          </a:blip>
          <a:srcRect l="15944" t="1023" r="12581" b="90497"/>
          <a:stretch/>
        </p:blipFill>
        <p:spPr>
          <a:xfrm>
            <a:off x="6461051" y="0"/>
            <a:ext cx="5730949" cy="457200"/>
          </a:xfrm>
          <a:prstGeom prst="rect">
            <a:avLst/>
          </a:prstGeom>
        </p:spPr>
      </p:pic>
      <p:pic>
        <p:nvPicPr>
          <p:cNvPr id="85" name="Imagen 84"/>
          <p:cNvPicPr>
            <a:picLocks noChangeAspect="1"/>
          </p:cNvPicPr>
          <p:nvPr/>
        </p:nvPicPr>
        <p:blipFill rotWithShape="1">
          <a:blip r:embed="rId9">
            <a:extLst>
              <a:ext uri="{28A0092B-C50C-407E-A947-70E740481C1C}">
                <a14:useLocalDpi xmlns:a14="http://schemas.microsoft.com/office/drawing/2010/main" val="0"/>
              </a:ext>
            </a:extLst>
          </a:blip>
          <a:srcRect l="1076" t="73892" r="65800" b="9126"/>
          <a:stretch/>
        </p:blipFill>
        <p:spPr>
          <a:xfrm>
            <a:off x="7113182" y="487554"/>
            <a:ext cx="4575823" cy="287980"/>
          </a:xfrm>
          <a:prstGeom prst="rect">
            <a:avLst/>
          </a:prstGeom>
        </p:spPr>
      </p:pic>
      <p:sp>
        <p:nvSpPr>
          <p:cNvPr id="86" name="Rectángulo 85"/>
          <p:cNvSpPr/>
          <p:nvPr/>
        </p:nvSpPr>
        <p:spPr>
          <a:xfrm>
            <a:off x="7916204" y="474274"/>
            <a:ext cx="3683918" cy="318052"/>
          </a:xfrm>
          <a:prstGeom prst="rect">
            <a:avLst/>
          </a:prstGeom>
          <a:solidFill>
            <a:srgbClr val="EEEFF1">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7" name="Rectángulo 86"/>
          <p:cNvSpPr/>
          <p:nvPr/>
        </p:nvSpPr>
        <p:spPr>
          <a:xfrm>
            <a:off x="7198243" y="468729"/>
            <a:ext cx="440187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spTree>
    <p:extLst>
      <p:ext uri="{BB962C8B-B14F-4D97-AF65-F5344CB8AC3E}">
        <p14:creationId xmlns:p14="http://schemas.microsoft.com/office/powerpoint/2010/main" val="3595343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ángulo 84"/>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CuadroTexto 22"/>
          <p:cNvSpPr txBox="1"/>
          <p:nvPr/>
        </p:nvSpPr>
        <p:spPr>
          <a:xfrm>
            <a:off x="1909960" y="253841"/>
            <a:ext cx="2797626" cy="461665"/>
          </a:xfrm>
          <a:prstGeom prst="rect">
            <a:avLst/>
          </a:prstGeom>
          <a:noFill/>
        </p:spPr>
        <p:txBody>
          <a:bodyPr wrap="square" rtlCol="0">
            <a:spAutoFit/>
          </a:bodyPr>
          <a:lstStyle/>
          <a:p>
            <a:r>
              <a:rPr lang="es-MX" sz="2400" b="1" dirty="0">
                <a:solidFill>
                  <a:srgbClr val="007B64"/>
                </a:solidFill>
                <a:latin typeface="Arial" panose="020B0604020202020204" pitchFamily="34" charset="0"/>
                <a:cs typeface="Arial" panose="020B0604020202020204" pitchFamily="34" charset="0"/>
              </a:rPr>
              <a:t>MENÚ DE INICIO </a:t>
            </a:r>
          </a:p>
        </p:txBody>
      </p:sp>
      <p:grpSp>
        <p:nvGrpSpPr>
          <p:cNvPr id="65" name="Grupo 64"/>
          <p:cNvGrpSpPr/>
          <p:nvPr/>
        </p:nvGrpSpPr>
        <p:grpSpPr>
          <a:xfrm>
            <a:off x="122239" y="1183544"/>
            <a:ext cx="1281600" cy="5360100"/>
            <a:chOff x="5991351" y="942540"/>
            <a:chExt cx="1398895" cy="5360100"/>
          </a:xfrm>
        </p:grpSpPr>
        <p:sp>
          <p:nvSpPr>
            <p:cNvPr id="66" name="Rectángulo 65"/>
            <p:cNvSpPr/>
            <p:nvPr/>
          </p:nvSpPr>
          <p:spPr>
            <a:xfrm>
              <a:off x="6058750" y="984093"/>
              <a:ext cx="1264096" cy="602725"/>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67" name="Rectángulo 66"/>
            <p:cNvSpPr/>
            <p:nvPr/>
          </p:nvSpPr>
          <p:spPr>
            <a:xfrm>
              <a:off x="5991351" y="942540"/>
              <a:ext cx="1398895"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8" name="Rectángulo 67"/>
            <p:cNvSpPr/>
            <p:nvPr/>
          </p:nvSpPr>
          <p:spPr>
            <a:xfrm>
              <a:off x="6169347" y="1714088"/>
              <a:ext cx="1211381" cy="63159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9" name="Rectángulo 68"/>
            <p:cNvSpPr/>
            <p:nvPr/>
          </p:nvSpPr>
          <p:spPr>
            <a:xfrm>
              <a:off x="5997681" y="3037946"/>
              <a:ext cx="139223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70" name="Rectángulo 69"/>
            <p:cNvSpPr/>
            <p:nvPr/>
          </p:nvSpPr>
          <p:spPr>
            <a:xfrm>
              <a:off x="5997681" y="5015058"/>
              <a:ext cx="138971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71" name="Rectángulo 70"/>
            <p:cNvSpPr/>
            <p:nvPr/>
          </p:nvSpPr>
          <p:spPr>
            <a:xfrm>
              <a:off x="6178531" y="2429177"/>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2" name="Rectángulo 71"/>
            <p:cNvSpPr/>
            <p:nvPr/>
          </p:nvSpPr>
          <p:spPr>
            <a:xfrm>
              <a:off x="6176011" y="3807271"/>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3" name="Rectángulo 72"/>
            <p:cNvSpPr/>
            <p:nvPr/>
          </p:nvSpPr>
          <p:spPr>
            <a:xfrm>
              <a:off x="6176011" y="4413308"/>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4" name="Rectángulo 73"/>
            <p:cNvSpPr/>
            <p:nvPr/>
          </p:nvSpPr>
          <p:spPr>
            <a:xfrm>
              <a:off x="6169346" y="5777364"/>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sp>
        <p:nvSpPr>
          <p:cNvPr id="75" name="Rectángulo 74"/>
          <p:cNvSpPr/>
          <p:nvPr/>
        </p:nvSpPr>
        <p:spPr>
          <a:xfrm>
            <a:off x="122239" y="1225097"/>
            <a:ext cx="1264096" cy="602725"/>
          </a:xfrm>
          <a:prstGeom prst="rect">
            <a:avLst/>
          </a:prstGeom>
          <a:solidFill>
            <a:schemeClr val="bg1"/>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76" name="Rectángulo 75"/>
          <p:cNvSpPr/>
          <p:nvPr/>
        </p:nvSpPr>
        <p:spPr>
          <a:xfrm>
            <a:off x="54840" y="1183544"/>
            <a:ext cx="1398895"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75000"/>
                  </a:schemeClr>
                </a:solidFill>
              </a:rPr>
              <a:t>Unidades Administrativas</a:t>
            </a:r>
          </a:p>
        </p:txBody>
      </p:sp>
      <p:sp>
        <p:nvSpPr>
          <p:cNvPr id="77" name="Rectángulo 76"/>
          <p:cNvSpPr/>
          <p:nvPr/>
        </p:nvSpPr>
        <p:spPr>
          <a:xfrm>
            <a:off x="232836" y="1955092"/>
            <a:ext cx="1211381" cy="63159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65000"/>
                  </a:schemeClr>
                </a:solidFill>
              </a:rPr>
              <a:t>Administración de Unidades Administrativas</a:t>
            </a:r>
          </a:p>
        </p:txBody>
      </p:sp>
      <p:sp>
        <p:nvSpPr>
          <p:cNvPr id="78" name="Rectángulo 77"/>
          <p:cNvSpPr/>
          <p:nvPr/>
        </p:nvSpPr>
        <p:spPr>
          <a:xfrm>
            <a:off x="61170" y="3278950"/>
            <a:ext cx="139223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75000"/>
                  </a:schemeClr>
                </a:solidFill>
              </a:rPr>
              <a:t>Carga de Información</a:t>
            </a:r>
          </a:p>
        </p:txBody>
      </p:sp>
      <p:sp>
        <p:nvSpPr>
          <p:cNvPr id="79" name="Rectángulo 78"/>
          <p:cNvSpPr/>
          <p:nvPr/>
        </p:nvSpPr>
        <p:spPr>
          <a:xfrm>
            <a:off x="61170" y="5256062"/>
            <a:ext cx="138971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75000"/>
                  </a:schemeClr>
                </a:solidFill>
              </a:rPr>
              <a:t>Opciones Avanzadas</a:t>
            </a:r>
          </a:p>
        </p:txBody>
      </p:sp>
      <p:sp>
        <p:nvSpPr>
          <p:cNvPr id="80" name="Rectángulo 79"/>
          <p:cNvSpPr/>
          <p:nvPr/>
        </p:nvSpPr>
        <p:spPr>
          <a:xfrm>
            <a:off x="242020" y="2670181"/>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65000"/>
                  </a:schemeClr>
                </a:solidFill>
              </a:rPr>
              <a:t>Asignación de Formatos</a:t>
            </a:r>
          </a:p>
        </p:txBody>
      </p:sp>
      <p:sp>
        <p:nvSpPr>
          <p:cNvPr id="81" name="Rectángulo 80"/>
          <p:cNvSpPr/>
          <p:nvPr/>
        </p:nvSpPr>
        <p:spPr>
          <a:xfrm>
            <a:off x="239500" y="4048275"/>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65000"/>
                  </a:schemeClr>
                </a:solidFill>
              </a:rPr>
              <a:t>Carga de Archivos</a:t>
            </a:r>
          </a:p>
        </p:txBody>
      </p:sp>
      <p:sp>
        <p:nvSpPr>
          <p:cNvPr id="82" name="Rectángulo 81"/>
          <p:cNvSpPr/>
          <p:nvPr/>
        </p:nvSpPr>
        <p:spPr>
          <a:xfrm>
            <a:off x="239500" y="4654312"/>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65000"/>
                  </a:schemeClr>
                </a:solidFill>
              </a:rPr>
              <a:t>Administración de Información</a:t>
            </a:r>
          </a:p>
        </p:txBody>
      </p:sp>
      <p:sp>
        <p:nvSpPr>
          <p:cNvPr id="83" name="Rectángulo 82"/>
          <p:cNvSpPr/>
          <p:nvPr/>
        </p:nvSpPr>
        <p:spPr>
          <a:xfrm>
            <a:off x="232835" y="6018368"/>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65000"/>
                  </a:schemeClr>
                </a:solidFill>
              </a:rPr>
              <a:t>Copia/Borra Información</a:t>
            </a:r>
          </a:p>
        </p:txBody>
      </p:sp>
      <p:sp>
        <p:nvSpPr>
          <p:cNvPr id="84" name="CuadroTexto 83"/>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grpSp>
        <p:nvGrpSpPr>
          <p:cNvPr id="19" name="Grupo 18"/>
          <p:cNvGrpSpPr/>
          <p:nvPr/>
        </p:nvGrpSpPr>
        <p:grpSpPr>
          <a:xfrm>
            <a:off x="2441829" y="1367032"/>
            <a:ext cx="9030659" cy="830180"/>
            <a:chOff x="2399298" y="997642"/>
            <a:chExt cx="9030659" cy="830180"/>
          </a:xfrm>
        </p:grpSpPr>
        <p:pic>
          <p:nvPicPr>
            <p:cNvPr id="86" name="Imagen 85"/>
            <p:cNvPicPr>
              <a:picLocks noChangeAspect="1"/>
            </p:cNvPicPr>
            <p:nvPr/>
          </p:nvPicPr>
          <p:blipFill rotWithShape="1">
            <a:blip r:embed="rId3">
              <a:extLst>
                <a:ext uri="{28A0092B-C50C-407E-A947-70E740481C1C}">
                  <a14:useLocalDpi xmlns:a14="http://schemas.microsoft.com/office/drawing/2010/main" val="0"/>
                </a:ext>
              </a:extLst>
            </a:blip>
            <a:srcRect l="2481" t="72821" r="48298" b="2758"/>
            <a:stretch/>
          </p:blipFill>
          <p:spPr>
            <a:xfrm>
              <a:off x="2399298" y="997642"/>
              <a:ext cx="9030659" cy="830180"/>
            </a:xfrm>
            <a:prstGeom prst="rect">
              <a:avLst/>
            </a:prstGeom>
          </p:spPr>
        </p:pic>
        <p:sp>
          <p:nvSpPr>
            <p:cNvPr id="10" name="Rectángulo 9"/>
            <p:cNvSpPr/>
            <p:nvPr/>
          </p:nvSpPr>
          <p:spPr>
            <a:xfrm>
              <a:off x="2519614" y="1087733"/>
              <a:ext cx="8910343" cy="610476"/>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grpSp>
        <p:nvGrpSpPr>
          <p:cNvPr id="11" name="Grupo 10"/>
          <p:cNvGrpSpPr/>
          <p:nvPr/>
        </p:nvGrpSpPr>
        <p:grpSpPr>
          <a:xfrm>
            <a:off x="3327821" y="2399920"/>
            <a:ext cx="2524473" cy="1112316"/>
            <a:chOff x="3308772" y="1820503"/>
            <a:chExt cx="2524473" cy="1112316"/>
          </a:xfrm>
        </p:grpSpPr>
        <p:pic>
          <p:nvPicPr>
            <p:cNvPr id="4" name="Imagen 3"/>
            <p:cNvPicPr>
              <a:picLocks noChangeAspect="1"/>
            </p:cNvPicPr>
            <p:nvPr/>
          </p:nvPicPr>
          <p:blipFill rotWithShape="1">
            <a:blip r:embed="rId4">
              <a:extLst>
                <a:ext uri="{28A0092B-C50C-407E-A947-70E740481C1C}">
                  <a14:useLocalDpi xmlns:a14="http://schemas.microsoft.com/office/drawing/2010/main" val="0"/>
                </a:ext>
              </a:extLst>
            </a:blip>
            <a:srcRect l="8144" t="7228" r="6474" b="11199"/>
            <a:stretch/>
          </p:blipFill>
          <p:spPr>
            <a:xfrm>
              <a:off x="3308772" y="1820503"/>
              <a:ext cx="2524473" cy="1112316"/>
            </a:xfrm>
            <a:prstGeom prst="rect">
              <a:avLst/>
            </a:prstGeom>
          </p:spPr>
        </p:pic>
        <p:sp>
          <p:nvSpPr>
            <p:cNvPr id="58" name="Rectángulo 57"/>
            <p:cNvSpPr/>
            <p:nvPr/>
          </p:nvSpPr>
          <p:spPr>
            <a:xfrm>
              <a:off x="3311677" y="1842632"/>
              <a:ext cx="2521567" cy="1090187"/>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grpSp>
        <p:nvGrpSpPr>
          <p:cNvPr id="15" name="Grupo 14"/>
          <p:cNvGrpSpPr/>
          <p:nvPr/>
        </p:nvGrpSpPr>
        <p:grpSpPr>
          <a:xfrm>
            <a:off x="6303068" y="2422049"/>
            <a:ext cx="2139661" cy="928415"/>
            <a:chOff x="6226417" y="1834358"/>
            <a:chExt cx="2139661" cy="928415"/>
          </a:xfrm>
        </p:grpSpPr>
        <p:pic>
          <p:nvPicPr>
            <p:cNvPr id="6" name="Imagen 5"/>
            <p:cNvPicPr>
              <a:picLocks noChangeAspect="1"/>
            </p:cNvPicPr>
            <p:nvPr/>
          </p:nvPicPr>
          <p:blipFill rotWithShape="1">
            <a:blip r:embed="rId5">
              <a:extLst>
                <a:ext uri="{28A0092B-C50C-407E-A947-70E740481C1C}">
                  <a14:useLocalDpi xmlns:a14="http://schemas.microsoft.com/office/drawing/2010/main" val="0"/>
                </a:ext>
              </a:extLst>
            </a:blip>
            <a:srcRect l="5407" t="11018" r="7279" b="12827"/>
            <a:stretch/>
          </p:blipFill>
          <p:spPr>
            <a:xfrm>
              <a:off x="6226417" y="1848373"/>
              <a:ext cx="2012888" cy="914400"/>
            </a:xfrm>
            <a:prstGeom prst="rect">
              <a:avLst/>
            </a:prstGeom>
          </p:spPr>
        </p:pic>
        <p:sp>
          <p:nvSpPr>
            <p:cNvPr id="87" name="Rectángulo 86"/>
            <p:cNvSpPr/>
            <p:nvPr/>
          </p:nvSpPr>
          <p:spPr>
            <a:xfrm>
              <a:off x="6237027" y="1834358"/>
              <a:ext cx="2129051" cy="928415"/>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grpSp>
        <p:nvGrpSpPr>
          <p:cNvPr id="14" name="Grupo 13"/>
          <p:cNvGrpSpPr/>
          <p:nvPr/>
        </p:nvGrpSpPr>
        <p:grpSpPr>
          <a:xfrm>
            <a:off x="8927862" y="2399920"/>
            <a:ext cx="2106955" cy="645172"/>
            <a:chOff x="8851211" y="1812229"/>
            <a:chExt cx="2106955" cy="645172"/>
          </a:xfrm>
        </p:grpSpPr>
        <p:pic>
          <p:nvPicPr>
            <p:cNvPr id="7" name="Imagen 6"/>
            <p:cNvPicPr>
              <a:picLocks noChangeAspect="1"/>
            </p:cNvPicPr>
            <p:nvPr/>
          </p:nvPicPr>
          <p:blipFill rotWithShape="1">
            <a:blip r:embed="rId6">
              <a:extLst>
                <a:ext uri="{28A0092B-C50C-407E-A947-70E740481C1C}">
                  <a14:useLocalDpi xmlns:a14="http://schemas.microsoft.com/office/drawing/2010/main" val="0"/>
                </a:ext>
              </a:extLst>
            </a:blip>
            <a:srcRect l="6320" t="11247" r="5900" b="12835"/>
            <a:stretch/>
          </p:blipFill>
          <p:spPr>
            <a:xfrm>
              <a:off x="8891494" y="1812229"/>
              <a:ext cx="2026387" cy="645172"/>
            </a:xfrm>
            <a:prstGeom prst="rect">
              <a:avLst/>
            </a:prstGeom>
          </p:spPr>
        </p:pic>
        <p:sp>
          <p:nvSpPr>
            <p:cNvPr id="88" name="Rectángulo 87"/>
            <p:cNvSpPr/>
            <p:nvPr/>
          </p:nvSpPr>
          <p:spPr>
            <a:xfrm>
              <a:off x="8851211" y="1842632"/>
              <a:ext cx="2106955" cy="614769"/>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sp>
        <p:nvSpPr>
          <p:cNvPr id="17" name="Flecha abajo 16"/>
          <p:cNvSpPr/>
          <p:nvPr/>
        </p:nvSpPr>
        <p:spPr>
          <a:xfrm>
            <a:off x="4501564" y="2129951"/>
            <a:ext cx="188030" cy="238836"/>
          </a:xfrm>
          <a:prstGeom prst="downArrow">
            <a:avLst/>
          </a:prstGeom>
          <a:solidFill>
            <a:srgbClr val="007B64"/>
          </a:solidFill>
          <a:ln>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9" name="Flecha abajo 88"/>
          <p:cNvSpPr/>
          <p:nvPr/>
        </p:nvSpPr>
        <p:spPr>
          <a:xfrm>
            <a:off x="7284188" y="2133667"/>
            <a:ext cx="188030" cy="238836"/>
          </a:xfrm>
          <a:prstGeom prst="downArrow">
            <a:avLst/>
          </a:prstGeom>
          <a:solidFill>
            <a:srgbClr val="007B64"/>
          </a:solidFill>
          <a:ln>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0" name="Flecha abajo 89"/>
          <p:cNvSpPr/>
          <p:nvPr/>
        </p:nvSpPr>
        <p:spPr>
          <a:xfrm>
            <a:off x="9887323" y="2137883"/>
            <a:ext cx="188030" cy="238836"/>
          </a:xfrm>
          <a:prstGeom prst="downArrow">
            <a:avLst/>
          </a:prstGeom>
          <a:solidFill>
            <a:srgbClr val="007B64"/>
          </a:solidFill>
          <a:ln>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1" name="Imagen 90"/>
          <p:cNvPicPr>
            <a:picLocks noChangeAspect="1"/>
          </p:cNvPicPr>
          <p:nvPr/>
        </p:nvPicPr>
        <p:blipFill rotWithShape="1">
          <a:blip r:embed="rId3">
            <a:extLst>
              <a:ext uri="{28A0092B-C50C-407E-A947-70E740481C1C}">
                <a14:useLocalDpi xmlns:a14="http://schemas.microsoft.com/office/drawing/2010/main" val="0"/>
              </a:ext>
            </a:extLst>
          </a:blip>
          <a:srcRect l="15141" t="40111" r="13309" b="30325"/>
          <a:stretch/>
        </p:blipFill>
        <p:spPr>
          <a:xfrm>
            <a:off x="5231219" y="233848"/>
            <a:ext cx="6687879" cy="511983"/>
          </a:xfrm>
          <a:prstGeom prst="rect">
            <a:avLst/>
          </a:prstGeom>
        </p:spPr>
      </p:pic>
      <p:sp>
        <p:nvSpPr>
          <p:cNvPr id="92" name="CuadroTexto 91"/>
          <p:cNvSpPr txBox="1"/>
          <p:nvPr/>
        </p:nvSpPr>
        <p:spPr>
          <a:xfrm>
            <a:off x="3738906" y="4050164"/>
            <a:ext cx="1983057" cy="584775"/>
          </a:xfrm>
          <a:prstGeom prst="rect">
            <a:avLst/>
          </a:prstGeom>
          <a:noFill/>
        </p:spPr>
        <p:txBody>
          <a:bodyPr wrap="square" rtlCol="0">
            <a:spAutoFit/>
          </a:bodyPr>
          <a:lstStyle/>
          <a:p>
            <a:pPr algn="ctr"/>
            <a:r>
              <a:rPr lang="es-MX" sz="1600" b="1" dirty="0">
                <a:solidFill>
                  <a:schemeClr val="tx1">
                    <a:lumMod val="75000"/>
                    <a:lumOff val="25000"/>
                  </a:schemeClr>
                </a:solidFill>
                <a:latin typeface="Arial" panose="020B0604020202020204" pitchFamily="34" charset="0"/>
                <a:cs typeface="Arial" panose="020B0604020202020204" pitchFamily="34" charset="0"/>
              </a:rPr>
              <a:t>Administrador del </a:t>
            </a:r>
          </a:p>
          <a:p>
            <a:pPr algn="ctr"/>
            <a:r>
              <a:rPr lang="es-MX" sz="1600" b="1" dirty="0">
                <a:solidFill>
                  <a:schemeClr val="tx1">
                    <a:lumMod val="75000"/>
                    <a:lumOff val="25000"/>
                  </a:schemeClr>
                </a:solidFill>
                <a:latin typeface="Arial" panose="020B0604020202020204" pitchFamily="34" charset="0"/>
                <a:cs typeface="Arial" panose="020B0604020202020204" pitchFamily="34" charset="0"/>
              </a:rPr>
              <a:t>Sujeto Obligado</a:t>
            </a:r>
          </a:p>
        </p:txBody>
      </p:sp>
      <p:sp>
        <p:nvSpPr>
          <p:cNvPr id="93" name="CuadroTexto 92"/>
          <p:cNvSpPr txBox="1"/>
          <p:nvPr/>
        </p:nvSpPr>
        <p:spPr>
          <a:xfrm>
            <a:off x="3287758" y="5239125"/>
            <a:ext cx="385196" cy="338554"/>
          </a:xfrm>
          <a:prstGeom prst="rect">
            <a:avLst/>
          </a:prstGeom>
          <a:noFill/>
        </p:spPr>
        <p:txBody>
          <a:bodyPr wrap="square" rtlCol="0">
            <a:spAutoFit/>
          </a:bodyPr>
          <a:lstStyle/>
          <a:p>
            <a:pPr algn="just"/>
            <a:r>
              <a:rPr lang="es-MX" sz="1600" b="1" dirty="0">
                <a:solidFill>
                  <a:srgbClr val="007B64"/>
                </a:solidFill>
                <a:latin typeface="Arial" panose="020B0604020202020204" pitchFamily="34" charset="0"/>
                <a:cs typeface="Arial" panose="020B0604020202020204" pitchFamily="34" charset="0"/>
              </a:rPr>
              <a:t>1.</a:t>
            </a:r>
          </a:p>
        </p:txBody>
      </p:sp>
      <p:sp>
        <p:nvSpPr>
          <p:cNvPr id="94" name="CuadroTexto 93"/>
          <p:cNvSpPr txBox="1"/>
          <p:nvPr/>
        </p:nvSpPr>
        <p:spPr>
          <a:xfrm>
            <a:off x="3130795" y="4815021"/>
            <a:ext cx="3497250" cy="400110"/>
          </a:xfrm>
          <a:prstGeom prst="rect">
            <a:avLst/>
          </a:prstGeom>
          <a:noFill/>
        </p:spPr>
        <p:txBody>
          <a:bodyPr wrap="square" rtlCol="0">
            <a:spAutoFit/>
          </a:bodyPr>
          <a:lstStyle/>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Cuenta con un menú de </a:t>
            </a:r>
            <a:r>
              <a:rPr lang="es-MX" sz="2000" b="1" dirty="0">
                <a:solidFill>
                  <a:srgbClr val="B3518F"/>
                </a:solidFill>
                <a:latin typeface="Arial" panose="020B0604020202020204" pitchFamily="34" charset="0"/>
                <a:cs typeface="Arial" panose="020B0604020202020204" pitchFamily="34" charset="0"/>
              </a:rPr>
              <a:t>3</a:t>
            </a:r>
            <a:r>
              <a:rPr lang="es-MX" sz="1600" dirty="0">
                <a:solidFill>
                  <a:schemeClr val="tx1">
                    <a:lumMod val="75000"/>
                    <a:lumOff val="25000"/>
                  </a:schemeClr>
                </a:solidFill>
                <a:latin typeface="Arial" panose="020B0604020202020204" pitchFamily="34" charset="0"/>
                <a:cs typeface="Arial" panose="020B0604020202020204" pitchFamily="34" charset="0"/>
              </a:rPr>
              <a:t> opciones:</a:t>
            </a:r>
          </a:p>
        </p:txBody>
      </p:sp>
      <p:sp>
        <p:nvSpPr>
          <p:cNvPr id="95" name="CuadroTexto 94"/>
          <p:cNvSpPr txBox="1"/>
          <p:nvPr/>
        </p:nvSpPr>
        <p:spPr>
          <a:xfrm>
            <a:off x="3702220" y="5248368"/>
            <a:ext cx="2701650" cy="338554"/>
          </a:xfrm>
          <a:prstGeom prst="rect">
            <a:avLst/>
          </a:prstGeom>
          <a:noFill/>
        </p:spPr>
        <p:txBody>
          <a:bodyPr wrap="square" rtlCol="0">
            <a:spAutoFit/>
          </a:bodyPr>
          <a:lstStyle/>
          <a:p>
            <a:r>
              <a:rPr lang="es-MX" sz="1600" dirty="0">
                <a:solidFill>
                  <a:schemeClr val="tx1">
                    <a:lumMod val="75000"/>
                    <a:lumOff val="25000"/>
                  </a:schemeClr>
                </a:solidFill>
                <a:latin typeface="Arial" panose="020B0604020202020204" pitchFamily="34" charset="0"/>
                <a:cs typeface="Arial" panose="020B0604020202020204" pitchFamily="34" charset="0"/>
              </a:rPr>
              <a:t>Unidades Administrativas</a:t>
            </a:r>
          </a:p>
        </p:txBody>
      </p:sp>
      <p:sp>
        <p:nvSpPr>
          <p:cNvPr id="96" name="CuadroTexto 95"/>
          <p:cNvSpPr txBox="1"/>
          <p:nvPr/>
        </p:nvSpPr>
        <p:spPr>
          <a:xfrm>
            <a:off x="3702220" y="5710131"/>
            <a:ext cx="2701650" cy="338554"/>
          </a:xfrm>
          <a:prstGeom prst="rect">
            <a:avLst/>
          </a:prstGeom>
          <a:noFill/>
        </p:spPr>
        <p:txBody>
          <a:bodyPr wrap="square" rtlCol="0">
            <a:spAutoFit/>
          </a:bodyPr>
          <a:lstStyle/>
          <a:p>
            <a:r>
              <a:rPr lang="es-MX" sz="1600" dirty="0">
                <a:solidFill>
                  <a:schemeClr val="tx1">
                    <a:lumMod val="75000"/>
                    <a:lumOff val="25000"/>
                  </a:schemeClr>
                </a:solidFill>
                <a:latin typeface="Arial" panose="020B0604020202020204" pitchFamily="34" charset="0"/>
                <a:cs typeface="Arial" panose="020B0604020202020204" pitchFamily="34" charset="0"/>
              </a:rPr>
              <a:t>Carga de Información</a:t>
            </a:r>
          </a:p>
        </p:txBody>
      </p:sp>
      <p:sp>
        <p:nvSpPr>
          <p:cNvPr id="97" name="CuadroTexto 96"/>
          <p:cNvSpPr txBox="1"/>
          <p:nvPr/>
        </p:nvSpPr>
        <p:spPr>
          <a:xfrm>
            <a:off x="3702220" y="6171894"/>
            <a:ext cx="2701650" cy="338554"/>
          </a:xfrm>
          <a:prstGeom prst="rect">
            <a:avLst/>
          </a:prstGeom>
          <a:noFill/>
        </p:spPr>
        <p:txBody>
          <a:bodyPr wrap="square" rtlCol="0">
            <a:spAutoFit/>
          </a:bodyPr>
          <a:lstStyle/>
          <a:p>
            <a:r>
              <a:rPr lang="es-MX" sz="1600" dirty="0">
                <a:solidFill>
                  <a:schemeClr val="tx1">
                    <a:lumMod val="75000"/>
                    <a:lumOff val="25000"/>
                  </a:schemeClr>
                </a:solidFill>
                <a:latin typeface="Arial" panose="020B0604020202020204" pitchFamily="34" charset="0"/>
                <a:cs typeface="Arial" panose="020B0604020202020204" pitchFamily="34" charset="0"/>
              </a:rPr>
              <a:t>Opciones Avanzadas</a:t>
            </a:r>
          </a:p>
        </p:txBody>
      </p:sp>
      <p:sp>
        <p:nvSpPr>
          <p:cNvPr id="98" name="CuadroTexto 97"/>
          <p:cNvSpPr txBox="1"/>
          <p:nvPr/>
        </p:nvSpPr>
        <p:spPr>
          <a:xfrm>
            <a:off x="3287758" y="5704349"/>
            <a:ext cx="385196" cy="338554"/>
          </a:xfrm>
          <a:prstGeom prst="rect">
            <a:avLst/>
          </a:prstGeom>
          <a:noFill/>
        </p:spPr>
        <p:txBody>
          <a:bodyPr wrap="square" rtlCol="0">
            <a:spAutoFit/>
          </a:bodyPr>
          <a:lstStyle/>
          <a:p>
            <a:pPr algn="just"/>
            <a:r>
              <a:rPr lang="es-MX" sz="1600" b="1" dirty="0">
                <a:solidFill>
                  <a:srgbClr val="007B64"/>
                </a:solidFill>
                <a:latin typeface="Arial" panose="020B0604020202020204" pitchFamily="34" charset="0"/>
                <a:cs typeface="Arial" panose="020B0604020202020204" pitchFamily="34" charset="0"/>
              </a:rPr>
              <a:t>2.</a:t>
            </a:r>
          </a:p>
        </p:txBody>
      </p:sp>
      <p:sp>
        <p:nvSpPr>
          <p:cNvPr id="99" name="CuadroTexto 98"/>
          <p:cNvSpPr txBox="1"/>
          <p:nvPr/>
        </p:nvSpPr>
        <p:spPr>
          <a:xfrm>
            <a:off x="3288188" y="6171894"/>
            <a:ext cx="385196" cy="338554"/>
          </a:xfrm>
          <a:prstGeom prst="rect">
            <a:avLst/>
          </a:prstGeom>
          <a:noFill/>
        </p:spPr>
        <p:txBody>
          <a:bodyPr wrap="square" rtlCol="0">
            <a:spAutoFit/>
          </a:bodyPr>
          <a:lstStyle/>
          <a:p>
            <a:pPr algn="just"/>
            <a:r>
              <a:rPr lang="es-MX" sz="1600" b="1" dirty="0">
                <a:solidFill>
                  <a:srgbClr val="007B64"/>
                </a:solidFill>
                <a:latin typeface="Arial" panose="020B0604020202020204" pitchFamily="34" charset="0"/>
                <a:cs typeface="Arial" panose="020B0604020202020204" pitchFamily="34" charset="0"/>
              </a:rPr>
              <a:t>3.</a:t>
            </a:r>
          </a:p>
        </p:txBody>
      </p:sp>
      <p:sp>
        <p:nvSpPr>
          <p:cNvPr id="100" name="CuadroTexto 99"/>
          <p:cNvSpPr txBox="1"/>
          <p:nvPr/>
        </p:nvSpPr>
        <p:spPr>
          <a:xfrm>
            <a:off x="8038166" y="4189026"/>
            <a:ext cx="2595021" cy="338554"/>
          </a:xfrm>
          <a:prstGeom prst="rect">
            <a:avLst/>
          </a:prstGeom>
          <a:noFill/>
        </p:spPr>
        <p:txBody>
          <a:bodyPr wrap="square" rtlCol="0">
            <a:spAutoFit/>
          </a:bodyPr>
          <a:lstStyle/>
          <a:p>
            <a:pPr algn="ctr"/>
            <a:r>
              <a:rPr lang="es-MX" sz="1600" b="1" dirty="0">
                <a:solidFill>
                  <a:schemeClr val="tx1">
                    <a:lumMod val="75000"/>
                    <a:lumOff val="25000"/>
                  </a:schemeClr>
                </a:solidFill>
                <a:latin typeface="Arial" panose="020B0604020202020204" pitchFamily="34" charset="0"/>
                <a:cs typeface="Arial" panose="020B0604020202020204" pitchFamily="34" charset="0"/>
              </a:rPr>
              <a:t>Unidad Administrativa</a:t>
            </a:r>
          </a:p>
        </p:txBody>
      </p:sp>
      <p:sp>
        <p:nvSpPr>
          <p:cNvPr id="101" name="CuadroTexto 100"/>
          <p:cNvSpPr txBox="1"/>
          <p:nvPr/>
        </p:nvSpPr>
        <p:spPr>
          <a:xfrm>
            <a:off x="7732779" y="4827780"/>
            <a:ext cx="3497250" cy="400110"/>
          </a:xfrm>
          <a:prstGeom prst="rect">
            <a:avLst/>
          </a:prstGeom>
          <a:noFill/>
        </p:spPr>
        <p:txBody>
          <a:bodyPr wrap="square" rtlCol="0">
            <a:spAutoFit/>
          </a:bodyPr>
          <a:lstStyle/>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Cuenta con un menú de</a:t>
            </a:r>
            <a:r>
              <a:rPr lang="es-MX" sz="1600" b="1" dirty="0">
                <a:solidFill>
                  <a:srgbClr val="B3518F"/>
                </a:solidFill>
                <a:latin typeface="Arial" panose="020B0604020202020204" pitchFamily="34" charset="0"/>
                <a:cs typeface="Arial" panose="020B0604020202020204" pitchFamily="34" charset="0"/>
              </a:rPr>
              <a:t> </a:t>
            </a:r>
            <a:r>
              <a:rPr lang="es-MX" sz="2000" b="1" dirty="0">
                <a:solidFill>
                  <a:srgbClr val="B3518F"/>
                </a:solidFill>
                <a:latin typeface="Arial" panose="020B0604020202020204" pitchFamily="34" charset="0"/>
                <a:cs typeface="Arial" panose="020B0604020202020204" pitchFamily="34" charset="0"/>
              </a:rPr>
              <a:t>2</a:t>
            </a:r>
            <a:r>
              <a:rPr lang="es-MX" sz="1600" b="1" dirty="0">
                <a:solidFill>
                  <a:srgbClr val="B3518F"/>
                </a:solidFill>
                <a:latin typeface="Arial" panose="020B0604020202020204" pitchFamily="34" charset="0"/>
                <a:cs typeface="Arial" panose="020B0604020202020204" pitchFamily="34" charset="0"/>
              </a:rPr>
              <a:t> </a:t>
            </a:r>
            <a:r>
              <a:rPr lang="es-MX" sz="1600" dirty="0">
                <a:solidFill>
                  <a:schemeClr val="tx1">
                    <a:lumMod val="75000"/>
                    <a:lumOff val="25000"/>
                  </a:schemeClr>
                </a:solidFill>
                <a:latin typeface="Arial" panose="020B0604020202020204" pitchFamily="34" charset="0"/>
                <a:cs typeface="Arial" panose="020B0604020202020204" pitchFamily="34" charset="0"/>
              </a:rPr>
              <a:t>opciones:</a:t>
            </a:r>
          </a:p>
        </p:txBody>
      </p:sp>
      <p:sp>
        <p:nvSpPr>
          <p:cNvPr id="102" name="CuadroTexto 101"/>
          <p:cNvSpPr txBox="1"/>
          <p:nvPr/>
        </p:nvSpPr>
        <p:spPr>
          <a:xfrm>
            <a:off x="8304204" y="5387328"/>
            <a:ext cx="2701650" cy="338554"/>
          </a:xfrm>
          <a:prstGeom prst="rect">
            <a:avLst/>
          </a:prstGeom>
          <a:noFill/>
        </p:spPr>
        <p:txBody>
          <a:bodyPr wrap="square" rtlCol="0">
            <a:spAutoFit/>
          </a:bodyPr>
          <a:lstStyle/>
          <a:p>
            <a:r>
              <a:rPr lang="es-MX" sz="1600" dirty="0">
                <a:solidFill>
                  <a:schemeClr val="tx1">
                    <a:lumMod val="75000"/>
                    <a:lumOff val="25000"/>
                  </a:schemeClr>
                </a:solidFill>
                <a:latin typeface="Arial" panose="020B0604020202020204" pitchFamily="34" charset="0"/>
                <a:cs typeface="Arial" panose="020B0604020202020204" pitchFamily="34" charset="0"/>
              </a:rPr>
              <a:t>Carga de Información</a:t>
            </a:r>
          </a:p>
        </p:txBody>
      </p:sp>
      <p:sp>
        <p:nvSpPr>
          <p:cNvPr id="103" name="CuadroTexto 102"/>
          <p:cNvSpPr txBox="1"/>
          <p:nvPr/>
        </p:nvSpPr>
        <p:spPr>
          <a:xfrm>
            <a:off x="8304204" y="5849091"/>
            <a:ext cx="2701650" cy="338554"/>
          </a:xfrm>
          <a:prstGeom prst="rect">
            <a:avLst/>
          </a:prstGeom>
          <a:noFill/>
        </p:spPr>
        <p:txBody>
          <a:bodyPr wrap="square" rtlCol="0">
            <a:spAutoFit/>
          </a:bodyPr>
          <a:lstStyle/>
          <a:p>
            <a:r>
              <a:rPr lang="es-MX" sz="1600" dirty="0">
                <a:solidFill>
                  <a:schemeClr val="tx1">
                    <a:lumMod val="75000"/>
                    <a:lumOff val="25000"/>
                  </a:schemeClr>
                </a:solidFill>
                <a:latin typeface="Arial" panose="020B0604020202020204" pitchFamily="34" charset="0"/>
                <a:cs typeface="Arial" panose="020B0604020202020204" pitchFamily="34" charset="0"/>
              </a:rPr>
              <a:t>Opciones Avanzadas</a:t>
            </a:r>
          </a:p>
        </p:txBody>
      </p:sp>
      <p:sp>
        <p:nvSpPr>
          <p:cNvPr id="104" name="CuadroTexto 103"/>
          <p:cNvSpPr txBox="1"/>
          <p:nvPr/>
        </p:nvSpPr>
        <p:spPr>
          <a:xfrm>
            <a:off x="7889742" y="5381546"/>
            <a:ext cx="385196" cy="338554"/>
          </a:xfrm>
          <a:prstGeom prst="rect">
            <a:avLst/>
          </a:prstGeom>
          <a:noFill/>
        </p:spPr>
        <p:txBody>
          <a:bodyPr wrap="square" rtlCol="0">
            <a:spAutoFit/>
          </a:bodyPr>
          <a:lstStyle/>
          <a:p>
            <a:pPr algn="just"/>
            <a:r>
              <a:rPr lang="es-MX" sz="1600" b="1" dirty="0">
                <a:solidFill>
                  <a:srgbClr val="007B64"/>
                </a:solidFill>
                <a:latin typeface="Arial" panose="020B0604020202020204" pitchFamily="34" charset="0"/>
                <a:cs typeface="Arial" panose="020B0604020202020204" pitchFamily="34" charset="0"/>
              </a:rPr>
              <a:t>1.</a:t>
            </a:r>
          </a:p>
        </p:txBody>
      </p:sp>
      <p:sp>
        <p:nvSpPr>
          <p:cNvPr id="105" name="CuadroTexto 104"/>
          <p:cNvSpPr txBox="1"/>
          <p:nvPr/>
        </p:nvSpPr>
        <p:spPr>
          <a:xfrm>
            <a:off x="7890172" y="5849091"/>
            <a:ext cx="385196" cy="338554"/>
          </a:xfrm>
          <a:prstGeom prst="rect">
            <a:avLst/>
          </a:prstGeom>
          <a:noFill/>
        </p:spPr>
        <p:txBody>
          <a:bodyPr wrap="square" rtlCol="0">
            <a:spAutoFit/>
          </a:bodyPr>
          <a:lstStyle/>
          <a:p>
            <a:pPr algn="just"/>
            <a:r>
              <a:rPr lang="es-MX" sz="1600" b="1" dirty="0">
                <a:solidFill>
                  <a:srgbClr val="007B64"/>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23880089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8" name="Grupo 27"/>
          <p:cNvGrpSpPr/>
          <p:nvPr/>
        </p:nvGrpSpPr>
        <p:grpSpPr>
          <a:xfrm>
            <a:off x="2065432" y="2364771"/>
            <a:ext cx="9903505" cy="2617911"/>
            <a:chOff x="2054799" y="1301516"/>
            <a:chExt cx="9903505" cy="2617911"/>
          </a:xfrm>
        </p:grpSpPr>
        <p:grpSp>
          <p:nvGrpSpPr>
            <p:cNvPr id="11" name="Grupo 10"/>
            <p:cNvGrpSpPr/>
            <p:nvPr/>
          </p:nvGrpSpPr>
          <p:grpSpPr>
            <a:xfrm>
              <a:off x="2054799" y="2942315"/>
              <a:ext cx="9903505" cy="608959"/>
              <a:chOff x="2099309" y="2076005"/>
              <a:chExt cx="10003580" cy="620406"/>
            </a:xfrm>
          </p:grpSpPr>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l="529" t="7284" r="1903" b="7682"/>
              <a:stretch/>
            </p:blipFill>
            <p:spPr>
              <a:xfrm>
                <a:off x="2099309" y="2076005"/>
                <a:ext cx="8421093" cy="620406"/>
              </a:xfrm>
              <a:prstGeom prst="rect">
                <a:avLst/>
              </a:prstGeom>
            </p:spPr>
          </p:pic>
          <p:pic>
            <p:nvPicPr>
              <p:cNvPr id="7" name="Imagen 6"/>
              <p:cNvPicPr>
                <a:picLocks noChangeAspect="1"/>
              </p:cNvPicPr>
              <p:nvPr/>
            </p:nvPicPr>
            <p:blipFill rotWithShape="1">
              <a:blip r:embed="rId4">
                <a:extLst>
                  <a:ext uri="{28A0092B-C50C-407E-A947-70E740481C1C}">
                    <a14:useLocalDpi xmlns:a14="http://schemas.microsoft.com/office/drawing/2010/main" val="0"/>
                  </a:ext>
                </a:extLst>
              </a:blip>
              <a:srcRect l="80584" t="7316" r="811" b="10755"/>
              <a:stretch/>
            </p:blipFill>
            <p:spPr>
              <a:xfrm>
                <a:off x="10520402" y="2076005"/>
                <a:ext cx="1582487" cy="620406"/>
              </a:xfrm>
              <a:prstGeom prst="rect">
                <a:avLst/>
              </a:prstGeom>
            </p:spPr>
          </p:pic>
        </p:grpSp>
        <p:pic>
          <p:nvPicPr>
            <p:cNvPr id="22" name="Imagen 21"/>
            <p:cNvPicPr>
              <a:picLocks noChangeAspect="1"/>
            </p:cNvPicPr>
            <p:nvPr/>
          </p:nvPicPr>
          <p:blipFill rotWithShape="1">
            <a:blip r:embed="rId5">
              <a:extLst>
                <a:ext uri="{28A0092B-C50C-407E-A947-70E740481C1C}">
                  <a14:useLocalDpi xmlns:a14="http://schemas.microsoft.com/office/drawing/2010/main" val="0"/>
                </a:ext>
              </a:extLst>
            </a:blip>
            <a:srcRect l="880" t="73448" r="3349" b="14480"/>
            <a:stretch/>
          </p:blipFill>
          <p:spPr>
            <a:xfrm>
              <a:off x="2054799" y="3711738"/>
              <a:ext cx="9903505" cy="207689"/>
            </a:xfrm>
            <a:prstGeom prst="rect">
              <a:avLst/>
            </a:prstGeom>
          </p:spPr>
        </p:pic>
        <p:pic>
          <p:nvPicPr>
            <p:cNvPr id="21" name="Imagen 20"/>
            <p:cNvPicPr>
              <a:picLocks noChangeAspect="1"/>
            </p:cNvPicPr>
            <p:nvPr/>
          </p:nvPicPr>
          <p:blipFill rotWithShape="1">
            <a:blip r:embed="rId6">
              <a:extLst>
                <a:ext uri="{28A0092B-C50C-407E-A947-70E740481C1C}">
                  <a14:useLocalDpi xmlns:a14="http://schemas.microsoft.com/office/drawing/2010/main" val="0"/>
                </a:ext>
              </a:extLst>
            </a:blip>
            <a:srcRect l="28877" t="77139" r="56155" b="17561"/>
            <a:stretch/>
          </p:blipFill>
          <p:spPr>
            <a:xfrm>
              <a:off x="6120179" y="2383452"/>
              <a:ext cx="1772744" cy="422082"/>
            </a:xfrm>
            <a:prstGeom prst="rect">
              <a:avLst/>
            </a:prstGeom>
          </p:spPr>
        </p:pic>
        <p:grpSp>
          <p:nvGrpSpPr>
            <p:cNvPr id="14" name="Grupo 13"/>
            <p:cNvGrpSpPr/>
            <p:nvPr/>
          </p:nvGrpSpPr>
          <p:grpSpPr>
            <a:xfrm>
              <a:off x="2686797" y="1311124"/>
              <a:ext cx="4052571" cy="836763"/>
              <a:chOff x="4905171" y="1246093"/>
              <a:chExt cx="4052571" cy="836763"/>
            </a:xfrm>
          </p:grpSpPr>
          <p:sp>
            <p:nvSpPr>
              <p:cNvPr id="18" name="Rectángulo 17"/>
              <p:cNvSpPr/>
              <p:nvPr/>
            </p:nvSpPr>
            <p:spPr>
              <a:xfrm>
                <a:off x="4905171" y="1246093"/>
                <a:ext cx="4052571" cy="523220"/>
              </a:xfrm>
              <a:prstGeom prst="rect">
                <a:avLst/>
              </a:prstGeom>
              <a:ln w="38100">
                <a:solidFill>
                  <a:srgbClr val="007B64"/>
                </a:solidFill>
              </a:ln>
            </p:spPr>
            <p:txBody>
              <a:bodyPr wrap="square">
                <a:spAutoFit/>
              </a:bodyPr>
              <a:lstStyle/>
              <a:p>
                <a:pPr algn="ctr"/>
                <a:r>
                  <a:rPr lang="es-MX" sz="1400" dirty="0">
                    <a:solidFill>
                      <a:schemeClr val="tx1">
                        <a:lumMod val="75000"/>
                        <a:lumOff val="25000"/>
                      </a:schemeClr>
                    </a:solidFill>
                    <a:latin typeface="Arial" panose="020B0604020202020204" pitchFamily="34" charset="0"/>
                    <a:cs typeface="Arial" panose="020B0604020202020204" pitchFamily="34" charset="0"/>
                  </a:rPr>
                  <a:t>Una vez llenados los campos seleccionar el campo “Buscar”.</a:t>
                </a:r>
              </a:p>
            </p:txBody>
          </p:sp>
          <p:sp>
            <p:nvSpPr>
              <p:cNvPr id="19" name="Flecha abajo 18"/>
              <p:cNvSpPr/>
              <p:nvPr/>
            </p:nvSpPr>
            <p:spPr>
              <a:xfrm>
                <a:off x="8437104" y="1757857"/>
                <a:ext cx="445169" cy="324999"/>
              </a:xfrm>
              <a:prstGeom prst="downArrow">
                <a:avLst/>
              </a:prstGeom>
              <a:solidFill>
                <a:srgbClr val="007B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5" name="Grupo 14"/>
            <p:cNvGrpSpPr/>
            <p:nvPr/>
          </p:nvGrpSpPr>
          <p:grpSpPr>
            <a:xfrm>
              <a:off x="7187611" y="1301516"/>
              <a:ext cx="4052571" cy="842491"/>
              <a:chOff x="4905171" y="1246093"/>
              <a:chExt cx="4052571" cy="842491"/>
            </a:xfrm>
          </p:grpSpPr>
          <p:sp>
            <p:nvSpPr>
              <p:cNvPr id="16" name="Rectángulo 15"/>
              <p:cNvSpPr/>
              <p:nvPr/>
            </p:nvSpPr>
            <p:spPr>
              <a:xfrm>
                <a:off x="4905171" y="1246093"/>
                <a:ext cx="4052571" cy="523220"/>
              </a:xfrm>
              <a:prstGeom prst="rect">
                <a:avLst/>
              </a:prstGeom>
              <a:ln w="38100">
                <a:solidFill>
                  <a:srgbClr val="007B64"/>
                </a:solidFill>
              </a:ln>
            </p:spPr>
            <p:txBody>
              <a:bodyPr wrap="square">
                <a:spAutoFit/>
              </a:bodyPr>
              <a:lstStyle/>
              <a:p>
                <a:pPr algn="ctr"/>
                <a:r>
                  <a:rPr lang="es-MX" sz="1400" dirty="0">
                    <a:solidFill>
                      <a:schemeClr val="tx1">
                        <a:lumMod val="75000"/>
                        <a:lumOff val="25000"/>
                      </a:schemeClr>
                    </a:solidFill>
                    <a:latin typeface="Arial" panose="020B0604020202020204" pitchFamily="34" charset="0"/>
                    <a:cs typeface="Arial" panose="020B0604020202020204" pitchFamily="34" charset="0"/>
                  </a:rPr>
                  <a:t>Para iniciar otra búsqueda seleccionar el campo “Limpiar”.</a:t>
                </a:r>
              </a:p>
            </p:txBody>
          </p:sp>
          <p:sp>
            <p:nvSpPr>
              <p:cNvPr id="17" name="Flecha abajo 16"/>
              <p:cNvSpPr/>
              <p:nvPr/>
            </p:nvSpPr>
            <p:spPr>
              <a:xfrm>
                <a:off x="4980640" y="1763585"/>
                <a:ext cx="445169" cy="324999"/>
              </a:xfrm>
              <a:prstGeom prst="downArrow">
                <a:avLst/>
              </a:prstGeom>
              <a:solidFill>
                <a:srgbClr val="007B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30" name="CuadroTexto 29"/>
          <p:cNvSpPr txBox="1"/>
          <p:nvPr/>
        </p:nvSpPr>
        <p:spPr>
          <a:xfrm>
            <a:off x="3637423" y="1235663"/>
            <a:ext cx="6951517" cy="338554"/>
          </a:xfrm>
          <a:prstGeom prst="rect">
            <a:avLst/>
          </a:prstGeom>
          <a:noFill/>
        </p:spPr>
        <p:txBody>
          <a:bodyPr wrap="square" rtlCol="0">
            <a:spAutoFit/>
          </a:bodyPr>
          <a:lstStyle/>
          <a:p>
            <a:pPr algn="ctr"/>
            <a:r>
              <a:rPr lang="es-MX" sz="1600" dirty="0">
                <a:solidFill>
                  <a:srgbClr val="3D2F7E"/>
                </a:solidFill>
                <a:latin typeface="Arial Black" panose="020B0A04020102020204" pitchFamily="34" charset="0"/>
              </a:rPr>
              <a:t>BARRA COMPLETA DE RESULTADOS DE BÚSQUEDA</a:t>
            </a:r>
          </a:p>
        </p:txBody>
      </p:sp>
      <p:grpSp>
        <p:nvGrpSpPr>
          <p:cNvPr id="31" name="Grupo 30"/>
          <p:cNvGrpSpPr/>
          <p:nvPr/>
        </p:nvGrpSpPr>
        <p:grpSpPr>
          <a:xfrm>
            <a:off x="3011883" y="5489968"/>
            <a:ext cx="7883009" cy="754912"/>
            <a:chOff x="2568798" y="5294710"/>
            <a:chExt cx="7883009" cy="754912"/>
          </a:xfrm>
        </p:grpSpPr>
        <p:pic>
          <p:nvPicPr>
            <p:cNvPr id="32" name="Imagen 31"/>
            <p:cNvPicPr>
              <a:picLocks noChangeAspect="1"/>
            </p:cNvPicPr>
            <p:nvPr/>
          </p:nvPicPr>
          <p:blipFill rotWithShape="1">
            <a:blip r:embed="rId7">
              <a:extLst>
                <a:ext uri="{28A0092B-C50C-407E-A947-70E740481C1C}">
                  <a14:useLocalDpi xmlns:a14="http://schemas.microsoft.com/office/drawing/2010/main" val="0"/>
                </a:ext>
              </a:extLst>
            </a:blip>
            <a:srcRect l="33106" t="3557" r="34019" b="84071"/>
            <a:stretch/>
          </p:blipFill>
          <p:spPr>
            <a:xfrm>
              <a:off x="7145081" y="5294710"/>
              <a:ext cx="3306726" cy="754912"/>
            </a:xfrm>
            <a:prstGeom prst="rect">
              <a:avLst/>
            </a:prstGeom>
          </p:spPr>
        </p:pic>
        <p:sp>
          <p:nvSpPr>
            <p:cNvPr id="33" name="Rectángulo 32"/>
            <p:cNvSpPr/>
            <p:nvPr/>
          </p:nvSpPr>
          <p:spPr>
            <a:xfrm>
              <a:off x="2568798" y="5302835"/>
              <a:ext cx="4052571" cy="738664"/>
            </a:xfrm>
            <a:prstGeom prst="rect">
              <a:avLst/>
            </a:prstGeom>
            <a:ln w="38100">
              <a:solidFill>
                <a:srgbClr val="B3518F"/>
              </a:solidFill>
            </a:ln>
          </p:spPr>
          <p:txBody>
            <a:bodyPr wrap="square">
              <a:spAutoFit/>
            </a:bodyPr>
            <a:lstStyle/>
            <a:p>
              <a:pPr algn="ctr"/>
              <a:r>
                <a:rPr lang="es-MX" sz="1400" dirty="0">
                  <a:solidFill>
                    <a:schemeClr val="tx1">
                      <a:lumMod val="75000"/>
                      <a:lumOff val="25000"/>
                    </a:schemeClr>
                  </a:solidFill>
                  <a:latin typeface="Arial" panose="020B0604020202020204" pitchFamily="34" charset="0"/>
                  <a:cs typeface="Arial" panose="020B0604020202020204" pitchFamily="34" charset="0"/>
                </a:rPr>
                <a:t>Se debe llenar al menos un campo del filtro, de  lo contrario al realizar la búsqueda aparece una alerta en cuadro emergente.</a:t>
              </a:r>
            </a:p>
          </p:txBody>
        </p:sp>
        <p:sp>
          <p:nvSpPr>
            <p:cNvPr id="34" name="Flecha abajo 33"/>
            <p:cNvSpPr/>
            <p:nvPr/>
          </p:nvSpPr>
          <p:spPr>
            <a:xfrm rot="16200000">
              <a:off x="6561284" y="5509667"/>
              <a:ext cx="445169" cy="324999"/>
            </a:xfrm>
            <a:prstGeom prst="downArrow">
              <a:avLst/>
            </a:prstGeom>
            <a:solidFill>
              <a:srgbClr val="B3518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35" name="Rectángulo 34"/>
          <p:cNvSpPr/>
          <p:nvPr/>
        </p:nvSpPr>
        <p:spPr>
          <a:xfrm>
            <a:off x="130347" y="4431703"/>
            <a:ext cx="1273186" cy="486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grpSp>
        <p:nvGrpSpPr>
          <p:cNvPr id="36" name="Grupo 35"/>
          <p:cNvGrpSpPr/>
          <p:nvPr/>
        </p:nvGrpSpPr>
        <p:grpSpPr>
          <a:xfrm>
            <a:off x="122239" y="1183544"/>
            <a:ext cx="1281600" cy="5441772"/>
            <a:chOff x="5991351" y="942540"/>
            <a:chExt cx="1398895" cy="5441772"/>
          </a:xfrm>
        </p:grpSpPr>
        <p:sp>
          <p:nvSpPr>
            <p:cNvPr id="37" name="Rectángulo 36"/>
            <p:cNvSpPr/>
            <p:nvPr/>
          </p:nvSpPr>
          <p:spPr>
            <a:xfrm>
              <a:off x="6058750" y="984093"/>
              <a:ext cx="1264096" cy="60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38" name="Rectángulo 37"/>
            <p:cNvSpPr/>
            <p:nvPr/>
          </p:nvSpPr>
          <p:spPr>
            <a:xfrm>
              <a:off x="5991351" y="942540"/>
              <a:ext cx="1398895" cy="685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39" name="Rectángulo 38"/>
            <p:cNvSpPr/>
            <p:nvPr/>
          </p:nvSpPr>
          <p:spPr>
            <a:xfrm>
              <a:off x="6169347" y="1714088"/>
              <a:ext cx="1211381" cy="443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40" name="Rectángulo 39"/>
            <p:cNvSpPr/>
            <p:nvPr/>
          </p:nvSpPr>
          <p:spPr>
            <a:xfrm>
              <a:off x="5997681" y="2853449"/>
              <a:ext cx="1392231" cy="448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41" name="Rectángulo 40"/>
            <p:cNvSpPr/>
            <p:nvPr/>
          </p:nvSpPr>
          <p:spPr>
            <a:xfrm>
              <a:off x="5997681" y="5404157"/>
              <a:ext cx="1389711" cy="433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42" name="Rectángulo 41"/>
            <p:cNvSpPr/>
            <p:nvPr/>
          </p:nvSpPr>
          <p:spPr>
            <a:xfrm>
              <a:off x="6178531" y="2233697"/>
              <a:ext cx="1211381" cy="443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43" name="Rectángulo 42"/>
            <p:cNvSpPr/>
            <p:nvPr/>
          </p:nvSpPr>
          <p:spPr>
            <a:xfrm>
              <a:off x="6176011" y="3408142"/>
              <a:ext cx="1211381" cy="261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44" name="Rectángulo 43"/>
            <p:cNvSpPr/>
            <p:nvPr/>
          </p:nvSpPr>
          <p:spPr>
            <a:xfrm>
              <a:off x="6176011" y="3771370"/>
              <a:ext cx="1211381" cy="255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45" name="Rectángulo 44"/>
            <p:cNvSpPr/>
            <p:nvPr/>
          </p:nvSpPr>
          <p:spPr>
            <a:xfrm>
              <a:off x="6169346" y="5902065"/>
              <a:ext cx="1211381" cy="482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sp>
        <p:nvSpPr>
          <p:cNvPr id="46" name="Rectángulo 45"/>
          <p:cNvSpPr/>
          <p:nvPr/>
        </p:nvSpPr>
        <p:spPr>
          <a:xfrm>
            <a:off x="122239" y="1225097"/>
            <a:ext cx="1264096" cy="60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47" name="Rectángulo 46"/>
          <p:cNvSpPr/>
          <p:nvPr/>
        </p:nvSpPr>
        <p:spPr>
          <a:xfrm>
            <a:off x="54840" y="1183544"/>
            <a:ext cx="1398895"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rgbClr val="EEEFF1"/>
                </a:solidFill>
              </a:rPr>
              <a:t>INICIO</a:t>
            </a:r>
          </a:p>
        </p:txBody>
      </p:sp>
      <p:sp>
        <p:nvSpPr>
          <p:cNvPr id="48" name="Rectángulo 47"/>
          <p:cNvSpPr/>
          <p:nvPr/>
        </p:nvSpPr>
        <p:spPr>
          <a:xfrm>
            <a:off x="232836" y="1955092"/>
            <a:ext cx="1211381" cy="443738"/>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Bandeja Recurso de Revisión</a:t>
            </a:r>
          </a:p>
        </p:txBody>
      </p:sp>
      <p:sp>
        <p:nvSpPr>
          <p:cNvPr id="49" name="Rectángulo 48"/>
          <p:cNvSpPr/>
          <p:nvPr/>
        </p:nvSpPr>
        <p:spPr>
          <a:xfrm>
            <a:off x="58650" y="3069676"/>
            <a:ext cx="1392231" cy="50299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Consultas</a:t>
            </a:r>
          </a:p>
        </p:txBody>
      </p:sp>
      <p:sp>
        <p:nvSpPr>
          <p:cNvPr id="50" name="Rectángulo 49"/>
          <p:cNvSpPr/>
          <p:nvPr/>
        </p:nvSpPr>
        <p:spPr>
          <a:xfrm>
            <a:off x="61170" y="5613516"/>
            <a:ext cx="1389711" cy="465325"/>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Acciones</a:t>
            </a:r>
          </a:p>
        </p:txBody>
      </p:sp>
      <p:sp>
        <p:nvSpPr>
          <p:cNvPr id="51" name="Rectángulo 50"/>
          <p:cNvSpPr/>
          <p:nvPr/>
        </p:nvSpPr>
        <p:spPr>
          <a:xfrm>
            <a:off x="232834" y="2474700"/>
            <a:ext cx="1211381" cy="443738"/>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Bandeja de Cumplimiento</a:t>
            </a:r>
          </a:p>
        </p:txBody>
      </p:sp>
      <p:sp>
        <p:nvSpPr>
          <p:cNvPr id="52" name="Rectángulo 51"/>
          <p:cNvSpPr/>
          <p:nvPr/>
        </p:nvSpPr>
        <p:spPr>
          <a:xfrm>
            <a:off x="237124" y="3642316"/>
            <a:ext cx="1211381" cy="308657"/>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Acuses</a:t>
            </a:r>
          </a:p>
        </p:txBody>
      </p:sp>
      <p:sp>
        <p:nvSpPr>
          <p:cNvPr id="53" name="Rectángulo 52"/>
          <p:cNvSpPr/>
          <p:nvPr/>
        </p:nvSpPr>
        <p:spPr>
          <a:xfrm>
            <a:off x="237124" y="3992779"/>
            <a:ext cx="1211381" cy="307247"/>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Alegatos</a:t>
            </a:r>
          </a:p>
        </p:txBody>
      </p:sp>
      <p:sp>
        <p:nvSpPr>
          <p:cNvPr id="54" name="Rectángulo 53"/>
          <p:cNvSpPr/>
          <p:nvPr/>
        </p:nvSpPr>
        <p:spPr>
          <a:xfrm>
            <a:off x="241923" y="6143069"/>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Búsqueda de Expediente</a:t>
            </a:r>
          </a:p>
        </p:txBody>
      </p:sp>
      <p:sp>
        <p:nvSpPr>
          <p:cNvPr id="55" name="CuadroTexto 54"/>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sp>
        <p:nvSpPr>
          <p:cNvPr id="56" name="Rectángulo 55"/>
          <p:cNvSpPr/>
          <p:nvPr/>
        </p:nvSpPr>
        <p:spPr>
          <a:xfrm>
            <a:off x="69775" y="4420157"/>
            <a:ext cx="1389711" cy="50541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Administración</a:t>
            </a:r>
          </a:p>
        </p:txBody>
      </p:sp>
      <p:sp>
        <p:nvSpPr>
          <p:cNvPr id="57" name="Rectángulo 56"/>
          <p:cNvSpPr/>
          <p:nvPr/>
        </p:nvSpPr>
        <p:spPr>
          <a:xfrm>
            <a:off x="285309" y="5026120"/>
            <a:ext cx="1109809" cy="410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58" name="Rectángulo 57"/>
          <p:cNvSpPr/>
          <p:nvPr/>
        </p:nvSpPr>
        <p:spPr>
          <a:xfrm>
            <a:off x="248105" y="5002047"/>
            <a:ext cx="1211381" cy="445398"/>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Expediente Electrónico</a:t>
            </a:r>
          </a:p>
        </p:txBody>
      </p:sp>
      <p:pic>
        <p:nvPicPr>
          <p:cNvPr id="59" name="Imagen 58"/>
          <p:cNvPicPr>
            <a:picLocks noChangeAspect="1"/>
          </p:cNvPicPr>
          <p:nvPr/>
        </p:nvPicPr>
        <p:blipFill rotWithShape="1">
          <a:blip r:embed="rId6">
            <a:extLst>
              <a:ext uri="{28A0092B-C50C-407E-A947-70E740481C1C}">
                <a14:useLocalDpi xmlns:a14="http://schemas.microsoft.com/office/drawing/2010/main" val="0"/>
              </a:ext>
            </a:extLst>
          </a:blip>
          <a:srcRect l="15944" t="1023" r="12581" b="90497"/>
          <a:stretch/>
        </p:blipFill>
        <p:spPr>
          <a:xfrm>
            <a:off x="6461051" y="0"/>
            <a:ext cx="5730949" cy="457200"/>
          </a:xfrm>
          <a:prstGeom prst="rect">
            <a:avLst/>
          </a:prstGeom>
        </p:spPr>
      </p:pic>
      <p:pic>
        <p:nvPicPr>
          <p:cNvPr id="60" name="Imagen 59"/>
          <p:cNvPicPr>
            <a:picLocks noChangeAspect="1"/>
          </p:cNvPicPr>
          <p:nvPr/>
        </p:nvPicPr>
        <p:blipFill rotWithShape="1">
          <a:blip r:embed="rId8">
            <a:extLst>
              <a:ext uri="{28A0092B-C50C-407E-A947-70E740481C1C}">
                <a14:useLocalDpi xmlns:a14="http://schemas.microsoft.com/office/drawing/2010/main" val="0"/>
              </a:ext>
            </a:extLst>
          </a:blip>
          <a:srcRect l="1076" t="73892" r="65800" b="9126"/>
          <a:stretch/>
        </p:blipFill>
        <p:spPr>
          <a:xfrm>
            <a:off x="7113182" y="487554"/>
            <a:ext cx="4575823" cy="287980"/>
          </a:xfrm>
          <a:prstGeom prst="rect">
            <a:avLst/>
          </a:prstGeom>
        </p:spPr>
      </p:pic>
      <p:sp>
        <p:nvSpPr>
          <p:cNvPr id="61" name="Rectángulo 60"/>
          <p:cNvSpPr/>
          <p:nvPr/>
        </p:nvSpPr>
        <p:spPr>
          <a:xfrm>
            <a:off x="7916204" y="474274"/>
            <a:ext cx="3683918" cy="318052"/>
          </a:xfrm>
          <a:prstGeom prst="rect">
            <a:avLst/>
          </a:prstGeom>
          <a:solidFill>
            <a:srgbClr val="EEEFF1">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Rectángulo 61"/>
          <p:cNvSpPr/>
          <p:nvPr/>
        </p:nvSpPr>
        <p:spPr>
          <a:xfrm>
            <a:off x="7198243" y="468729"/>
            <a:ext cx="440187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spTree>
    <p:extLst>
      <p:ext uri="{BB962C8B-B14F-4D97-AF65-F5344CB8AC3E}">
        <p14:creationId xmlns:p14="http://schemas.microsoft.com/office/powerpoint/2010/main" val="26615294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130347" y="4431703"/>
            <a:ext cx="1273186" cy="486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grpSp>
        <p:nvGrpSpPr>
          <p:cNvPr id="9" name="Grupo 8"/>
          <p:cNvGrpSpPr/>
          <p:nvPr/>
        </p:nvGrpSpPr>
        <p:grpSpPr>
          <a:xfrm>
            <a:off x="122239" y="1183544"/>
            <a:ext cx="1281600" cy="5441772"/>
            <a:chOff x="5991351" y="942540"/>
            <a:chExt cx="1398895" cy="5441772"/>
          </a:xfrm>
        </p:grpSpPr>
        <p:sp>
          <p:nvSpPr>
            <p:cNvPr id="10" name="Rectángulo 9"/>
            <p:cNvSpPr/>
            <p:nvPr/>
          </p:nvSpPr>
          <p:spPr>
            <a:xfrm>
              <a:off x="6058750" y="984093"/>
              <a:ext cx="1264096" cy="60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11" name="Rectángulo 10"/>
            <p:cNvSpPr/>
            <p:nvPr/>
          </p:nvSpPr>
          <p:spPr>
            <a:xfrm>
              <a:off x="5991351" y="942540"/>
              <a:ext cx="1398895" cy="685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12" name="Rectángulo 11"/>
            <p:cNvSpPr/>
            <p:nvPr/>
          </p:nvSpPr>
          <p:spPr>
            <a:xfrm>
              <a:off x="6169347" y="1714088"/>
              <a:ext cx="1211381" cy="443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13" name="Rectángulo 12"/>
            <p:cNvSpPr/>
            <p:nvPr/>
          </p:nvSpPr>
          <p:spPr>
            <a:xfrm>
              <a:off x="5997681" y="2853449"/>
              <a:ext cx="1392231" cy="448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14" name="Rectángulo 13"/>
            <p:cNvSpPr/>
            <p:nvPr/>
          </p:nvSpPr>
          <p:spPr>
            <a:xfrm>
              <a:off x="5997681" y="5404157"/>
              <a:ext cx="1389711" cy="433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15" name="Rectángulo 14"/>
            <p:cNvSpPr/>
            <p:nvPr/>
          </p:nvSpPr>
          <p:spPr>
            <a:xfrm>
              <a:off x="6178531" y="2233697"/>
              <a:ext cx="1211381" cy="443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16" name="Rectángulo 15"/>
            <p:cNvSpPr/>
            <p:nvPr/>
          </p:nvSpPr>
          <p:spPr>
            <a:xfrm>
              <a:off x="6176011" y="3408142"/>
              <a:ext cx="1211381" cy="261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17" name="Rectángulo 16"/>
            <p:cNvSpPr/>
            <p:nvPr/>
          </p:nvSpPr>
          <p:spPr>
            <a:xfrm>
              <a:off x="6176011" y="3771370"/>
              <a:ext cx="1211381" cy="255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18" name="Rectángulo 17"/>
            <p:cNvSpPr/>
            <p:nvPr/>
          </p:nvSpPr>
          <p:spPr>
            <a:xfrm>
              <a:off x="6169346" y="5902065"/>
              <a:ext cx="1211381" cy="482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sp>
        <p:nvSpPr>
          <p:cNvPr id="19" name="Rectángulo 18"/>
          <p:cNvSpPr/>
          <p:nvPr/>
        </p:nvSpPr>
        <p:spPr>
          <a:xfrm>
            <a:off x="122239" y="1225097"/>
            <a:ext cx="1264096" cy="60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20" name="Rectángulo 19"/>
          <p:cNvSpPr/>
          <p:nvPr/>
        </p:nvSpPr>
        <p:spPr>
          <a:xfrm>
            <a:off x="54840" y="1183544"/>
            <a:ext cx="1398895"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INICIO</a:t>
            </a:r>
          </a:p>
        </p:txBody>
      </p:sp>
      <p:sp>
        <p:nvSpPr>
          <p:cNvPr id="21" name="Rectángulo 20"/>
          <p:cNvSpPr/>
          <p:nvPr/>
        </p:nvSpPr>
        <p:spPr>
          <a:xfrm>
            <a:off x="232836" y="1955092"/>
            <a:ext cx="1211381" cy="443738"/>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Bandeja Recurso de Revisión</a:t>
            </a:r>
          </a:p>
        </p:txBody>
      </p:sp>
      <p:sp>
        <p:nvSpPr>
          <p:cNvPr id="22" name="Rectángulo 21"/>
          <p:cNvSpPr/>
          <p:nvPr/>
        </p:nvSpPr>
        <p:spPr>
          <a:xfrm>
            <a:off x="58650" y="3069676"/>
            <a:ext cx="1392231" cy="502996"/>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rPr>
              <a:t>Consultas</a:t>
            </a:r>
          </a:p>
        </p:txBody>
      </p:sp>
      <p:sp>
        <p:nvSpPr>
          <p:cNvPr id="23" name="Rectángulo 22"/>
          <p:cNvSpPr/>
          <p:nvPr/>
        </p:nvSpPr>
        <p:spPr>
          <a:xfrm>
            <a:off x="61170" y="5613516"/>
            <a:ext cx="1389711" cy="465325"/>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Acciones</a:t>
            </a:r>
          </a:p>
        </p:txBody>
      </p:sp>
      <p:sp>
        <p:nvSpPr>
          <p:cNvPr id="24" name="Rectángulo 23"/>
          <p:cNvSpPr/>
          <p:nvPr/>
        </p:nvSpPr>
        <p:spPr>
          <a:xfrm>
            <a:off x="232834" y="2474700"/>
            <a:ext cx="1211381" cy="443738"/>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Bandeja de Cumplimiento</a:t>
            </a:r>
          </a:p>
        </p:txBody>
      </p:sp>
      <p:sp>
        <p:nvSpPr>
          <p:cNvPr id="25" name="Rectángulo 24"/>
          <p:cNvSpPr/>
          <p:nvPr/>
        </p:nvSpPr>
        <p:spPr>
          <a:xfrm>
            <a:off x="237124" y="3642316"/>
            <a:ext cx="1211381" cy="308657"/>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Acuses</a:t>
            </a:r>
          </a:p>
        </p:txBody>
      </p:sp>
      <p:sp>
        <p:nvSpPr>
          <p:cNvPr id="26" name="Rectángulo 25"/>
          <p:cNvSpPr/>
          <p:nvPr/>
        </p:nvSpPr>
        <p:spPr>
          <a:xfrm>
            <a:off x="237124" y="3992779"/>
            <a:ext cx="1211381" cy="307247"/>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Alegatos</a:t>
            </a:r>
          </a:p>
        </p:txBody>
      </p:sp>
      <p:sp>
        <p:nvSpPr>
          <p:cNvPr id="27" name="Rectángulo 26"/>
          <p:cNvSpPr/>
          <p:nvPr/>
        </p:nvSpPr>
        <p:spPr>
          <a:xfrm>
            <a:off x="241923" y="6143069"/>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Búsqueda de Expediente</a:t>
            </a:r>
          </a:p>
        </p:txBody>
      </p:sp>
      <p:sp>
        <p:nvSpPr>
          <p:cNvPr id="28" name="CuadroTexto 27"/>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sp>
        <p:nvSpPr>
          <p:cNvPr id="29" name="Rectángulo 28"/>
          <p:cNvSpPr/>
          <p:nvPr/>
        </p:nvSpPr>
        <p:spPr>
          <a:xfrm>
            <a:off x="69775" y="4420157"/>
            <a:ext cx="1389711" cy="50541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Administración</a:t>
            </a:r>
          </a:p>
        </p:txBody>
      </p:sp>
      <p:sp>
        <p:nvSpPr>
          <p:cNvPr id="30" name="Rectángulo 29"/>
          <p:cNvSpPr/>
          <p:nvPr/>
        </p:nvSpPr>
        <p:spPr>
          <a:xfrm>
            <a:off x="285309" y="5026120"/>
            <a:ext cx="1109809" cy="410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31" name="Rectángulo 30"/>
          <p:cNvSpPr/>
          <p:nvPr/>
        </p:nvSpPr>
        <p:spPr>
          <a:xfrm>
            <a:off x="248105" y="5002047"/>
            <a:ext cx="1211381" cy="445398"/>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Expediente Electrónico</a:t>
            </a:r>
          </a:p>
        </p:txBody>
      </p:sp>
      <p:grpSp>
        <p:nvGrpSpPr>
          <p:cNvPr id="40" name="Grupo 39"/>
          <p:cNvGrpSpPr/>
          <p:nvPr/>
        </p:nvGrpSpPr>
        <p:grpSpPr>
          <a:xfrm>
            <a:off x="2405169" y="2066746"/>
            <a:ext cx="7600666" cy="3686948"/>
            <a:chOff x="2208130" y="1899733"/>
            <a:chExt cx="7600666" cy="3686948"/>
          </a:xfrm>
        </p:grpSpPr>
        <p:pic>
          <p:nvPicPr>
            <p:cNvPr id="36" name="Imagen 35"/>
            <p:cNvPicPr>
              <a:picLocks noChangeAspect="1"/>
            </p:cNvPicPr>
            <p:nvPr/>
          </p:nvPicPr>
          <p:blipFill rotWithShape="1">
            <a:blip r:embed="rId3">
              <a:extLst>
                <a:ext uri="{28A0092B-C50C-407E-A947-70E740481C1C}">
                  <a14:useLocalDpi xmlns:a14="http://schemas.microsoft.com/office/drawing/2010/main" val="0"/>
                </a:ext>
              </a:extLst>
            </a:blip>
            <a:srcRect t="21624" r="11434"/>
            <a:stretch/>
          </p:blipFill>
          <p:spPr>
            <a:xfrm>
              <a:off x="2208130" y="1899733"/>
              <a:ext cx="7345023" cy="3686948"/>
            </a:xfrm>
            <a:prstGeom prst="rect">
              <a:avLst/>
            </a:prstGeom>
          </p:spPr>
        </p:pic>
        <p:pic>
          <p:nvPicPr>
            <p:cNvPr id="38" name="Imagen 37"/>
            <p:cNvPicPr>
              <a:picLocks noChangeAspect="1"/>
            </p:cNvPicPr>
            <p:nvPr/>
          </p:nvPicPr>
          <p:blipFill rotWithShape="1">
            <a:blip r:embed="rId3">
              <a:extLst>
                <a:ext uri="{28A0092B-C50C-407E-A947-70E740481C1C}">
                  <a14:useLocalDpi xmlns:a14="http://schemas.microsoft.com/office/drawing/2010/main" val="0"/>
                </a:ext>
              </a:extLst>
            </a:blip>
            <a:srcRect l="96678" t="21624"/>
            <a:stretch/>
          </p:blipFill>
          <p:spPr>
            <a:xfrm>
              <a:off x="9533301" y="1899733"/>
              <a:ext cx="275495" cy="3686948"/>
            </a:xfrm>
            <a:prstGeom prst="rect">
              <a:avLst/>
            </a:prstGeom>
          </p:spPr>
        </p:pic>
      </p:grpSp>
      <p:grpSp>
        <p:nvGrpSpPr>
          <p:cNvPr id="45" name="Grupo 44"/>
          <p:cNvGrpSpPr/>
          <p:nvPr/>
        </p:nvGrpSpPr>
        <p:grpSpPr>
          <a:xfrm>
            <a:off x="9972552" y="2033256"/>
            <a:ext cx="1627570" cy="1203433"/>
            <a:chOff x="9906985" y="1866243"/>
            <a:chExt cx="1627570" cy="1203433"/>
          </a:xfrm>
        </p:grpSpPr>
        <p:grpSp>
          <p:nvGrpSpPr>
            <p:cNvPr id="41" name="Grupo 40"/>
            <p:cNvGrpSpPr/>
            <p:nvPr/>
          </p:nvGrpSpPr>
          <p:grpSpPr>
            <a:xfrm>
              <a:off x="9922711" y="1866243"/>
              <a:ext cx="1611844" cy="1178954"/>
              <a:chOff x="9922711" y="1955091"/>
              <a:chExt cx="1611844" cy="1178954"/>
            </a:xfrm>
          </p:grpSpPr>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l="4104" t="21376" r="52680" b="4785"/>
              <a:stretch/>
            </p:blipFill>
            <p:spPr>
              <a:xfrm>
                <a:off x="9922711" y="1955092"/>
                <a:ext cx="1380034" cy="1178953"/>
              </a:xfrm>
              <a:prstGeom prst="rect">
                <a:avLst/>
              </a:prstGeom>
            </p:spPr>
          </p:pic>
          <p:pic>
            <p:nvPicPr>
              <p:cNvPr id="37" name="Imagen 36"/>
              <p:cNvPicPr>
                <a:picLocks noChangeAspect="1"/>
              </p:cNvPicPr>
              <p:nvPr/>
            </p:nvPicPr>
            <p:blipFill rotWithShape="1">
              <a:blip r:embed="rId4">
                <a:extLst>
                  <a:ext uri="{28A0092B-C50C-407E-A947-70E740481C1C}">
                    <a14:useLocalDpi xmlns:a14="http://schemas.microsoft.com/office/drawing/2010/main" val="0"/>
                  </a:ext>
                </a:extLst>
              </a:blip>
              <a:srcRect l="88512" t="21376" r="4104" b="4785"/>
              <a:stretch/>
            </p:blipFill>
            <p:spPr>
              <a:xfrm>
                <a:off x="11298764" y="1955091"/>
                <a:ext cx="235791" cy="1178953"/>
              </a:xfrm>
              <a:prstGeom prst="rect">
                <a:avLst/>
              </a:prstGeom>
            </p:spPr>
          </p:pic>
        </p:grpSp>
        <p:sp>
          <p:nvSpPr>
            <p:cNvPr id="42" name="Rectángulo 41"/>
            <p:cNvSpPr/>
            <p:nvPr/>
          </p:nvSpPr>
          <p:spPr>
            <a:xfrm>
              <a:off x="9906985" y="1866243"/>
              <a:ext cx="1627570" cy="1203433"/>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43" name="Flecha abajo 42"/>
          <p:cNvSpPr/>
          <p:nvPr/>
        </p:nvSpPr>
        <p:spPr>
          <a:xfrm rot="5400000">
            <a:off x="9685556" y="2976645"/>
            <a:ext cx="289786" cy="255806"/>
          </a:xfrm>
          <a:prstGeom prst="downArrow">
            <a:avLst/>
          </a:prstGeom>
          <a:solidFill>
            <a:srgbClr val="007B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Elipse 43"/>
          <p:cNvSpPr/>
          <p:nvPr/>
        </p:nvSpPr>
        <p:spPr>
          <a:xfrm>
            <a:off x="9356431" y="2993837"/>
            <a:ext cx="259142" cy="255603"/>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6" name="Imagen 45"/>
          <p:cNvPicPr>
            <a:picLocks noChangeAspect="1"/>
          </p:cNvPicPr>
          <p:nvPr/>
        </p:nvPicPr>
        <p:blipFill rotWithShape="1">
          <a:blip r:embed="rId5">
            <a:extLst>
              <a:ext uri="{28A0092B-C50C-407E-A947-70E740481C1C}">
                <a14:useLocalDpi xmlns:a14="http://schemas.microsoft.com/office/drawing/2010/main" val="0"/>
              </a:ext>
            </a:extLst>
          </a:blip>
          <a:srcRect l="15944" t="1023" r="12581" b="90497"/>
          <a:stretch/>
        </p:blipFill>
        <p:spPr>
          <a:xfrm>
            <a:off x="6461051" y="0"/>
            <a:ext cx="5730949" cy="457200"/>
          </a:xfrm>
          <a:prstGeom prst="rect">
            <a:avLst/>
          </a:prstGeom>
        </p:spPr>
      </p:pic>
      <p:pic>
        <p:nvPicPr>
          <p:cNvPr id="47" name="Imagen 46"/>
          <p:cNvPicPr>
            <a:picLocks noChangeAspect="1"/>
          </p:cNvPicPr>
          <p:nvPr/>
        </p:nvPicPr>
        <p:blipFill rotWithShape="1">
          <a:blip r:embed="rId6">
            <a:extLst>
              <a:ext uri="{28A0092B-C50C-407E-A947-70E740481C1C}">
                <a14:useLocalDpi xmlns:a14="http://schemas.microsoft.com/office/drawing/2010/main" val="0"/>
              </a:ext>
            </a:extLst>
          </a:blip>
          <a:srcRect l="1076" t="73892" r="65800" b="9126"/>
          <a:stretch/>
        </p:blipFill>
        <p:spPr>
          <a:xfrm>
            <a:off x="7113182" y="487554"/>
            <a:ext cx="4575823" cy="287980"/>
          </a:xfrm>
          <a:prstGeom prst="rect">
            <a:avLst/>
          </a:prstGeom>
        </p:spPr>
      </p:pic>
      <p:sp>
        <p:nvSpPr>
          <p:cNvPr id="48" name="Rectángulo 47"/>
          <p:cNvSpPr/>
          <p:nvPr/>
        </p:nvSpPr>
        <p:spPr>
          <a:xfrm>
            <a:off x="9088340" y="474274"/>
            <a:ext cx="2511781" cy="318052"/>
          </a:xfrm>
          <a:prstGeom prst="rect">
            <a:avLst/>
          </a:prstGeom>
          <a:solidFill>
            <a:srgbClr val="EEEFF1">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0" name="Rectángulo 49"/>
          <p:cNvSpPr/>
          <p:nvPr/>
        </p:nvSpPr>
        <p:spPr>
          <a:xfrm>
            <a:off x="7190765" y="474274"/>
            <a:ext cx="744637" cy="318052"/>
          </a:xfrm>
          <a:prstGeom prst="rect">
            <a:avLst/>
          </a:prstGeom>
          <a:solidFill>
            <a:srgbClr val="EEEFF1">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Rectángulo 48"/>
          <p:cNvSpPr/>
          <p:nvPr/>
        </p:nvSpPr>
        <p:spPr>
          <a:xfrm>
            <a:off x="7198243" y="468729"/>
            <a:ext cx="440187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spTree>
    <p:extLst>
      <p:ext uri="{BB962C8B-B14F-4D97-AF65-F5344CB8AC3E}">
        <p14:creationId xmlns:p14="http://schemas.microsoft.com/office/powerpoint/2010/main" val="28142386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130347" y="4431703"/>
            <a:ext cx="1273186" cy="486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grpSp>
        <p:nvGrpSpPr>
          <p:cNvPr id="9" name="Grupo 8"/>
          <p:cNvGrpSpPr/>
          <p:nvPr/>
        </p:nvGrpSpPr>
        <p:grpSpPr>
          <a:xfrm>
            <a:off x="122239" y="1183544"/>
            <a:ext cx="1281600" cy="5441772"/>
            <a:chOff x="5991351" y="942540"/>
            <a:chExt cx="1398895" cy="5441772"/>
          </a:xfrm>
        </p:grpSpPr>
        <p:sp>
          <p:nvSpPr>
            <p:cNvPr id="10" name="Rectángulo 9"/>
            <p:cNvSpPr/>
            <p:nvPr/>
          </p:nvSpPr>
          <p:spPr>
            <a:xfrm>
              <a:off x="6058750" y="984093"/>
              <a:ext cx="1264096" cy="60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11" name="Rectángulo 10"/>
            <p:cNvSpPr/>
            <p:nvPr/>
          </p:nvSpPr>
          <p:spPr>
            <a:xfrm>
              <a:off x="5991351" y="942540"/>
              <a:ext cx="1398895" cy="685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12" name="Rectángulo 11"/>
            <p:cNvSpPr/>
            <p:nvPr/>
          </p:nvSpPr>
          <p:spPr>
            <a:xfrm>
              <a:off x="6169347" y="1714088"/>
              <a:ext cx="1211381" cy="443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13" name="Rectángulo 12"/>
            <p:cNvSpPr/>
            <p:nvPr/>
          </p:nvSpPr>
          <p:spPr>
            <a:xfrm>
              <a:off x="5997681" y="2853449"/>
              <a:ext cx="1392231" cy="448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14" name="Rectángulo 13"/>
            <p:cNvSpPr/>
            <p:nvPr/>
          </p:nvSpPr>
          <p:spPr>
            <a:xfrm>
              <a:off x="5997681" y="5404157"/>
              <a:ext cx="1389711" cy="433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15" name="Rectángulo 14"/>
            <p:cNvSpPr/>
            <p:nvPr/>
          </p:nvSpPr>
          <p:spPr>
            <a:xfrm>
              <a:off x="6178531" y="2233697"/>
              <a:ext cx="1211381" cy="443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16" name="Rectángulo 15"/>
            <p:cNvSpPr/>
            <p:nvPr/>
          </p:nvSpPr>
          <p:spPr>
            <a:xfrm>
              <a:off x="6176011" y="3408142"/>
              <a:ext cx="1211381" cy="261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17" name="Rectángulo 16"/>
            <p:cNvSpPr/>
            <p:nvPr/>
          </p:nvSpPr>
          <p:spPr>
            <a:xfrm>
              <a:off x="6176011" y="3771370"/>
              <a:ext cx="1211381" cy="255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18" name="Rectángulo 17"/>
            <p:cNvSpPr/>
            <p:nvPr/>
          </p:nvSpPr>
          <p:spPr>
            <a:xfrm>
              <a:off x="6169346" y="5902065"/>
              <a:ext cx="1211381" cy="482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sp>
        <p:nvSpPr>
          <p:cNvPr id="19" name="Rectángulo 18"/>
          <p:cNvSpPr/>
          <p:nvPr/>
        </p:nvSpPr>
        <p:spPr>
          <a:xfrm>
            <a:off x="122239" y="1225097"/>
            <a:ext cx="1264096" cy="60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20" name="Rectángulo 19"/>
          <p:cNvSpPr/>
          <p:nvPr/>
        </p:nvSpPr>
        <p:spPr>
          <a:xfrm>
            <a:off x="54840" y="1183544"/>
            <a:ext cx="1398895"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INICIO</a:t>
            </a:r>
          </a:p>
        </p:txBody>
      </p:sp>
      <p:sp>
        <p:nvSpPr>
          <p:cNvPr id="21" name="Rectángulo 20"/>
          <p:cNvSpPr/>
          <p:nvPr/>
        </p:nvSpPr>
        <p:spPr>
          <a:xfrm>
            <a:off x="232836" y="1955092"/>
            <a:ext cx="1211381" cy="443738"/>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Bandeja Recurso de Revisión</a:t>
            </a:r>
          </a:p>
        </p:txBody>
      </p:sp>
      <p:sp>
        <p:nvSpPr>
          <p:cNvPr id="22" name="Rectángulo 21"/>
          <p:cNvSpPr/>
          <p:nvPr/>
        </p:nvSpPr>
        <p:spPr>
          <a:xfrm>
            <a:off x="58650" y="3069676"/>
            <a:ext cx="1392231" cy="502996"/>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rPr>
              <a:t>Consultas</a:t>
            </a:r>
          </a:p>
        </p:txBody>
      </p:sp>
      <p:sp>
        <p:nvSpPr>
          <p:cNvPr id="23" name="Rectángulo 22"/>
          <p:cNvSpPr/>
          <p:nvPr/>
        </p:nvSpPr>
        <p:spPr>
          <a:xfrm>
            <a:off x="61170" y="5613516"/>
            <a:ext cx="1389711" cy="465325"/>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Acciones</a:t>
            </a:r>
          </a:p>
        </p:txBody>
      </p:sp>
      <p:sp>
        <p:nvSpPr>
          <p:cNvPr id="24" name="Rectángulo 23"/>
          <p:cNvSpPr/>
          <p:nvPr/>
        </p:nvSpPr>
        <p:spPr>
          <a:xfrm>
            <a:off x="232834" y="2474700"/>
            <a:ext cx="1211381" cy="443738"/>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Bandeja de Cumplimiento</a:t>
            </a:r>
          </a:p>
        </p:txBody>
      </p:sp>
      <p:sp>
        <p:nvSpPr>
          <p:cNvPr id="25" name="Rectángulo 24"/>
          <p:cNvSpPr/>
          <p:nvPr/>
        </p:nvSpPr>
        <p:spPr>
          <a:xfrm>
            <a:off x="237124" y="3642316"/>
            <a:ext cx="1211381" cy="308657"/>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Acuses</a:t>
            </a:r>
          </a:p>
        </p:txBody>
      </p:sp>
      <p:sp>
        <p:nvSpPr>
          <p:cNvPr id="26" name="Rectángulo 25"/>
          <p:cNvSpPr/>
          <p:nvPr/>
        </p:nvSpPr>
        <p:spPr>
          <a:xfrm>
            <a:off x="237124" y="3992779"/>
            <a:ext cx="1211381" cy="307247"/>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Alegatos</a:t>
            </a:r>
          </a:p>
        </p:txBody>
      </p:sp>
      <p:sp>
        <p:nvSpPr>
          <p:cNvPr id="27" name="Rectángulo 26"/>
          <p:cNvSpPr/>
          <p:nvPr/>
        </p:nvSpPr>
        <p:spPr>
          <a:xfrm>
            <a:off x="241923" y="6143069"/>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Búsqueda de Expediente</a:t>
            </a:r>
          </a:p>
        </p:txBody>
      </p:sp>
      <p:sp>
        <p:nvSpPr>
          <p:cNvPr id="28" name="CuadroTexto 27"/>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sp>
        <p:nvSpPr>
          <p:cNvPr id="29" name="Rectángulo 28"/>
          <p:cNvSpPr/>
          <p:nvPr/>
        </p:nvSpPr>
        <p:spPr>
          <a:xfrm>
            <a:off x="69775" y="4420157"/>
            <a:ext cx="1389711" cy="50541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Administración</a:t>
            </a:r>
          </a:p>
        </p:txBody>
      </p:sp>
      <p:sp>
        <p:nvSpPr>
          <p:cNvPr id="30" name="Rectángulo 29"/>
          <p:cNvSpPr/>
          <p:nvPr/>
        </p:nvSpPr>
        <p:spPr>
          <a:xfrm>
            <a:off x="285309" y="5026120"/>
            <a:ext cx="1109809" cy="410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31" name="Rectángulo 30"/>
          <p:cNvSpPr/>
          <p:nvPr/>
        </p:nvSpPr>
        <p:spPr>
          <a:xfrm>
            <a:off x="248105" y="5002047"/>
            <a:ext cx="1211381" cy="445398"/>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Expediente Electrónico</a:t>
            </a:r>
          </a:p>
        </p:txBody>
      </p:sp>
      <p:grpSp>
        <p:nvGrpSpPr>
          <p:cNvPr id="7" name="Grupo 6"/>
          <p:cNvGrpSpPr/>
          <p:nvPr/>
        </p:nvGrpSpPr>
        <p:grpSpPr>
          <a:xfrm>
            <a:off x="2705672" y="2018538"/>
            <a:ext cx="7300163" cy="3619890"/>
            <a:chOff x="2509284" y="1500033"/>
            <a:chExt cx="7300163" cy="3619890"/>
          </a:xfrm>
        </p:grpSpPr>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l="2367" t="7822" r="11108"/>
            <a:stretch/>
          </p:blipFill>
          <p:spPr>
            <a:xfrm>
              <a:off x="2509284" y="1500033"/>
              <a:ext cx="7134446" cy="3619890"/>
            </a:xfrm>
            <a:prstGeom prst="rect">
              <a:avLst/>
            </a:prstGeom>
          </p:spPr>
        </p:pic>
        <p:pic>
          <p:nvPicPr>
            <p:cNvPr id="39" name="Imagen 38"/>
            <p:cNvPicPr>
              <a:picLocks noChangeAspect="1"/>
            </p:cNvPicPr>
            <p:nvPr/>
          </p:nvPicPr>
          <p:blipFill rotWithShape="1">
            <a:blip r:embed="rId3">
              <a:extLst>
                <a:ext uri="{28A0092B-C50C-407E-A947-70E740481C1C}">
                  <a14:useLocalDpi xmlns:a14="http://schemas.microsoft.com/office/drawing/2010/main" val="0"/>
                </a:ext>
              </a:extLst>
            </a:blip>
            <a:srcRect l="96878" t="7822" r="727"/>
            <a:stretch/>
          </p:blipFill>
          <p:spPr>
            <a:xfrm>
              <a:off x="9611913" y="1500035"/>
              <a:ext cx="197534" cy="3619888"/>
            </a:xfrm>
            <a:prstGeom prst="rect">
              <a:avLst/>
            </a:prstGeom>
          </p:spPr>
        </p:pic>
      </p:grpSp>
      <p:grpSp>
        <p:nvGrpSpPr>
          <p:cNvPr id="46" name="Grupo 45"/>
          <p:cNvGrpSpPr/>
          <p:nvPr/>
        </p:nvGrpSpPr>
        <p:grpSpPr>
          <a:xfrm>
            <a:off x="10057613" y="1990725"/>
            <a:ext cx="1627570" cy="1203433"/>
            <a:chOff x="9906985" y="1866243"/>
            <a:chExt cx="1627570" cy="1203433"/>
          </a:xfrm>
        </p:grpSpPr>
        <p:grpSp>
          <p:nvGrpSpPr>
            <p:cNvPr id="47" name="Grupo 46"/>
            <p:cNvGrpSpPr/>
            <p:nvPr/>
          </p:nvGrpSpPr>
          <p:grpSpPr>
            <a:xfrm>
              <a:off x="9922711" y="1866243"/>
              <a:ext cx="1611844" cy="1178954"/>
              <a:chOff x="9922711" y="1955091"/>
              <a:chExt cx="1611844" cy="1178954"/>
            </a:xfrm>
          </p:grpSpPr>
          <p:pic>
            <p:nvPicPr>
              <p:cNvPr id="49" name="Imagen 48"/>
              <p:cNvPicPr>
                <a:picLocks noChangeAspect="1"/>
              </p:cNvPicPr>
              <p:nvPr/>
            </p:nvPicPr>
            <p:blipFill rotWithShape="1">
              <a:blip r:embed="rId4">
                <a:extLst>
                  <a:ext uri="{28A0092B-C50C-407E-A947-70E740481C1C}">
                    <a14:useLocalDpi xmlns:a14="http://schemas.microsoft.com/office/drawing/2010/main" val="0"/>
                  </a:ext>
                </a:extLst>
              </a:blip>
              <a:srcRect l="4104" t="21376" r="52680" b="4785"/>
              <a:stretch/>
            </p:blipFill>
            <p:spPr>
              <a:xfrm>
                <a:off x="9922711" y="1955092"/>
                <a:ext cx="1380034" cy="1178953"/>
              </a:xfrm>
              <a:prstGeom prst="rect">
                <a:avLst/>
              </a:prstGeom>
            </p:spPr>
          </p:pic>
          <p:pic>
            <p:nvPicPr>
              <p:cNvPr id="50" name="Imagen 49"/>
              <p:cNvPicPr>
                <a:picLocks noChangeAspect="1"/>
              </p:cNvPicPr>
              <p:nvPr/>
            </p:nvPicPr>
            <p:blipFill rotWithShape="1">
              <a:blip r:embed="rId4">
                <a:extLst>
                  <a:ext uri="{28A0092B-C50C-407E-A947-70E740481C1C}">
                    <a14:useLocalDpi xmlns:a14="http://schemas.microsoft.com/office/drawing/2010/main" val="0"/>
                  </a:ext>
                </a:extLst>
              </a:blip>
              <a:srcRect l="88512" t="21376" r="4104" b="4785"/>
              <a:stretch/>
            </p:blipFill>
            <p:spPr>
              <a:xfrm>
                <a:off x="11298764" y="1955091"/>
                <a:ext cx="235791" cy="1178953"/>
              </a:xfrm>
              <a:prstGeom prst="rect">
                <a:avLst/>
              </a:prstGeom>
            </p:spPr>
          </p:pic>
        </p:grpSp>
        <p:sp>
          <p:nvSpPr>
            <p:cNvPr id="48" name="Rectángulo 47"/>
            <p:cNvSpPr/>
            <p:nvPr/>
          </p:nvSpPr>
          <p:spPr>
            <a:xfrm>
              <a:off x="9906985" y="1866243"/>
              <a:ext cx="1627570" cy="1203433"/>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51" name="Flecha abajo 50"/>
          <p:cNvSpPr/>
          <p:nvPr/>
        </p:nvSpPr>
        <p:spPr>
          <a:xfrm rot="5400000">
            <a:off x="9757158" y="2920654"/>
            <a:ext cx="289786" cy="282725"/>
          </a:xfrm>
          <a:prstGeom prst="downArrow">
            <a:avLst/>
          </a:prstGeom>
          <a:solidFill>
            <a:srgbClr val="007B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2" name="Elipse 51"/>
          <p:cNvSpPr/>
          <p:nvPr/>
        </p:nvSpPr>
        <p:spPr>
          <a:xfrm>
            <a:off x="9441492" y="2951306"/>
            <a:ext cx="259142" cy="255603"/>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3" name="Imagen 52"/>
          <p:cNvPicPr>
            <a:picLocks noChangeAspect="1"/>
          </p:cNvPicPr>
          <p:nvPr/>
        </p:nvPicPr>
        <p:blipFill rotWithShape="1">
          <a:blip r:embed="rId5">
            <a:extLst>
              <a:ext uri="{28A0092B-C50C-407E-A947-70E740481C1C}">
                <a14:useLocalDpi xmlns:a14="http://schemas.microsoft.com/office/drawing/2010/main" val="0"/>
              </a:ext>
            </a:extLst>
          </a:blip>
          <a:srcRect l="15944" t="1023" r="12581" b="90497"/>
          <a:stretch/>
        </p:blipFill>
        <p:spPr>
          <a:xfrm>
            <a:off x="6461051" y="0"/>
            <a:ext cx="5730949" cy="457200"/>
          </a:xfrm>
          <a:prstGeom prst="rect">
            <a:avLst/>
          </a:prstGeom>
        </p:spPr>
      </p:pic>
      <p:pic>
        <p:nvPicPr>
          <p:cNvPr id="54" name="Imagen 53"/>
          <p:cNvPicPr>
            <a:picLocks noChangeAspect="1"/>
          </p:cNvPicPr>
          <p:nvPr/>
        </p:nvPicPr>
        <p:blipFill rotWithShape="1">
          <a:blip r:embed="rId6">
            <a:extLst>
              <a:ext uri="{28A0092B-C50C-407E-A947-70E740481C1C}">
                <a14:useLocalDpi xmlns:a14="http://schemas.microsoft.com/office/drawing/2010/main" val="0"/>
              </a:ext>
            </a:extLst>
          </a:blip>
          <a:srcRect l="1076" t="73892" r="65800" b="9126"/>
          <a:stretch/>
        </p:blipFill>
        <p:spPr>
          <a:xfrm>
            <a:off x="7113182" y="487554"/>
            <a:ext cx="4575823" cy="287980"/>
          </a:xfrm>
          <a:prstGeom prst="rect">
            <a:avLst/>
          </a:prstGeom>
        </p:spPr>
      </p:pic>
      <p:sp>
        <p:nvSpPr>
          <p:cNvPr id="55" name="Rectángulo 54"/>
          <p:cNvSpPr/>
          <p:nvPr/>
        </p:nvSpPr>
        <p:spPr>
          <a:xfrm>
            <a:off x="9088340" y="474274"/>
            <a:ext cx="2511781" cy="318052"/>
          </a:xfrm>
          <a:prstGeom prst="rect">
            <a:avLst/>
          </a:prstGeom>
          <a:solidFill>
            <a:srgbClr val="EEEFF1">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Rectángulo 56"/>
          <p:cNvSpPr/>
          <p:nvPr/>
        </p:nvSpPr>
        <p:spPr>
          <a:xfrm>
            <a:off x="7190765" y="474274"/>
            <a:ext cx="744637" cy="318052"/>
          </a:xfrm>
          <a:prstGeom prst="rect">
            <a:avLst/>
          </a:prstGeom>
          <a:solidFill>
            <a:srgbClr val="EEEFF1">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6" name="Rectángulo 55"/>
          <p:cNvSpPr/>
          <p:nvPr/>
        </p:nvSpPr>
        <p:spPr>
          <a:xfrm>
            <a:off x="7198243" y="468729"/>
            <a:ext cx="440187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spTree>
    <p:extLst>
      <p:ext uri="{BB962C8B-B14F-4D97-AF65-F5344CB8AC3E}">
        <p14:creationId xmlns:p14="http://schemas.microsoft.com/office/powerpoint/2010/main" val="11507077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130347" y="4431703"/>
            <a:ext cx="1273186" cy="486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grpSp>
        <p:nvGrpSpPr>
          <p:cNvPr id="9" name="Grupo 8"/>
          <p:cNvGrpSpPr/>
          <p:nvPr/>
        </p:nvGrpSpPr>
        <p:grpSpPr>
          <a:xfrm>
            <a:off x="122239" y="1183544"/>
            <a:ext cx="1281600" cy="5441772"/>
            <a:chOff x="5991351" y="942540"/>
            <a:chExt cx="1398895" cy="5441772"/>
          </a:xfrm>
        </p:grpSpPr>
        <p:sp>
          <p:nvSpPr>
            <p:cNvPr id="10" name="Rectángulo 9"/>
            <p:cNvSpPr/>
            <p:nvPr/>
          </p:nvSpPr>
          <p:spPr>
            <a:xfrm>
              <a:off x="6058750" y="984093"/>
              <a:ext cx="1264096" cy="60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11" name="Rectángulo 10"/>
            <p:cNvSpPr/>
            <p:nvPr/>
          </p:nvSpPr>
          <p:spPr>
            <a:xfrm>
              <a:off x="5991351" y="942540"/>
              <a:ext cx="1398895" cy="685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12" name="Rectángulo 11"/>
            <p:cNvSpPr/>
            <p:nvPr/>
          </p:nvSpPr>
          <p:spPr>
            <a:xfrm>
              <a:off x="6169347" y="1714088"/>
              <a:ext cx="1211381" cy="443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13" name="Rectángulo 12"/>
            <p:cNvSpPr/>
            <p:nvPr/>
          </p:nvSpPr>
          <p:spPr>
            <a:xfrm>
              <a:off x="5997681" y="2853449"/>
              <a:ext cx="1392231" cy="448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14" name="Rectángulo 13"/>
            <p:cNvSpPr/>
            <p:nvPr/>
          </p:nvSpPr>
          <p:spPr>
            <a:xfrm>
              <a:off x="5997681" y="5404157"/>
              <a:ext cx="1389711" cy="433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15" name="Rectángulo 14"/>
            <p:cNvSpPr/>
            <p:nvPr/>
          </p:nvSpPr>
          <p:spPr>
            <a:xfrm>
              <a:off x="6178531" y="2233697"/>
              <a:ext cx="1211381" cy="443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16" name="Rectángulo 15"/>
            <p:cNvSpPr/>
            <p:nvPr/>
          </p:nvSpPr>
          <p:spPr>
            <a:xfrm>
              <a:off x="6176011" y="3408142"/>
              <a:ext cx="1211381" cy="261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17" name="Rectángulo 16"/>
            <p:cNvSpPr/>
            <p:nvPr/>
          </p:nvSpPr>
          <p:spPr>
            <a:xfrm>
              <a:off x="6176011" y="3771370"/>
              <a:ext cx="1211381" cy="255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18" name="Rectángulo 17"/>
            <p:cNvSpPr/>
            <p:nvPr/>
          </p:nvSpPr>
          <p:spPr>
            <a:xfrm>
              <a:off x="6169346" y="5902065"/>
              <a:ext cx="1211381" cy="482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sp>
        <p:nvSpPr>
          <p:cNvPr id="19" name="Rectángulo 18"/>
          <p:cNvSpPr/>
          <p:nvPr/>
        </p:nvSpPr>
        <p:spPr>
          <a:xfrm>
            <a:off x="122239" y="1225097"/>
            <a:ext cx="1264096" cy="60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20" name="Rectángulo 19"/>
          <p:cNvSpPr/>
          <p:nvPr/>
        </p:nvSpPr>
        <p:spPr>
          <a:xfrm>
            <a:off x="54840" y="1183544"/>
            <a:ext cx="1398895"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INICIO</a:t>
            </a:r>
          </a:p>
        </p:txBody>
      </p:sp>
      <p:sp>
        <p:nvSpPr>
          <p:cNvPr id="21" name="Rectángulo 20"/>
          <p:cNvSpPr/>
          <p:nvPr/>
        </p:nvSpPr>
        <p:spPr>
          <a:xfrm>
            <a:off x="232836" y="1955092"/>
            <a:ext cx="1211381" cy="443738"/>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Bandeja Recurso de Revisión</a:t>
            </a:r>
          </a:p>
        </p:txBody>
      </p:sp>
      <p:sp>
        <p:nvSpPr>
          <p:cNvPr id="22" name="Rectángulo 21"/>
          <p:cNvSpPr/>
          <p:nvPr/>
        </p:nvSpPr>
        <p:spPr>
          <a:xfrm>
            <a:off x="58650" y="3069676"/>
            <a:ext cx="1392231" cy="50299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Consultas</a:t>
            </a:r>
          </a:p>
        </p:txBody>
      </p:sp>
      <p:sp>
        <p:nvSpPr>
          <p:cNvPr id="23" name="Rectángulo 22"/>
          <p:cNvSpPr/>
          <p:nvPr/>
        </p:nvSpPr>
        <p:spPr>
          <a:xfrm>
            <a:off x="61170" y="5613516"/>
            <a:ext cx="1389711" cy="465325"/>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Acciones</a:t>
            </a:r>
          </a:p>
        </p:txBody>
      </p:sp>
      <p:sp>
        <p:nvSpPr>
          <p:cNvPr id="24" name="Rectángulo 23"/>
          <p:cNvSpPr/>
          <p:nvPr/>
        </p:nvSpPr>
        <p:spPr>
          <a:xfrm>
            <a:off x="232834" y="2474700"/>
            <a:ext cx="1211381" cy="443738"/>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Bandeja de Cumplimiento</a:t>
            </a:r>
          </a:p>
        </p:txBody>
      </p:sp>
      <p:sp>
        <p:nvSpPr>
          <p:cNvPr id="25" name="Rectángulo 24"/>
          <p:cNvSpPr/>
          <p:nvPr/>
        </p:nvSpPr>
        <p:spPr>
          <a:xfrm>
            <a:off x="237124" y="3642316"/>
            <a:ext cx="1211381" cy="308657"/>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Acuses</a:t>
            </a:r>
          </a:p>
        </p:txBody>
      </p:sp>
      <p:sp>
        <p:nvSpPr>
          <p:cNvPr id="26" name="Rectángulo 25"/>
          <p:cNvSpPr/>
          <p:nvPr/>
        </p:nvSpPr>
        <p:spPr>
          <a:xfrm>
            <a:off x="237124" y="3992779"/>
            <a:ext cx="1211381" cy="307247"/>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Alegatos</a:t>
            </a:r>
          </a:p>
        </p:txBody>
      </p:sp>
      <p:sp>
        <p:nvSpPr>
          <p:cNvPr id="27" name="Rectángulo 26"/>
          <p:cNvSpPr/>
          <p:nvPr/>
        </p:nvSpPr>
        <p:spPr>
          <a:xfrm>
            <a:off x="241923" y="6143069"/>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Búsqueda de Expediente</a:t>
            </a:r>
          </a:p>
        </p:txBody>
      </p:sp>
      <p:sp>
        <p:nvSpPr>
          <p:cNvPr id="28" name="CuadroTexto 27"/>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sp>
        <p:nvSpPr>
          <p:cNvPr id="29" name="Rectángulo 28"/>
          <p:cNvSpPr/>
          <p:nvPr/>
        </p:nvSpPr>
        <p:spPr>
          <a:xfrm>
            <a:off x="69775" y="4420157"/>
            <a:ext cx="1389711" cy="505416"/>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rPr>
              <a:t>Administración</a:t>
            </a:r>
          </a:p>
        </p:txBody>
      </p:sp>
      <p:sp>
        <p:nvSpPr>
          <p:cNvPr id="30" name="Rectángulo 29"/>
          <p:cNvSpPr/>
          <p:nvPr/>
        </p:nvSpPr>
        <p:spPr>
          <a:xfrm>
            <a:off x="285309" y="5026120"/>
            <a:ext cx="1109809" cy="410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31" name="Rectángulo 30"/>
          <p:cNvSpPr/>
          <p:nvPr/>
        </p:nvSpPr>
        <p:spPr>
          <a:xfrm>
            <a:off x="248105" y="5002047"/>
            <a:ext cx="1211381" cy="445398"/>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Expediente Electrónico</a:t>
            </a:r>
          </a:p>
        </p:txBody>
      </p:sp>
      <p:grpSp>
        <p:nvGrpSpPr>
          <p:cNvPr id="3" name="Grupo 2"/>
          <p:cNvGrpSpPr/>
          <p:nvPr/>
        </p:nvGrpSpPr>
        <p:grpSpPr>
          <a:xfrm>
            <a:off x="3116906" y="1992107"/>
            <a:ext cx="7638992" cy="3536386"/>
            <a:chOff x="2457688" y="1261263"/>
            <a:chExt cx="7638992" cy="3536386"/>
          </a:xfrm>
        </p:grpSpPr>
        <p:pic>
          <p:nvPicPr>
            <p:cNvPr id="36" name="Imagen 35"/>
            <p:cNvPicPr>
              <a:picLocks noChangeAspect="1"/>
            </p:cNvPicPr>
            <p:nvPr/>
          </p:nvPicPr>
          <p:blipFill rotWithShape="1">
            <a:blip r:embed="rId3">
              <a:extLst>
                <a:ext uri="{28A0092B-C50C-407E-A947-70E740481C1C}">
                  <a14:useLocalDpi xmlns:a14="http://schemas.microsoft.com/office/drawing/2010/main" val="0"/>
                </a:ext>
              </a:extLst>
            </a:blip>
            <a:srcRect l="96631" t="23375"/>
            <a:stretch/>
          </p:blipFill>
          <p:spPr>
            <a:xfrm>
              <a:off x="9803219" y="1261263"/>
              <a:ext cx="293461" cy="3536385"/>
            </a:xfrm>
            <a:prstGeom prst="rect">
              <a:avLst/>
            </a:prstGeom>
          </p:spPr>
        </p:pic>
        <p:pic>
          <p:nvPicPr>
            <p:cNvPr id="37" name="Imagen 36"/>
            <p:cNvPicPr>
              <a:picLocks noChangeAspect="1"/>
            </p:cNvPicPr>
            <p:nvPr/>
          </p:nvPicPr>
          <p:blipFill rotWithShape="1">
            <a:blip r:embed="rId3">
              <a:extLst>
                <a:ext uri="{28A0092B-C50C-407E-A947-70E740481C1C}">
                  <a14:useLocalDpi xmlns:a14="http://schemas.microsoft.com/office/drawing/2010/main" val="0"/>
                </a:ext>
              </a:extLst>
            </a:blip>
            <a:srcRect t="23375" r="15667"/>
            <a:stretch/>
          </p:blipFill>
          <p:spPr>
            <a:xfrm>
              <a:off x="2457688" y="1261264"/>
              <a:ext cx="7345531" cy="3536385"/>
            </a:xfrm>
            <a:prstGeom prst="rect">
              <a:avLst/>
            </a:prstGeom>
          </p:spPr>
        </p:pic>
      </p:grpSp>
      <p:pic>
        <p:nvPicPr>
          <p:cNvPr id="38" name="Imagen 37"/>
          <p:cNvPicPr>
            <a:picLocks noChangeAspect="1"/>
          </p:cNvPicPr>
          <p:nvPr/>
        </p:nvPicPr>
        <p:blipFill rotWithShape="1">
          <a:blip r:embed="rId4">
            <a:extLst>
              <a:ext uri="{28A0092B-C50C-407E-A947-70E740481C1C}">
                <a14:useLocalDpi xmlns:a14="http://schemas.microsoft.com/office/drawing/2010/main" val="0"/>
              </a:ext>
            </a:extLst>
          </a:blip>
          <a:srcRect l="15944" t="1023" r="12581" b="90497"/>
          <a:stretch/>
        </p:blipFill>
        <p:spPr>
          <a:xfrm>
            <a:off x="6461051" y="0"/>
            <a:ext cx="5730949" cy="457200"/>
          </a:xfrm>
          <a:prstGeom prst="rect">
            <a:avLst/>
          </a:prstGeom>
        </p:spPr>
      </p:pic>
      <p:pic>
        <p:nvPicPr>
          <p:cNvPr id="39" name="Imagen 38"/>
          <p:cNvPicPr>
            <a:picLocks noChangeAspect="1"/>
          </p:cNvPicPr>
          <p:nvPr/>
        </p:nvPicPr>
        <p:blipFill rotWithShape="1">
          <a:blip r:embed="rId5">
            <a:extLst>
              <a:ext uri="{28A0092B-C50C-407E-A947-70E740481C1C}">
                <a14:useLocalDpi xmlns:a14="http://schemas.microsoft.com/office/drawing/2010/main" val="0"/>
              </a:ext>
            </a:extLst>
          </a:blip>
          <a:srcRect l="1076" t="73892" r="65800" b="9126"/>
          <a:stretch/>
        </p:blipFill>
        <p:spPr>
          <a:xfrm>
            <a:off x="7113182" y="487554"/>
            <a:ext cx="4575823" cy="287980"/>
          </a:xfrm>
          <a:prstGeom prst="rect">
            <a:avLst/>
          </a:prstGeom>
        </p:spPr>
      </p:pic>
      <p:sp>
        <p:nvSpPr>
          <p:cNvPr id="40" name="Rectángulo 39"/>
          <p:cNvSpPr/>
          <p:nvPr/>
        </p:nvSpPr>
        <p:spPr>
          <a:xfrm>
            <a:off x="10622942" y="474274"/>
            <a:ext cx="977179" cy="318052"/>
          </a:xfrm>
          <a:prstGeom prst="rect">
            <a:avLst/>
          </a:prstGeom>
          <a:solidFill>
            <a:srgbClr val="EEEFF1">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Rectángulo 41"/>
          <p:cNvSpPr/>
          <p:nvPr/>
        </p:nvSpPr>
        <p:spPr>
          <a:xfrm>
            <a:off x="7198243" y="466644"/>
            <a:ext cx="1906000" cy="318052"/>
          </a:xfrm>
          <a:prstGeom prst="rect">
            <a:avLst/>
          </a:prstGeom>
          <a:solidFill>
            <a:srgbClr val="EEEFF1">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Rectángulo 40"/>
          <p:cNvSpPr/>
          <p:nvPr/>
        </p:nvSpPr>
        <p:spPr>
          <a:xfrm>
            <a:off x="7198243" y="468729"/>
            <a:ext cx="440187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spTree>
    <p:extLst>
      <p:ext uri="{BB962C8B-B14F-4D97-AF65-F5344CB8AC3E}">
        <p14:creationId xmlns:p14="http://schemas.microsoft.com/office/powerpoint/2010/main" val="6890083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130347" y="4431703"/>
            <a:ext cx="1273186" cy="486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grpSp>
        <p:nvGrpSpPr>
          <p:cNvPr id="9" name="Grupo 8"/>
          <p:cNvGrpSpPr/>
          <p:nvPr/>
        </p:nvGrpSpPr>
        <p:grpSpPr>
          <a:xfrm>
            <a:off x="122239" y="1183544"/>
            <a:ext cx="1281600" cy="5441772"/>
            <a:chOff x="5991351" y="942540"/>
            <a:chExt cx="1398895" cy="5441772"/>
          </a:xfrm>
        </p:grpSpPr>
        <p:sp>
          <p:nvSpPr>
            <p:cNvPr id="10" name="Rectángulo 9"/>
            <p:cNvSpPr/>
            <p:nvPr/>
          </p:nvSpPr>
          <p:spPr>
            <a:xfrm>
              <a:off x="6058750" y="984093"/>
              <a:ext cx="1264096" cy="60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11" name="Rectángulo 10"/>
            <p:cNvSpPr/>
            <p:nvPr/>
          </p:nvSpPr>
          <p:spPr>
            <a:xfrm>
              <a:off x="5991351" y="942540"/>
              <a:ext cx="1398895" cy="685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12" name="Rectángulo 11"/>
            <p:cNvSpPr/>
            <p:nvPr/>
          </p:nvSpPr>
          <p:spPr>
            <a:xfrm>
              <a:off x="6169347" y="1714088"/>
              <a:ext cx="1211381" cy="443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13" name="Rectángulo 12"/>
            <p:cNvSpPr/>
            <p:nvPr/>
          </p:nvSpPr>
          <p:spPr>
            <a:xfrm>
              <a:off x="5997681" y="2853449"/>
              <a:ext cx="1392231" cy="448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14" name="Rectángulo 13"/>
            <p:cNvSpPr/>
            <p:nvPr/>
          </p:nvSpPr>
          <p:spPr>
            <a:xfrm>
              <a:off x="5997681" y="5404157"/>
              <a:ext cx="1389711" cy="433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15" name="Rectángulo 14"/>
            <p:cNvSpPr/>
            <p:nvPr/>
          </p:nvSpPr>
          <p:spPr>
            <a:xfrm>
              <a:off x="6178531" y="2233697"/>
              <a:ext cx="1211381" cy="443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16" name="Rectángulo 15"/>
            <p:cNvSpPr/>
            <p:nvPr/>
          </p:nvSpPr>
          <p:spPr>
            <a:xfrm>
              <a:off x="6176011" y="3408142"/>
              <a:ext cx="1211381" cy="261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17" name="Rectángulo 16"/>
            <p:cNvSpPr/>
            <p:nvPr/>
          </p:nvSpPr>
          <p:spPr>
            <a:xfrm>
              <a:off x="6176011" y="3771370"/>
              <a:ext cx="1211381" cy="255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18" name="Rectángulo 17"/>
            <p:cNvSpPr/>
            <p:nvPr/>
          </p:nvSpPr>
          <p:spPr>
            <a:xfrm>
              <a:off x="6169346" y="5902065"/>
              <a:ext cx="1211381" cy="482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sp>
        <p:nvSpPr>
          <p:cNvPr id="19" name="Rectángulo 18"/>
          <p:cNvSpPr/>
          <p:nvPr/>
        </p:nvSpPr>
        <p:spPr>
          <a:xfrm>
            <a:off x="122239" y="1225097"/>
            <a:ext cx="1264096" cy="60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20" name="Rectángulo 19"/>
          <p:cNvSpPr/>
          <p:nvPr/>
        </p:nvSpPr>
        <p:spPr>
          <a:xfrm>
            <a:off x="54840" y="1183544"/>
            <a:ext cx="1398895"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INICIO</a:t>
            </a:r>
          </a:p>
        </p:txBody>
      </p:sp>
      <p:sp>
        <p:nvSpPr>
          <p:cNvPr id="21" name="Rectángulo 20"/>
          <p:cNvSpPr/>
          <p:nvPr/>
        </p:nvSpPr>
        <p:spPr>
          <a:xfrm>
            <a:off x="232836" y="1955092"/>
            <a:ext cx="1211381" cy="443738"/>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Bandeja Recurso de Revisión</a:t>
            </a:r>
          </a:p>
        </p:txBody>
      </p:sp>
      <p:sp>
        <p:nvSpPr>
          <p:cNvPr id="22" name="Rectángulo 21"/>
          <p:cNvSpPr/>
          <p:nvPr/>
        </p:nvSpPr>
        <p:spPr>
          <a:xfrm>
            <a:off x="58650" y="3069676"/>
            <a:ext cx="1392231" cy="50299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Consultas</a:t>
            </a:r>
          </a:p>
        </p:txBody>
      </p:sp>
      <p:sp>
        <p:nvSpPr>
          <p:cNvPr id="23" name="Rectángulo 22"/>
          <p:cNvSpPr/>
          <p:nvPr/>
        </p:nvSpPr>
        <p:spPr>
          <a:xfrm>
            <a:off x="61170" y="5613516"/>
            <a:ext cx="1389711" cy="465325"/>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solidFill>
              </a:rPr>
              <a:t>Acciones</a:t>
            </a:r>
          </a:p>
        </p:txBody>
      </p:sp>
      <p:sp>
        <p:nvSpPr>
          <p:cNvPr id="24" name="Rectángulo 23"/>
          <p:cNvSpPr/>
          <p:nvPr/>
        </p:nvSpPr>
        <p:spPr>
          <a:xfrm>
            <a:off x="232834" y="2474700"/>
            <a:ext cx="1211381" cy="443738"/>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Bandeja de Cumplimiento</a:t>
            </a:r>
          </a:p>
        </p:txBody>
      </p:sp>
      <p:sp>
        <p:nvSpPr>
          <p:cNvPr id="25" name="Rectángulo 24"/>
          <p:cNvSpPr/>
          <p:nvPr/>
        </p:nvSpPr>
        <p:spPr>
          <a:xfrm>
            <a:off x="237124" y="3642316"/>
            <a:ext cx="1211381" cy="308657"/>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Acuses</a:t>
            </a:r>
          </a:p>
        </p:txBody>
      </p:sp>
      <p:sp>
        <p:nvSpPr>
          <p:cNvPr id="26" name="Rectángulo 25"/>
          <p:cNvSpPr/>
          <p:nvPr/>
        </p:nvSpPr>
        <p:spPr>
          <a:xfrm>
            <a:off x="237124" y="3992779"/>
            <a:ext cx="1211381" cy="307247"/>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Alegatos</a:t>
            </a:r>
          </a:p>
        </p:txBody>
      </p:sp>
      <p:sp>
        <p:nvSpPr>
          <p:cNvPr id="27" name="Rectángulo 26"/>
          <p:cNvSpPr/>
          <p:nvPr/>
        </p:nvSpPr>
        <p:spPr>
          <a:xfrm>
            <a:off x="241923" y="6143069"/>
            <a:ext cx="1211381" cy="525276"/>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Búsqueda de Expediente</a:t>
            </a:r>
          </a:p>
        </p:txBody>
      </p:sp>
      <p:sp>
        <p:nvSpPr>
          <p:cNvPr id="28" name="CuadroTexto 27"/>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sp>
        <p:nvSpPr>
          <p:cNvPr id="29" name="Rectángulo 28"/>
          <p:cNvSpPr/>
          <p:nvPr/>
        </p:nvSpPr>
        <p:spPr>
          <a:xfrm>
            <a:off x="69775" y="4420157"/>
            <a:ext cx="1389711" cy="50541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Administración</a:t>
            </a:r>
          </a:p>
        </p:txBody>
      </p:sp>
      <p:sp>
        <p:nvSpPr>
          <p:cNvPr id="30" name="Rectángulo 29"/>
          <p:cNvSpPr/>
          <p:nvPr/>
        </p:nvSpPr>
        <p:spPr>
          <a:xfrm>
            <a:off x="285309" y="5026120"/>
            <a:ext cx="1109809" cy="410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31" name="Rectángulo 30"/>
          <p:cNvSpPr/>
          <p:nvPr/>
        </p:nvSpPr>
        <p:spPr>
          <a:xfrm>
            <a:off x="248105" y="5002047"/>
            <a:ext cx="1211381" cy="445398"/>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Expediente Electrónico</a:t>
            </a:r>
          </a:p>
        </p:txBody>
      </p:sp>
      <p:pic>
        <p:nvPicPr>
          <p:cNvPr id="36" name="Imagen 35"/>
          <p:cNvPicPr>
            <a:picLocks noChangeAspect="1"/>
          </p:cNvPicPr>
          <p:nvPr/>
        </p:nvPicPr>
        <p:blipFill rotWithShape="1">
          <a:blip r:embed="rId3">
            <a:extLst>
              <a:ext uri="{28A0092B-C50C-407E-A947-70E740481C1C}">
                <a14:useLocalDpi xmlns:a14="http://schemas.microsoft.com/office/drawing/2010/main" val="0"/>
              </a:ext>
            </a:extLst>
          </a:blip>
          <a:srcRect l="1515" t="29856" b="2543"/>
          <a:stretch/>
        </p:blipFill>
        <p:spPr>
          <a:xfrm>
            <a:off x="2712189" y="2398830"/>
            <a:ext cx="8801985" cy="2456368"/>
          </a:xfrm>
          <a:prstGeom prst="rect">
            <a:avLst/>
          </a:prstGeom>
        </p:spPr>
      </p:pic>
      <p:pic>
        <p:nvPicPr>
          <p:cNvPr id="38" name="Imagen 37"/>
          <p:cNvPicPr>
            <a:picLocks noChangeAspect="1"/>
          </p:cNvPicPr>
          <p:nvPr/>
        </p:nvPicPr>
        <p:blipFill rotWithShape="1">
          <a:blip r:embed="rId4">
            <a:extLst>
              <a:ext uri="{28A0092B-C50C-407E-A947-70E740481C1C}">
                <a14:useLocalDpi xmlns:a14="http://schemas.microsoft.com/office/drawing/2010/main" val="0"/>
              </a:ext>
            </a:extLst>
          </a:blip>
          <a:srcRect l="15944" t="1023" r="12581" b="90497"/>
          <a:stretch/>
        </p:blipFill>
        <p:spPr>
          <a:xfrm>
            <a:off x="6461051" y="0"/>
            <a:ext cx="5730949" cy="457200"/>
          </a:xfrm>
          <a:prstGeom prst="rect">
            <a:avLst/>
          </a:prstGeom>
        </p:spPr>
      </p:pic>
      <p:pic>
        <p:nvPicPr>
          <p:cNvPr id="39" name="Imagen 38"/>
          <p:cNvPicPr>
            <a:picLocks noChangeAspect="1"/>
          </p:cNvPicPr>
          <p:nvPr/>
        </p:nvPicPr>
        <p:blipFill rotWithShape="1">
          <a:blip r:embed="rId5">
            <a:extLst>
              <a:ext uri="{28A0092B-C50C-407E-A947-70E740481C1C}">
                <a14:useLocalDpi xmlns:a14="http://schemas.microsoft.com/office/drawing/2010/main" val="0"/>
              </a:ext>
            </a:extLst>
          </a:blip>
          <a:srcRect l="1076" t="73892" r="65800" b="9126"/>
          <a:stretch/>
        </p:blipFill>
        <p:spPr>
          <a:xfrm>
            <a:off x="7113182" y="487554"/>
            <a:ext cx="4575823" cy="287980"/>
          </a:xfrm>
          <a:prstGeom prst="rect">
            <a:avLst/>
          </a:prstGeom>
        </p:spPr>
      </p:pic>
      <p:sp>
        <p:nvSpPr>
          <p:cNvPr id="42" name="Rectángulo 41"/>
          <p:cNvSpPr/>
          <p:nvPr/>
        </p:nvSpPr>
        <p:spPr>
          <a:xfrm>
            <a:off x="7190765" y="474274"/>
            <a:ext cx="3424224" cy="318052"/>
          </a:xfrm>
          <a:prstGeom prst="rect">
            <a:avLst/>
          </a:prstGeom>
          <a:solidFill>
            <a:srgbClr val="EEEFF1">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Rectángulo 40"/>
          <p:cNvSpPr/>
          <p:nvPr/>
        </p:nvSpPr>
        <p:spPr>
          <a:xfrm>
            <a:off x="7198243" y="468729"/>
            <a:ext cx="440187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nvGrpSpPr>
          <p:cNvPr id="3" name="Grupo 2"/>
          <p:cNvGrpSpPr/>
          <p:nvPr/>
        </p:nvGrpSpPr>
        <p:grpSpPr>
          <a:xfrm>
            <a:off x="7190764" y="2037351"/>
            <a:ext cx="1857544" cy="659218"/>
            <a:chOff x="7190764" y="2037351"/>
            <a:chExt cx="1857544" cy="659218"/>
          </a:xfrm>
        </p:grpSpPr>
        <p:pic>
          <p:nvPicPr>
            <p:cNvPr id="37" name="Imagen 36"/>
            <p:cNvPicPr>
              <a:picLocks noChangeAspect="1"/>
            </p:cNvPicPr>
            <p:nvPr/>
          </p:nvPicPr>
          <p:blipFill rotWithShape="1">
            <a:blip r:embed="rId6">
              <a:extLst>
                <a:ext uri="{28A0092B-C50C-407E-A947-70E740481C1C}">
                  <a14:useLocalDpi xmlns:a14="http://schemas.microsoft.com/office/drawing/2010/main" val="0"/>
                </a:ext>
              </a:extLst>
            </a:blip>
            <a:srcRect l="5388" t="49418" r="76220" b="40058"/>
            <a:stretch/>
          </p:blipFill>
          <p:spPr>
            <a:xfrm>
              <a:off x="7198243" y="2037351"/>
              <a:ext cx="1850065" cy="659218"/>
            </a:xfrm>
            <a:prstGeom prst="rect">
              <a:avLst/>
            </a:prstGeom>
          </p:spPr>
        </p:pic>
        <p:sp>
          <p:nvSpPr>
            <p:cNvPr id="45" name="Rectángulo 44"/>
            <p:cNvSpPr/>
            <p:nvPr/>
          </p:nvSpPr>
          <p:spPr>
            <a:xfrm>
              <a:off x="7190764" y="2068854"/>
              <a:ext cx="1857543" cy="627715"/>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48" name="Flecha abajo 47"/>
          <p:cNvSpPr/>
          <p:nvPr/>
        </p:nvSpPr>
        <p:spPr>
          <a:xfrm>
            <a:off x="7443169" y="2716083"/>
            <a:ext cx="289786" cy="282725"/>
          </a:xfrm>
          <a:prstGeom prst="downArrow">
            <a:avLst/>
          </a:prstGeom>
          <a:solidFill>
            <a:srgbClr val="007B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Elipse 48"/>
          <p:cNvSpPr/>
          <p:nvPr/>
        </p:nvSpPr>
        <p:spPr>
          <a:xfrm>
            <a:off x="7463836" y="3046999"/>
            <a:ext cx="259142" cy="255603"/>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1" name="Flecha abajo 50"/>
          <p:cNvSpPr/>
          <p:nvPr/>
        </p:nvSpPr>
        <p:spPr>
          <a:xfrm rot="8840406">
            <a:off x="7962082" y="3568465"/>
            <a:ext cx="289786" cy="1581900"/>
          </a:xfrm>
          <a:prstGeom prst="downArrow">
            <a:avLst/>
          </a:prstGeom>
          <a:solidFill>
            <a:srgbClr val="007B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53" name="Grupo 52"/>
          <p:cNvGrpSpPr/>
          <p:nvPr/>
        </p:nvGrpSpPr>
        <p:grpSpPr>
          <a:xfrm>
            <a:off x="8472114" y="4942422"/>
            <a:ext cx="1550505" cy="1200647"/>
            <a:chOff x="8511871" y="5013296"/>
            <a:chExt cx="1550505" cy="1200647"/>
          </a:xfrm>
        </p:grpSpPr>
        <p:grpSp>
          <p:nvGrpSpPr>
            <p:cNvPr id="7" name="Grupo 6"/>
            <p:cNvGrpSpPr/>
            <p:nvPr/>
          </p:nvGrpSpPr>
          <p:grpSpPr>
            <a:xfrm>
              <a:off x="8522576" y="5026120"/>
              <a:ext cx="1527711" cy="1170156"/>
              <a:chOff x="7942521" y="5052523"/>
              <a:chExt cx="1527711" cy="1170156"/>
            </a:xfrm>
          </p:grpSpPr>
          <p:pic>
            <p:nvPicPr>
              <p:cNvPr id="6" name="Imagen 5"/>
              <p:cNvPicPr>
                <a:picLocks noChangeAspect="1"/>
              </p:cNvPicPr>
              <p:nvPr/>
            </p:nvPicPr>
            <p:blipFill rotWithShape="1">
              <a:blip r:embed="rId7">
                <a:extLst>
                  <a:ext uri="{28A0092B-C50C-407E-A947-70E740481C1C}">
                    <a14:useLocalDpi xmlns:a14="http://schemas.microsoft.com/office/drawing/2010/main" val="0"/>
                  </a:ext>
                </a:extLst>
              </a:blip>
              <a:srcRect l="6312" t="9434" r="38344" b="17561"/>
              <a:stretch/>
            </p:blipFill>
            <p:spPr>
              <a:xfrm>
                <a:off x="7942521" y="5054503"/>
                <a:ext cx="1330067" cy="1168176"/>
              </a:xfrm>
              <a:prstGeom prst="rect">
                <a:avLst/>
              </a:prstGeom>
            </p:spPr>
          </p:pic>
          <p:pic>
            <p:nvPicPr>
              <p:cNvPr id="50" name="Imagen 49"/>
              <p:cNvPicPr>
                <a:picLocks noChangeAspect="1"/>
              </p:cNvPicPr>
              <p:nvPr/>
            </p:nvPicPr>
            <p:blipFill rotWithShape="1">
              <a:blip r:embed="rId7">
                <a:extLst>
                  <a:ext uri="{28A0092B-C50C-407E-A947-70E740481C1C}">
                    <a14:useLocalDpi xmlns:a14="http://schemas.microsoft.com/office/drawing/2010/main" val="0"/>
                  </a:ext>
                </a:extLst>
              </a:blip>
              <a:srcRect l="82241" t="9434" r="9238" b="17561"/>
              <a:stretch/>
            </p:blipFill>
            <p:spPr>
              <a:xfrm>
                <a:off x="9265444" y="5052523"/>
                <a:ext cx="204788" cy="1168176"/>
              </a:xfrm>
              <a:prstGeom prst="rect">
                <a:avLst/>
              </a:prstGeom>
            </p:spPr>
          </p:pic>
        </p:grpSp>
        <p:sp>
          <p:nvSpPr>
            <p:cNvPr id="52" name="Rectángulo 51"/>
            <p:cNvSpPr/>
            <p:nvPr/>
          </p:nvSpPr>
          <p:spPr>
            <a:xfrm>
              <a:off x="8511871" y="5013296"/>
              <a:ext cx="1550505" cy="1200647"/>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54" name="Elipse 53"/>
          <p:cNvSpPr/>
          <p:nvPr/>
        </p:nvSpPr>
        <p:spPr>
          <a:xfrm>
            <a:off x="7460848" y="3462363"/>
            <a:ext cx="259142" cy="255603"/>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361635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l="15809" t="18885" r="27965" b="1910"/>
          <a:stretch/>
        </p:blipFill>
        <p:spPr>
          <a:xfrm>
            <a:off x="2368248" y="3511551"/>
            <a:ext cx="3892731" cy="2784846"/>
          </a:xfrm>
          <a:prstGeom prst="roundRect">
            <a:avLst>
              <a:gd name="adj" fmla="val 4167"/>
            </a:avLst>
          </a:prstGeom>
          <a:solidFill>
            <a:srgbClr val="FFFFFF"/>
          </a:solidFill>
          <a:ln w="76200" cap="sq">
            <a:noFill/>
            <a:miter lim="800000"/>
          </a:ln>
          <a:effectLst/>
        </p:spPr>
      </p:pic>
      <p:sp>
        <p:nvSpPr>
          <p:cNvPr id="9" name="Rectángulo 8"/>
          <p:cNvSpPr/>
          <p:nvPr/>
        </p:nvSpPr>
        <p:spPr>
          <a:xfrm>
            <a:off x="7300611" y="4442309"/>
            <a:ext cx="3608394" cy="923330"/>
          </a:xfrm>
          <a:prstGeom prst="rect">
            <a:avLst/>
          </a:prstGeom>
        </p:spPr>
        <p:txBody>
          <a:bodyPr wrap="square">
            <a:spAutoFit/>
          </a:bodyPr>
          <a:lstStyle/>
          <a:p>
            <a:pPr algn="ctr"/>
            <a:r>
              <a:rPr lang="es-MX" sz="5400" dirty="0">
                <a:solidFill>
                  <a:srgbClr val="B3518F"/>
                </a:solidFill>
                <a:latin typeface="Arial" panose="020B0604020202020204" pitchFamily="34" charset="0"/>
                <a:cs typeface="Arial" panose="020B0604020202020204" pitchFamily="34" charset="0"/>
              </a:rPr>
              <a:t>Gracias.</a:t>
            </a:r>
          </a:p>
        </p:txBody>
      </p:sp>
      <p:sp>
        <p:nvSpPr>
          <p:cNvPr id="10" name="Rectángulo 9"/>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p:cNvPicPr>
            <a:picLocks noChangeAspect="1"/>
          </p:cNvPicPr>
          <p:nvPr/>
        </p:nvPicPr>
        <p:blipFill rotWithShape="1">
          <a:blip r:embed="rId3"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12" name="Rectángulo 11"/>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p:nvSpPr>
        <p:spPr>
          <a:xfrm>
            <a:off x="3526464" y="1634905"/>
            <a:ext cx="7212420" cy="1277786"/>
          </a:xfrm>
          <a:prstGeom prst="rect">
            <a:avLst/>
          </a:prstGeom>
        </p:spPr>
        <p:txBody>
          <a:bodyPr wrap="square">
            <a:spAutoFit/>
          </a:bodyPr>
          <a:lstStyle/>
          <a:p>
            <a:pPr>
              <a:lnSpc>
                <a:spcPct val="107000"/>
              </a:lnSpc>
              <a:spcAft>
                <a:spcPts val="0"/>
              </a:spcAft>
            </a:pPr>
            <a:r>
              <a:rPr lang="es-MX" dirty="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hlinkClick r:id="rId4"/>
              </a:rPr>
              <a:t>https://youtu.be/P4UgX5S7PiQ</a:t>
            </a:r>
            <a:r>
              <a:rPr lang="es-MX" dirty="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       Guía para la utilización SICOM</a:t>
            </a:r>
            <a:endParaRPr lang="es-MX" sz="1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MX" dirty="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s-MX" sz="1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MX" dirty="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s-MX" sz="1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500"/>
              </a:spcAft>
            </a:pPr>
            <a:r>
              <a:rPr lang="es-MX" dirty="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hlinkClick r:id="rId5"/>
              </a:rPr>
              <a:t>https://youtu.be/-zAWf_8Aljk</a:t>
            </a:r>
            <a:r>
              <a:rPr lang="es-MX" dirty="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           SICOM  VERSIÓN LARGA</a:t>
            </a:r>
            <a:endParaRPr lang="es-MX"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CuadroTexto 15"/>
          <p:cNvSpPr txBox="1"/>
          <p:nvPr/>
        </p:nvSpPr>
        <p:spPr>
          <a:xfrm>
            <a:off x="3721551" y="226378"/>
            <a:ext cx="6587467" cy="923330"/>
          </a:xfrm>
          <a:prstGeom prst="rect">
            <a:avLst/>
          </a:prstGeom>
          <a:noFill/>
        </p:spPr>
        <p:txBody>
          <a:bodyPr wrap="square" rtlCol="0">
            <a:spAutoFit/>
          </a:bodyPr>
          <a:lstStyle/>
          <a:p>
            <a:pPr algn="ctr"/>
            <a:r>
              <a:rPr lang="es-MX" dirty="0">
                <a:solidFill>
                  <a:srgbClr val="007B64"/>
                </a:solidFill>
                <a:latin typeface="Arial Black" panose="020B0A04020102020204" pitchFamily="34" charset="0"/>
              </a:rPr>
              <a:t>SISTEMA DE COMUNICACIÓN ENTRE ORGANISMOS GARANTES Y SUJETOS OBLIGADOS (SICOM)</a:t>
            </a:r>
          </a:p>
        </p:txBody>
      </p:sp>
    </p:spTree>
    <p:extLst>
      <p:ext uri="{BB962C8B-B14F-4D97-AF65-F5344CB8AC3E}">
        <p14:creationId xmlns:p14="http://schemas.microsoft.com/office/powerpoint/2010/main" val="2260376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4" name="CuadroTexto 93"/>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sp>
        <p:nvSpPr>
          <p:cNvPr id="53" name="CuadroTexto 52"/>
          <p:cNvSpPr txBox="1"/>
          <p:nvPr/>
        </p:nvSpPr>
        <p:spPr>
          <a:xfrm>
            <a:off x="2175266" y="233480"/>
            <a:ext cx="2649207" cy="523220"/>
          </a:xfrm>
          <a:prstGeom prst="rect">
            <a:avLst/>
          </a:prstGeom>
          <a:noFill/>
        </p:spPr>
        <p:txBody>
          <a:bodyPr wrap="square" rtlCol="0">
            <a:spAutoFit/>
          </a:bodyPr>
          <a:lstStyle/>
          <a:p>
            <a:pPr algn="ctr"/>
            <a:r>
              <a:rPr lang="es-MX" sz="1400" b="1" dirty="0">
                <a:solidFill>
                  <a:srgbClr val="007B64"/>
                </a:solidFill>
                <a:latin typeface="Arial" panose="020B0604020202020204" pitchFamily="34" charset="0"/>
                <a:cs typeface="Arial" panose="020B0604020202020204" pitchFamily="34" charset="0"/>
              </a:rPr>
              <a:t>Responsable: Administrador del Sujeto Obligado</a:t>
            </a:r>
          </a:p>
        </p:txBody>
      </p:sp>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2481" t="74390" r="49230" b="4712"/>
          <a:stretch/>
        </p:blipFill>
        <p:spPr>
          <a:xfrm>
            <a:off x="3219912" y="2342801"/>
            <a:ext cx="7849141" cy="629376"/>
          </a:xfrm>
          <a:prstGeom prst="rect">
            <a:avLst/>
          </a:prstGeom>
        </p:spPr>
      </p:pic>
      <p:sp>
        <p:nvSpPr>
          <p:cNvPr id="10" name="Rectángulo 9"/>
          <p:cNvSpPr/>
          <p:nvPr/>
        </p:nvSpPr>
        <p:spPr>
          <a:xfrm>
            <a:off x="6352023" y="2400863"/>
            <a:ext cx="4727102" cy="543559"/>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p:cNvSpPr/>
          <p:nvPr/>
        </p:nvSpPr>
        <p:spPr>
          <a:xfrm>
            <a:off x="3327991" y="2395940"/>
            <a:ext cx="7741062" cy="548482"/>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pic>
        <p:nvPicPr>
          <p:cNvPr id="96" name="Imagen 95"/>
          <p:cNvPicPr>
            <a:picLocks noChangeAspect="1"/>
          </p:cNvPicPr>
          <p:nvPr/>
        </p:nvPicPr>
        <p:blipFill rotWithShape="1">
          <a:blip r:embed="rId4">
            <a:extLst>
              <a:ext uri="{28A0092B-C50C-407E-A947-70E740481C1C}">
                <a14:useLocalDpi xmlns:a14="http://schemas.microsoft.com/office/drawing/2010/main" val="0"/>
              </a:ext>
            </a:extLst>
          </a:blip>
          <a:srcRect l="8144" t="7228" r="6474" b="11199"/>
          <a:stretch/>
        </p:blipFill>
        <p:spPr>
          <a:xfrm>
            <a:off x="3699972" y="3790905"/>
            <a:ext cx="2524473" cy="1112316"/>
          </a:xfrm>
          <a:prstGeom prst="rect">
            <a:avLst/>
          </a:prstGeom>
        </p:spPr>
      </p:pic>
      <p:sp>
        <p:nvSpPr>
          <p:cNvPr id="98" name="Flecha abajo 97"/>
          <p:cNvSpPr/>
          <p:nvPr/>
        </p:nvSpPr>
        <p:spPr>
          <a:xfrm>
            <a:off x="4621480" y="3135486"/>
            <a:ext cx="681458" cy="486208"/>
          </a:xfrm>
          <a:prstGeom prst="downArrow">
            <a:avLst/>
          </a:prstGeom>
          <a:solidFill>
            <a:srgbClr val="007B64"/>
          </a:solidFill>
          <a:ln>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9" name="Rectángulo 98"/>
          <p:cNvSpPr/>
          <p:nvPr/>
        </p:nvSpPr>
        <p:spPr>
          <a:xfrm>
            <a:off x="3699972" y="4440421"/>
            <a:ext cx="2524472" cy="462799"/>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7" name="Rectángulo 96"/>
          <p:cNvSpPr/>
          <p:nvPr/>
        </p:nvSpPr>
        <p:spPr>
          <a:xfrm>
            <a:off x="3702877" y="3813034"/>
            <a:ext cx="2521567" cy="1090187"/>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nvGrpSpPr>
          <p:cNvPr id="34" name="Grupo 33"/>
          <p:cNvGrpSpPr/>
          <p:nvPr/>
        </p:nvGrpSpPr>
        <p:grpSpPr>
          <a:xfrm>
            <a:off x="122239" y="1183544"/>
            <a:ext cx="1281600" cy="5360100"/>
            <a:chOff x="5991351" y="942540"/>
            <a:chExt cx="1398895" cy="5360100"/>
          </a:xfrm>
        </p:grpSpPr>
        <p:sp>
          <p:nvSpPr>
            <p:cNvPr id="35" name="Rectángulo 34"/>
            <p:cNvSpPr/>
            <p:nvPr/>
          </p:nvSpPr>
          <p:spPr>
            <a:xfrm>
              <a:off x="6058750" y="984093"/>
              <a:ext cx="1264096" cy="602725"/>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36" name="Rectángulo 35"/>
            <p:cNvSpPr/>
            <p:nvPr/>
          </p:nvSpPr>
          <p:spPr>
            <a:xfrm>
              <a:off x="5991351" y="942540"/>
              <a:ext cx="1398895"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37" name="Rectángulo 36"/>
            <p:cNvSpPr/>
            <p:nvPr/>
          </p:nvSpPr>
          <p:spPr>
            <a:xfrm>
              <a:off x="6169347" y="1714088"/>
              <a:ext cx="1211381" cy="63159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38" name="Rectángulo 37"/>
            <p:cNvSpPr/>
            <p:nvPr/>
          </p:nvSpPr>
          <p:spPr>
            <a:xfrm>
              <a:off x="5997681" y="3037946"/>
              <a:ext cx="139223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39" name="Rectángulo 38"/>
            <p:cNvSpPr/>
            <p:nvPr/>
          </p:nvSpPr>
          <p:spPr>
            <a:xfrm>
              <a:off x="5997681" y="5015058"/>
              <a:ext cx="138971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40" name="Rectángulo 39"/>
            <p:cNvSpPr/>
            <p:nvPr/>
          </p:nvSpPr>
          <p:spPr>
            <a:xfrm>
              <a:off x="6178531" y="2429177"/>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41" name="Rectángulo 40"/>
            <p:cNvSpPr/>
            <p:nvPr/>
          </p:nvSpPr>
          <p:spPr>
            <a:xfrm>
              <a:off x="6176011" y="3807271"/>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42" name="Rectángulo 41"/>
            <p:cNvSpPr/>
            <p:nvPr/>
          </p:nvSpPr>
          <p:spPr>
            <a:xfrm>
              <a:off x="6176011" y="4413308"/>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43" name="Rectángulo 42"/>
            <p:cNvSpPr/>
            <p:nvPr/>
          </p:nvSpPr>
          <p:spPr>
            <a:xfrm>
              <a:off x="6169346" y="5777364"/>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sp>
        <p:nvSpPr>
          <p:cNvPr id="44" name="Rectángulo 43"/>
          <p:cNvSpPr/>
          <p:nvPr/>
        </p:nvSpPr>
        <p:spPr>
          <a:xfrm>
            <a:off x="122239" y="1225097"/>
            <a:ext cx="1264096" cy="60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45" name="Rectángulo 44"/>
          <p:cNvSpPr/>
          <p:nvPr/>
        </p:nvSpPr>
        <p:spPr>
          <a:xfrm>
            <a:off x="54840" y="1183544"/>
            <a:ext cx="1398895"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rgbClr val="EEEFF1"/>
                </a:solidFill>
              </a:rPr>
              <a:t>Unidades Administrativas</a:t>
            </a:r>
          </a:p>
        </p:txBody>
      </p:sp>
      <p:sp>
        <p:nvSpPr>
          <p:cNvPr id="46" name="Rectángulo 45"/>
          <p:cNvSpPr/>
          <p:nvPr/>
        </p:nvSpPr>
        <p:spPr>
          <a:xfrm>
            <a:off x="232836" y="1955092"/>
            <a:ext cx="1211381" cy="631596"/>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Administración de Unidades Administrativas</a:t>
            </a:r>
          </a:p>
        </p:txBody>
      </p:sp>
      <p:sp>
        <p:nvSpPr>
          <p:cNvPr id="47" name="Rectángulo 46"/>
          <p:cNvSpPr/>
          <p:nvPr/>
        </p:nvSpPr>
        <p:spPr>
          <a:xfrm>
            <a:off x="61170" y="3278950"/>
            <a:ext cx="139223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Carga de Información</a:t>
            </a:r>
          </a:p>
        </p:txBody>
      </p:sp>
      <p:sp>
        <p:nvSpPr>
          <p:cNvPr id="48" name="Rectángulo 47"/>
          <p:cNvSpPr/>
          <p:nvPr/>
        </p:nvSpPr>
        <p:spPr>
          <a:xfrm>
            <a:off x="61170" y="5256062"/>
            <a:ext cx="138971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Opciones Avanzadas</a:t>
            </a:r>
          </a:p>
        </p:txBody>
      </p:sp>
      <p:sp>
        <p:nvSpPr>
          <p:cNvPr id="49" name="Rectángulo 48"/>
          <p:cNvSpPr/>
          <p:nvPr/>
        </p:nvSpPr>
        <p:spPr>
          <a:xfrm>
            <a:off x="242020" y="2670181"/>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Asignación de Formatos</a:t>
            </a:r>
          </a:p>
        </p:txBody>
      </p:sp>
      <p:sp>
        <p:nvSpPr>
          <p:cNvPr id="50" name="Rectángulo 49"/>
          <p:cNvSpPr/>
          <p:nvPr/>
        </p:nvSpPr>
        <p:spPr>
          <a:xfrm>
            <a:off x="239500" y="4048275"/>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Carga de Archivos</a:t>
            </a:r>
          </a:p>
        </p:txBody>
      </p:sp>
      <p:sp>
        <p:nvSpPr>
          <p:cNvPr id="51" name="Rectángulo 50"/>
          <p:cNvSpPr/>
          <p:nvPr/>
        </p:nvSpPr>
        <p:spPr>
          <a:xfrm>
            <a:off x="239500" y="4654312"/>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Información</a:t>
            </a:r>
          </a:p>
        </p:txBody>
      </p:sp>
      <p:sp>
        <p:nvSpPr>
          <p:cNvPr id="52" name="Rectángulo 51"/>
          <p:cNvSpPr/>
          <p:nvPr/>
        </p:nvSpPr>
        <p:spPr>
          <a:xfrm>
            <a:off x="232835" y="6018368"/>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Copia/Borra Información</a:t>
            </a:r>
          </a:p>
        </p:txBody>
      </p:sp>
    </p:spTree>
    <p:extLst>
      <p:ext uri="{BB962C8B-B14F-4D97-AF65-F5344CB8AC3E}">
        <p14:creationId xmlns:p14="http://schemas.microsoft.com/office/powerpoint/2010/main" val="3107383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p:cNvGrpSpPr/>
          <p:nvPr/>
        </p:nvGrpSpPr>
        <p:grpSpPr>
          <a:xfrm>
            <a:off x="122239" y="1183544"/>
            <a:ext cx="1281600" cy="5360100"/>
            <a:chOff x="5991351" y="942540"/>
            <a:chExt cx="1398895" cy="5360100"/>
          </a:xfrm>
        </p:grpSpPr>
        <p:sp>
          <p:nvSpPr>
            <p:cNvPr id="65" name="Rectángulo 64"/>
            <p:cNvSpPr/>
            <p:nvPr/>
          </p:nvSpPr>
          <p:spPr>
            <a:xfrm>
              <a:off x="6058750" y="984093"/>
              <a:ext cx="1264096" cy="602725"/>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66" name="Rectángulo 65"/>
            <p:cNvSpPr/>
            <p:nvPr/>
          </p:nvSpPr>
          <p:spPr>
            <a:xfrm>
              <a:off x="5991351" y="942540"/>
              <a:ext cx="1398895"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7" name="Rectángulo 66"/>
            <p:cNvSpPr/>
            <p:nvPr/>
          </p:nvSpPr>
          <p:spPr>
            <a:xfrm>
              <a:off x="6169347" y="1714088"/>
              <a:ext cx="1211381" cy="63159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8" name="Rectángulo 67"/>
            <p:cNvSpPr/>
            <p:nvPr/>
          </p:nvSpPr>
          <p:spPr>
            <a:xfrm>
              <a:off x="5997681" y="3037946"/>
              <a:ext cx="139223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9" name="Rectángulo 68"/>
            <p:cNvSpPr/>
            <p:nvPr/>
          </p:nvSpPr>
          <p:spPr>
            <a:xfrm>
              <a:off x="5997681" y="5015058"/>
              <a:ext cx="138971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70" name="Rectángulo 69"/>
            <p:cNvSpPr/>
            <p:nvPr/>
          </p:nvSpPr>
          <p:spPr>
            <a:xfrm>
              <a:off x="6178531" y="2429177"/>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1" name="Rectángulo 70"/>
            <p:cNvSpPr/>
            <p:nvPr/>
          </p:nvSpPr>
          <p:spPr>
            <a:xfrm>
              <a:off x="6176011" y="3807271"/>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2" name="Rectángulo 71"/>
            <p:cNvSpPr/>
            <p:nvPr/>
          </p:nvSpPr>
          <p:spPr>
            <a:xfrm>
              <a:off x="6176011" y="4413308"/>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3" name="Rectángulo 72"/>
            <p:cNvSpPr/>
            <p:nvPr/>
          </p:nvSpPr>
          <p:spPr>
            <a:xfrm>
              <a:off x="6169346" y="5777364"/>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p:cNvSpPr/>
          <p:nvPr/>
        </p:nvSpPr>
        <p:spPr>
          <a:xfrm>
            <a:off x="122239" y="1225097"/>
            <a:ext cx="1264096" cy="60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56" name="Rectángulo 55"/>
          <p:cNvSpPr/>
          <p:nvPr/>
        </p:nvSpPr>
        <p:spPr>
          <a:xfrm>
            <a:off x="54840" y="1183544"/>
            <a:ext cx="1398895"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rgbClr val="EEEFF1"/>
                </a:solidFill>
              </a:rPr>
              <a:t>Unidades Administrativas</a:t>
            </a:r>
          </a:p>
        </p:txBody>
      </p:sp>
      <p:sp>
        <p:nvSpPr>
          <p:cNvPr id="57" name="Rectángulo 56"/>
          <p:cNvSpPr/>
          <p:nvPr/>
        </p:nvSpPr>
        <p:spPr>
          <a:xfrm>
            <a:off x="232836" y="1955092"/>
            <a:ext cx="1211381" cy="631596"/>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Administración de Unidades Administrativas</a:t>
            </a:r>
          </a:p>
        </p:txBody>
      </p:sp>
      <p:sp>
        <p:nvSpPr>
          <p:cNvPr id="58" name="Rectángulo 57"/>
          <p:cNvSpPr/>
          <p:nvPr/>
        </p:nvSpPr>
        <p:spPr>
          <a:xfrm>
            <a:off x="61170" y="3278950"/>
            <a:ext cx="139223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Carga de Información</a:t>
            </a:r>
          </a:p>
        </p:txBody>
      </p:sp>
      <p:sp>
        <p:nvSpPr>
          <p:cNvPr id="59" name="Rectángulo 58"/>
          <p:cNvSpPr/>
          <p:nvPr/>
        </p:nvSpPr>
        <p:spPr>
          <a:xfrm>
            <a:off x="61170" y="5256062"/>
            <a:ext cx="138971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Opciones Avanzadas</a:t>
            </a:r>
          </a:p>
        </p:txBody>
      </p:sp>
      <p:sp>
        <p:nvSpPr>
          <p:cNvPr id="60" name="Rectángulo 59"/>
          <p:cNvSpPr/>
          <p:nvPr/>
        </p:nvSpPr>
        <p:spPr>
          <a:xfrm>
            <a:off x="242020" y="2670181"/>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Asignación de Formatos</a:t>
            </a:r>
          </a:p>
        </p:txBody>
      </p:sp>
      <p:sp>
        <p:nvSpPr>
          <p:cNvPr id="61" name="Rectángulo 60"/>
          <p:cNvSpPr/>
          <p:nvPr/>
        </p:nvSpPr>
        <p:spPr>
          <a:xfrm>
            <a:off x="239500" y="4048275"/>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Carga de Archivos</a:t>
            </a:r>
          </a:p>
        </p:txBody>
      </p:sp>
      <p:sp>
        <p:nvSpPr>
          <p:cNvPr id="62" name="Rectángulo 61"/>
          <p:cNvSpPr/>
          <p:nvPr/>
        </p:nvSpPr>
        <p:spPr>
          <a:xfrm>
            <a:off x="239500" y="4654312"/>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Información</a:t>
            </a:r>
          </a:p>
        </p:txBody>
      </p:sp>
      <p:sp>
        <p:nvSpPr>
          <p:cNvPr id="63" name="Rectángulo 62"/>
          <p:cNvSpPr/>
          <p:nvPr/>
        </p:nvSpPr>
        <p:spPr>
          <a:xfrm>
            <a:off x="232835" y="6018368"/>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Copia/Borra Información</a:t>
            </a:r>
          </a:p>
        </p:txBody>
      </p:sp>
      <p:sp>
        <p:nvSpPr>
          <p:cNvPr id="94" name="CuadroTexto 93"/>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grpSp>
        <p:nvGrpSpPr>
          <p:cNvPr id="11" name="Grupo 10"/>
          <p:cNvGrpSpPr/>
          <p:nvPr/>
        </p:nvGrpSpPr>
        <p:grpSpPr>
          <a:xfrm>
            <a:off x="6419183" y="279571"/>
            <a:ext cx="5436679" cy="435935"/>
            <a:chOff x="2208130" y="2456120"/>
            <a:chExt cx="5436679" cy="435935"/>
          </a:xfrm>
        </p:grpSpPr>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2481" t="74390" r="49230" b="4712"/>
            <a:stretch/>
          </p:blipFill>
          <p:spPr>
            <a:xfrm>
              <a:off x="2208130" y="2456120"/>
              <a:ext cx="5436679" cy="435935"/>
            </a:xfrm>
            <a:prstGeom prst="rect">
              <a:avLst/>
            </a:prstGeom>
          </p:spPr>
        </p:pic>
        <p:sp>
          <p:nvSpPr>
            <p:cNvPr id="10" name="Rectángulo 9"/>
            <p:cNvSpPr/>
            <p:nvPr/>
          </p:nvSpPr>
          <p:spPr>
            <a:xfrm>
              <a:off x="4406900" y="2512613"/>
              <a:ext cx="3237909"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p:cNvSpPr/>
            <p:nvPr/>
          </p:nvSpPr>
          <p:spPr>
            <a:xfrm>
              <a:off x="2286000" y="2512821"/>
              <a:ext cx="535880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pic>
        <p:nvPicPr>
          <p:cNvPr id="31" name="Imagen 30"/>
          <p:cNvPicPr>
            <a:picLocks noChangeAspect="1"/>
          </p:cNvPicPr>
          <p:nvPr/>
        </p:nvPicPr>
        <p:blipFill rotWithShape="1">
          <a:blip r:embed="rId4">
            <a:extLst>
              <a:ext uri="{28A0092B-C50C-407E-A947-70E740481C1C}">
                <a14:useLocalDpi xmlns:a14="http://schemas.microsoft.com/office/drawing/2010/main" val="0"/>
              </a:ext>
            </a:extLst>
          </a:blip>
          <a:srcRect l="1726" t="17357" r="1974" b="3533"/>
          <a:stretch/>
        </p:blipFill>
        <p:spPr>
          <a:xfrm>
            <a:off x="2169601" y="1348629"/>
            <a:ext cx="9686261" cy="4593265"/>
          </a:xfrm>
          <a:prstGeom prst="rect">
            <a:avLst/>
          </a:prstGeom>
        </p:spPr>
      </p:pic>
      <p:sp>
        <p:nvSpPr>
          <p:cNvPr id="6" name="Rectángulo 5"/>
          <p:cNvSpPr/>
          <p:nvPr/>
        </p:nvSpPr>
        <p:spPr>
          <a:xfrm>
            <a:off x="11047228" y="2552368"/>
            <a:ext cx="382772" cy="2933489"/>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Rectángulo 32"/>
          <p:cNvSpPr/>
          <p:nvPr/>
        </p:nvSpPr>
        <p:spPr>
          <a:xfrm>
            <a:off x="2629787" y="2524648"/>
            <a:ext cx="382772" cy="2933489"/>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Rectángulo 34"/>
          <p:cNvSpPr/>
          <p:nvPr/>
        </p:nvSpPr>
        <p:spPr>
          <a:xfrm>
            <a:off x="5545563" y="1852180"/>
            <a:ext cx="2928585" cy="295054"/>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9" name="Conector recto de flecha 8"/>
          <p:cNvCxnSpPr>
            <a:endCxn id="33" idx="2"/>
          </p:cNvCxnSpPr>
          <p:nvPr/>
        </p:nvCxnSpPr>
        <p:spPr>
          <a:xfrm flipV="1">
            <a:off x="2819400" y="5458137"/>
            <a:ext cx="1773" cy="765987"/>
          </a:xfrm>
          <a:prstGeom prst="straightConnector1">
            <a:avLst/>
          </a:prstGeom>
          <a:ln w="38100">
            <a:solidFill>
              <a:srgbClr val="B3518F"/>
            </a:solidFill>
            <a:tailEnd type="triangle"/>
          </a:ln>
        </p:spPr>
        <p:style>
          <a:lnRef idx="1">
            <a:schemeClr val="accent1"/>
          </a:lnRef>
          <a:fillRef idx="0">
            <a:schemeClr val="accent1"/>
          </a:fillRef>
          <a:effectRef idx="0">
            <a:schemeClr val="accent1"/>
          </a:effectRef>
          <a:fontRef idx="minor">
            <a:schemeClr val="tx1"/>
          </a:fontRef>
        </p:style>
      </p:cxnSp>
      <p:sp>
        <p:nvSpPr>
          <p:cNvPr id="16" name="CuadroTexto 15"/>
          <p:cNvSpPr txBox="1"/>
          <p:nvPr/>
        </p:nvSpPr>
        <p:spPr>
          <a:xfrm>
            <a:off x="1909960" y="6240912"/>
            <a:ext cx="2390398" cy="369332"/>
          </a:xfrm>
          <a:prstGeom prst="rect">
            <a:avLst/>
          </a:prstGeom>
          <a:noFill/>
        </p:spPr>
        <p:txBody>
          <a:bodyPr wrap="none" rtlCol="0">
            <a:spAutoFit/>
          </a:bodyPr>
          <a:lstStyle/>
          <a:p>
            <a:r>
              <a:rPr lang="es-MX" dirty="0">
                <a:solidFill>
                  <a:schemeClr val="tx1">
                    <a:lumMod val="75000"/>
                    <a:lumOff val="25000"/>
                  </a:schemeClr>
                </a:solidFill>
                <a:latin typeface="Arial" panose="020B0604020202020204" pitchFamily="34" charset="0"/>
                <a:cs typeface="Arial" panose="020B0604020202020204" pitchFamily="34" charset="0"/>
              </a:rPr>
              <a:t>Campos de selección</a:t>
            </a:r>
          </a:p>
        </p:txBody>
      </p:sp>
      <p:sp>
        <p:nvSpPr>
          <p:cNvPr id="43" name="CuadroTexto 42"/>
          <p:cNvSpPr txBox="1"/>
          <p:nvPr/>
        </p:nvSpPr>
        <p:spPr>
          <a:xfrm>
            <a:off x="9580881" y="6240912"/>
            <a:ext cx="2159566" cy="369332"/>
          </a:xfrm>
          <a:prstGeom prst="rect">
            <a:avLst/>
          </a:prstGeom>
          <a:noFill/>
        </p:spPr>
        <p:txBody>
          <a:bodyPr wrap="none" rtlCol="0">
            <a:spAutoFit/>
          </a:bodyPr>
          <a:lstStyle/>
          <a:p>
            <a:pPr algn="ctr"/>
            <a:r>
              <a:rPr lang="es-MX" dirty="0">
                <a:solidFill>
                  <a:schemeClr val="tx1">
                    <a:lumMod val="75000"/>
                    <a:lumOff val="25000"/>
                  </a:schemeClr>
                </a:solidFill>
                <a:latin typeface="Arial" panose="020B0604020202020204" pitchFamily="34" charset="0"/>
                <a:cs typeface="Arial" panose="020B0604020202020204" pitchFamily="34" charset="0"/>
              </a:rPr>
              <a:t>Campos de edición</a:t>
            </a:r>
          </a:p>
        </p:txBody>
      </p:sp>
      <p:cxnSp>
        <p:nvCxnSpPr>
          <p:cNvPr id="44" name="Conector recto de flecha 43"/>
          <p:cNvCxnSpPr/>
          <p:nvPr/>
        </p:nvCxnSpPr>
        <p:spPr>
          <a:xfrm flipV="1">
            <a:off x="11238614" y="5515019"/>
            <a:ext cx="1773" cy="765987"/>
          </a:xfrm>
          <a:prstGeom prst="straightConnector1">
            <a:avLst/>
          </a:prstGeom>
          <a:ln w="38100">
            <a:solidFill>
              <a:srgbClr val="B3518F"/>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ector recto de flecha 44"/>
          <p:cNvCxnSpPr>
            <a:stCxn id="48" idx="1"/>
          </p:cNvCxnSpPr>
          <p:nvPr/>
        </p:nvCxnSpPr>
        <p:spPr>
          <a:xfrm flipH="1">
            <a:off x="8474150" y="1199120"/>
            <a:ext cx="1042610" cy="800588"/>
          </a:xfrm>
          <a:prstGeom prst="straightConnector1">
            <a:avLst/>
          </a:prstGeom>
          <a:ln w="38100">
            <a:solidFill>
              <a:srgbClr val="B3518F"/>
            </a:solidFill>
            <a:tailEnd type="triangle"/>
          </a:ln>
        </p:spPr>
        <p:style>
          <a:lnRef idx="1">
            <a:schemeClr val="accent1"/>
          </a:lnRef>
          <a:fillRef idx="0">
            <a:schemeClr val="accent1"/>
          </a:fillRef>
          <a:effectRef idx="0">
            <a:schemeClr val="accent1"/>
          </a:effectRef>
          <a:fontRef idx="minor">
            <a:schemeClr val="tx1"/>
          </a:fontRef>
        </p:style>
      </p:cxnSp>
      <p:sp>
        <p:nvSpPr>
          <p:cNvPr id="48" name="CuadroTexto 47"/>
          <p:cNvSpPr txBox="1"/>
          <p:nvPr/>
        </p:nvSpPr>
        <p:spPr>
          <a:xfrm>
            <a:off x="9516760" y="1014454"/>
            <a:ext cx="2339102" cy="369332"/>
          </a:xfrm>
          <a:prstGeom prst="rect">
            <a:avLst/>
          </a:prstGeom>
          <a:noFill/>
        </p:spPr>
        <p:txBody>
          <a:bodyPr wrap="none" rtlCol="0">
            <a:spAutoFit/>
          </a:bodyPr>
          <a:lstStyle/>
          <a:p>
            <a:pPr algn="r"/>
            <a:r>
              <a:rPr lang="es-MX" dirty="0">
                <a:solidFill>
                  <a:schemeClr val="tx1">
                    <a:lumMod val="75000"/>
                    <a:lumOff val="25000"/>
                  </a:schemeClr>
                </a:solidFill>
                <a:latin typeface="Arial" panose="020B0604020202020204" pitchFamily="34" charset="0"/>
                <a:cs typeface="Arial" panose="020B0604020202020204" pitchFamily="34" charset="0"/>
              </a:rPr>
              <a:t>Campos de acciones</a:t>
            </a:r>
          </a:p>
        </p:txBody>
      </p:sp>
      <p:sp>
        <p:nvSpPr>
          <p:cNvPr id="52" name="CuadroTexto 51"/>
          <p:cNvSpPr txBox="1"/>
          <p:nvPr/>
        </p:nvSpPr>
        <p:spPr>
          <a:xfrm>
            <a:off x="2175266" y="233480"/>
            <a:ext cx="2649207" cy="523220"/>
          </a:xfrm>
          <a:prstGeom prst="rect">
            <a:avLst/>
          </a:prstGeom>
          <a:noFill/>
        </p:spPr>
        <p:txBody>
          <a:bodyPr wrap="square" rtlCol="0">
            <a:spAutoFit/>
          </a:bodyPr>
          <a:lstStyle/>
          <a:p>
            <a:pPr algn="ctr"/>
            <a:r>
              <a:rPr lang="es-MX" sz="1400" b="1" dirty="0">
                <a:solidFill>
                  <a:srgbClr val="007B64"/>
                </a:solidFill>
                <a:latin typeface="Arial" panose="020B0604020202020204" pitchFamily="34" charset="0"/>
                <a:cs typeface="Arial" panose="020B0604020202020204" pitchFamily="34" charset="0"/>
              </a:rPr>
              <a:t>Responsable: Administrador del Sujeto Obligado</a:t>
            </a:r>
          </a:p>
        </p:txBody>
      </p:sp>
    </p:spTree>
    <p:extLst>
      <p:ext uri="{BB962C8B-B14F-4D97-AF65-F5344CB8AC3E}">
        <p14:creationId xmlns:p14="http://schemas.microsoft.com/office/powerpoint/2010/main" val="3885988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5" y="518568"/>
            <a:ext cx="1512000" cy="6328546"/>
          </a:xfrm>
          <a:prstGeom prst="rect">
            <a:avLst/>
          </a:prstGeom>
          <a:solidFill>
            <a:srgbClr val="3D2F7E"/>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p:cNvGrpSpPr/>
          <p:nvPr/>
        </p:nvGrpSpPr>
        <p:grpSpPr>
          <a:xfrm>
            <a:off x="122239" y="1183544"/>
            <a:ext cx="1281600" cy="5360100"/>
            <a:chOff x="5991351" y="942540"/>
            <a:chExt cx="1398895" cy="5360100"/>
          </a:xfrm>
        </p:grpSpPr>
        <p:sp>
          <p:nvSpPr>
            <p:cNvPr id="65" name="Rectángulo 64"/>
            <p:cNvSpPr/>
            <p:nvPr/>
          </p:nvSpPr>
          <p:spPr>
            <a:xfrm>
              <a:off x="6058750" y="984093"/>
              <a:ext cx="1264096" cy="602725"/>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66" name="Rectángulo 65"/>
            <p:cNvSpPr/>
            <p:nvPr/>
          </p:nvSpPr>
          <p:spPr>
            <a:xfrm>
              <a:off x="5991351" y="942540"/>
              <a:ext cx="1398895"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7" name="Rectángulo 66"/>
            <p:cNvSpPr/>
            <p:nvPr/>
          </p:nvSpPr>
          <p:spPr>
            <a:xfrm>
              <a:off x="6169347" y="1714088"/>
              <a:ext cx="1211381" cy="63159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68" name="Rectángulo 67"/>
            <p:cNvSpPr/>
            <p:nvPr/>
          </p:nvSpPr>
          <p:spPr>
            <a:xfrm>
              <a:off x="5997681" y="3037946"/>
              <a:ext cx="139223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69" name="Rectángulo 68"/>
            <p:cNvSpPr/>
            <p:nvPr/>
          </p:nvSpPr>
          <p:spPr>
            <a:xfrm>
              <a:off x="5997681" y="5015058"/>
              <a:ext cx="1389711" cy="685832"/>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lumMod val="75000"/>
                  </a:schemeClr>
                </a:solidFill>
              </a:endParaRPr>
            </a:p>
          </p:txBody>
        </p:sp>
        <p:sp>
          <p:nvSpPr>
            <p:cNvPr id="70" name="Rectángulo 69"/>
            <p:cNvSpPr/>
            <p:nvPr/>
          </p:nvSpPr>
          <p:spPr>
            <a:xfrm>
              <a:off x="6178531" y="2429177"/>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1" name="Rectángulo 70"/>
            <p:cNvSpPr/>
            <p:nvPr/>
          </p:nvSpPr>
          <p:spPr>
            <a:xfrm>
              <a:off x="6176011" y="3807271"/>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2" name="Rectángulo 71"/>
            <p:cNvSpPr/>
            <p:nvPr/>
          </p:nvSpPr>
          <p:spPr>
            <a:xfrm>
              <a:off x="6176011" y="4413308"/>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sp>
          <p:nvSpPr>
            <p:cNvPr id="73" name="Rectángulo 72"/>
            <p:cNvSpPr/>
            <p:nvPr/>
          </p:nvSpPr>
          <p:spPr>
            <a:xfrm>
              <a:off x="6169346" y="5777364"/>
              <a:ext cx="1211381" cy="525276"/>
            </a:xfrm>
            <a:prstGeom prst="rect">
              <a:avLst/>
            </a:prstGeom>
            <a:solidFill>
              <a:schemeClr val="bg1"/>
            </a:solidFill>
            <a:ln>
              <a:solidFill>
                <a:srgbClr val="3D2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bg1">
                    <a:lumMod val="65000"/>
                  </a:schemeClr>
                </a:solidFill>
              </a:endParaRPr>
            </a:p>
          </p:txBody>
        </p:sp>
      </p:gr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519" b="9432"/>
          <a:stretch/>
        </p:blipFill>
        <p:spPr>
          <a:xfrm>
            <a:off x="369556" y="65588"/>
            <a:ext cx="772886" cy="376506"/>
          </a:xfrm>
          <a:prstGeom prst="rect">
            <a:avLst/>
          </a:prstGeom>
          <a:effectLst>
            <a:outerShdw blurRad="50800" dist="38100" dir="2700000" algn="tl" rotWithShape="0">
              <a:prstClr val="black">
                <a:alpha val="40000"/>
              </a:prstClr>
            </a:outerShdw>
          </a:effectLst>
        </p:spPr>
      </p:pic>
      <p:sp>
        <p:nvSpPr>
          <p:cNvPr id="5" name="Rectángulo 4"/>
          <p:cNvSpPr/>
          <p:nvPr/>
        </p:nvSpPr>
        <p:spPr>
          <a:xfrm>
            <a:off x="1512000" y="-10886"/>
            <a:ext cx="326572" cy="6858000"/>
          </a:xfrm>
          <a:prstGeom prst="rect">
            <a:avLst/>
          </a:prstGeom>
          <a:solidFill>
            <a:srgbClr val="B3518F"/>
          </a:solidFill>
          <a:ln>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p:cNvSpPr/>
          <p:nvPr/>
        </p:nvSpPr>
        <p:spPr>
          <a:xfrm>
            <a:off x="122239" y="1225097"/>
            <a:ext cx="1264096" cy="60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B3518F"/>
              </a:solidFill>
            </a:endParaRPr>
          </a:p>
        </p:txBody>
      </p:sp>
      <p:sp>
        <p:nvSpPr>
          <p:cNvPr id="56" name="Rectángulo 55"/>
          <p:cNvSpPr/>
          <p:nvPr/>
        </p:nvSpPr>
        <p:spPr>
          <a:xfrm>
            <a:off x="54840" y="1183544"/>
            <a:ext cx="1398895" cy="685832"/>
          </a:xfrm>
          <a:prstGeom prst="rect">
            <a:avLst/>
          </a:prstGeom>
          <a:solidFill>
            <a:srgbClr val="3D2F7E">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rgbClr val="EEEFF1"/>
                </a:solidFill>
              </a:rPr>
              <a:t>Unidades Administrativas</a:t>
            </a:r>
          </a:p>
        </p:txBody>
      </p:sp>
      <p:sp>
        <p:nvSpPr>
          <p:cNvPr id="57" name="Rectángulo 56"/>
          <p:cNvSpPr/>
          <p:nvPr/>
        </p:nvSpPr>
        <p:spPr>
          <a:xfrm>
            <a:off x="232836" y="1955092"/>
            <a:ext cx="1211381" cy="631596"/>
          </a:xfrm>
          <a:prstGeom prst="rect">
            <a:avLst/>
          </a:prstGeom>
          <a:solidFill>
            <a:srgbClr val="EEEFF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rgbClr val="B3518F"/>
                </a:solidFill>
              </a:rPr>
              <a:t>Administración de Unidades Administrativas</a:t>
            </a:r>
          </a:p>
        </p:txBody>
      </p:sp>
      <p:sp>
        <p:nvSpPr>
          <p:cNvPr id="58" name="Rectángulo 57"/>
          <p:cNvSpPr/>
          <p:nvPr/>
        </p:nvSpPr>
        <p:spPr>
          <a:xfrm>
            <a:off x="61170" y="3278950"/>
            <a:ext cx="139223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Carga de Información</a:t>
            </a:r>
          </a:p>
        </p:txBody>
      </p:sp>
      <p:sp>
        <p:nvSpPr>
          <p:cNvPr id="59" name="Rectángulo 58"/>
          <p:cNvSpPr/>
          <p:nvPr/>
        </p:nvSpPr>
        <p:spPr>
          <a:xfrm>
            <a:off x="61170" y="5256062"/>
            <a:ext cx="1389711" cy="685832"/>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bg1">
                    <a:lumMod val="50000"/>
                  </a:schemeClr>
                </a:solidFill>
              </a:rPr>
              <a:t>Opciones Avanzadas</a:t>
            </a:r>
          </a:p>
        </p:txBody>
      </p:sp>
      <p:sp>
        <p:nvSpPr>
          <p:cNvPr id="60" name="Rectángulo 59"/>
          <p:cNvSpPr/>
          <p:nvPr/>
        </p:nvSpPr>
        <p:spPr>
          <a:xfrm>
            <a:off x="242020" y="2670181"/>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Asignación de Formatos</a:t>
            </a:r>
          </a:p>
        </p:txBody>
      </p:sp>
      <p:sp>
        <p:nvSpPr>
          <p:cNvPr id="61" name="Rectángulo 60"/>
          <p:cNvSpPr/>
          <p:nvPr/>
        </p:nvSpPr>
        <p:spPr>
          <a:xfrm>
            <a:off x="239500" y="4048275"/>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Carga de Archivos</a:t>
            </a:r>
          </a:p>
        </p:txBody>
      </p:sp>
      <p:sp>
        <p:nvSpPr>
          <p:cNvPr id="62" name="Rectángulo 61"/>
          <p:cNvSpPr/>
          <p:nvPr/>
        </p:nvSpPr>
        <p:spPr>
          <a:xfrm>
            <a:off x="239500" y="4654312"/>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Administración de Información</a:t>
            </a:r>
          </a:p>
        </p:txBody>
      </p:sp>
      <p:sp>
        <p:nvSpPr>
          <p:cNvPr id="63" name="Rectángulo 62"/>
          <p:cNvSpPr/>
          <p:nvPr/>
        </p:nvSpPr>
        <p:spPr>
          <a:xfrm>
            <a:off x="232835" y="6018368"/>
            <a:ext cx="1211381" cy="525276"/>
          </a:xfrm>
          <a:prstGeom prst="rect">
            <a:avLst/>
          </a:prstGeom>
          <a:solidFill>
            <a:srgbClr val="3D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lumMod val="50000"/>
                  </a:schemeClr>
                </a:solidFill>
              </a:rPr>
              <a:t>Copia/Borra Información</a:t>
            </a:r>
          </a:p>
        </p:txBody>
      </p:sp>
      <p:sp>
        <p:nvSpPr>
          <p:cNvPr id="94" name="CuadroTexto 93"/>
          <p:cNvSpPr txBox="1"/>
          <p:nvPr/>
        </p:nvSpPr>
        <p:spPr>
          <a:xfrm>
            <a:off x="232835" y="626068"/>
            <a:ext cx="110400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2400" b="1" dirty="0">
                <a:solidFill>
                  <a:srgbClr val="007B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MENÚ</a:t>
            </a:r>
          </a:p>
        </p:txBody>
      </p:sp>
      <p:grpSp>
        <p:nvGrpSpPr>
          <p:cNvPr id="11" name="Grupo 10"/>
          <p:cNvGrpSpPr/>
          <p:nvPr/>
        </p:nvGrpSpPr>
        <p:grpSpPr>
          <a:xfrm>
            <a:off x="6419183" y="279571"/>
            <a:ext cx="5436679" cy="435935"/>
            <a:chOff x="2208130" y="2456120"/>
            <a:chExt cx="5436679" cy="435935"/>
          </a:xfrm>
        </p:grpSpPr>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2481" t="74390" r="49230" b="4712"/>
            <a:stretch/>
          </p:blipFill>
          <p:spPr>
            <a:xfrm>
              <a:off x="2208130" y="2456120"/>
              <a:ext cx="5436679" cy="435935"/>
            </a:xfrm>
            <a:prstGeom prst="rect">
              <a:avLst/>
            </a:prstGeom>
          </p:spPr>
        </p:pic>
        <p:sp>
          <p:nvSpPr>
            <p:cNvPr id="10" name="Rectángulo 9"/>
            <p:cNvSpPr/>
            <p:nvPr/>
          </p:nvSpPr>
          <p:spPr>
            <a:xfrm>
              <a:off x="4406900" y="2512613"/>
              <a:ext cx="3237909" cy="318052"/>
            </a:xfrm>
            <a:prstGeom prst="rect">
              <a:avLst/>
            </a:prstGeom>
            <a:solidFill>
              <a:srgbClr val="EEEFF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p:cNvSpPr/>
            <p:nvPr/>
          </p:nvSpPr>
          <p:spPr>
            <a:xfrm>
              <a:off x="2286000" y="2512821"/>
              <a:ext cx="5358809" cy="325630"/>
            </a:xfrm>
            <a:prstGeom prst="rect">
              <a:avLst/>
            </a:prstGeom>
            <a:noFill/>
            <a:ln w="57150">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3518F"/>
                </a:solidFill>
              </a:endParaRPr>
            </a:p>
          </p:txBody>
        </p:sp>
      </p:grpSp>
      <p:sp>
        <p:nvSpPr>
          <p:cNvPr id="48" name="CuadroTexto 47"/>
          <p:cNvSpPr txBox="1"/>
          <p:nvPr/>
        </p:nvSpPr>
        <p:spPr>
          <a:xfrm>
            <a:off x="9516760" y="1643156"/>
            <a:ext cx="2339102" cy="369332"/>
          </a:xfrm>
          <a:prstGeom prst="rect">
            <a:avLst/>
          </a:prstGeom>
          <a:noFill/>
        </p:spPr>
        <p:txBody>
          <a:bodyPr wrap="none" rtlCol="0">
            <a:spAutoFit/>
          </a:bodyPr>
          <a:lstStyle/>
          <a:p>
            <a:pPr algn="r"/>
            <a:r>
              <a:rPr lang="es-MX" dirty="0">
                <a:solidFill>
                  <a:schemeClr val="tx1">
                    <a:lumMod val="75000"/>
                    <a:lumOff val="25000"/>
                  </a:schemeClr>
                </a:solidFill>
                <a:latin typeface="Arial" panose="020B0604020202020204" pitchFamily="34" charset="0"/>
                <a:cs typeface="Arial" panose="020B0604020202020204" pitchFamily="34" charset="0"/>
              </a:rPr>
              <a:t>Campos de acciones</a:t>
            </a:r>
          </a:p>
        </p:txBody>
      </p:sp>
      <p:sp>
        <p:nvSpPr>
          <p:cNvPr id="41" name="CuadroTexto 40"/>
          <p:cNvSpPr txBox="1"/>
          <p:nvPr/>
        </p:nvSpPr>
        <p:spPr>
          <a:xfrm>
            <a:off x="2779363" y="3246620"/>
            <a:ext cx="8775203" cy="584775"/>
          </a:xfrm>
          <a:prstGeom prst="rect">
            <a:avLst/>
          </a:prstGeom>
          <a:noFill/>
        </p:spPr>
        <p:txBody>
          <a:bodyPr wrap="square" rtlCol="0">
            <a:spAutoFit/>
          </a:bodyPr>
          <a:lstStyle/>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El campo </a:t>
            </a:r>
            <a:r>
              <a:rPr lang="es-MX" sz="1600" b="1" dirty="0">
                <a:solidFill>
                  <a:srgbClr val="007B64"/>
                </a:solidFill>
                <a:latin typeface="Arial" panose="020B0604020202020204" pitchFamily="34" charset="0"/>
                <a:cs typeface="Arial" panose="020B0604020202020204" pitchFamily="34" charset="0"/>
              </a:rPr>
              <a:t>“Limpiar” </a:t>
            </a:r>
            <a:r>
              <a:rPr lang="es-MX" sz="1600" dirty="0">
                <a:solidFill>
                  <a:schemeClr val="tx1">
                    <a:lumMod val="75000"/>
                    <a:lumOff val="25000"/>
                  </a:schemeClr>
                </a:solidFill>
                <a:latin typeface="Arial" panose="020B0604020202020204" pitchFamily="34" charset="0"/>
                <a:cs typeface="Arial" panose="020B0604020202020204" pitchFamily="34" charset="0"/>
              </a:rPr>
              <a:t>eliminará las opciones encontradas, dejando en blanco los campos para una nueva búsqueda.</a:t>
            </a:r>
          </a:p>
        </p:txBody>
      </p:sp>
      <p:sp>
        <p:nvSpPr>
          <p:cNvPr id="47" name="CuadroTexto 46"/>
          <p:cNvSpPr txBox="1"/>
          <p:nvPr/>
        </p:nvSpPr>
        <p:spPr>
          <a:xfrm>
            <a:off x="2464893" y="3133840"/>
            <a:ext cx="321760" cy="769441"/>
          </a:xfrm>
          <a:prstGeom prst="rect">
            <a:avLst/>
          </a:prstGeom>
          <a:noFill/>
        </p:spPr>
        <p:txBody>
          <a:bodyPr wrap="square" rtlCol="0">
            <a:spAutoFit/>
          </a:bodyPr>
          <a:lstStyle/>
          <a:p>
            <a:pPr algn="just"/>
            <a:r>
              <a:rPr lang="es-MX" sz="4400" dirty="0">
                <a:solidFill>
                  <a:srgbClr val="B3518F"/>
                </a:solidFill>
                <a:latin typeface="Arial" panose="020B0604020202020204" pitchFamily="34" charset="0"/>
                <a:cs typeface="Arial" panose="020B0604020202020204" pitchFamily="34" charset="0"/>
              </a:rPr>
              <a:t>*</a:t>
            </a:r>
          </a:p>
        </p:txBody>
      </p:sp>
      <p:sp>
        <p:nvSpPr>
          <p:cNvPr id="51" name="CuadroTexto 50"/>
          <p:cNvSpPr txBox="1"/>
          <p:nvPr/>
        </p:nvSpPr>
        <p:spPr>
          <a:xfrm>
            <a:off x="6177592" y="6046972"/>
            <a:ext cx="3956592" cy="338554"/>
          </a:xfrm>
          <a:prstGeom prst="rect">
            <a:avLst/>
          </a:prstGeom>
          <a:noFill/>
        </p:spPr>
        <p:txBody>
          <a:bodyPr wrap="square" rtlCol="0">
            <a:spAutoFit/>
          </a:bodyPr>
          <a:lstStyle/>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El campo “</a:t>
            </a:r>
            <a:r>
              <a:rPr lang="es-MX" sz="1600" b="1" dirty="0">
                <a:solidFill>
                  <a:schemeClr val="tx1">
                    <a:lumMod val="75000"/>
                    <a:lumOff val="25000"/>
                  </a:schemeClr>
                </a:solidFill>
                <a:latin typeface="Arial" panose="020B0604020202020204" pitchFamily="34" charset="0"/>
                <a:cs typeface="Arial" panose="020B0604020202020204" pitchFamily="34" charset="0"/>
              </a:rPr>
              <a:t>Borrar</a:t>
            </a:r>
            <a:r>
              <a:rPr lang="es-MX" sz="1600" dirty="0">
                <a:solidFill>
                  <a:schemeClr val="tx1">
                    <a:lumMod val="75000"/>
                    <a:lumOff val="25000"/>
                  </a:schemeClr>
                </a:solidFill>
                <a:latin typeface="Arial" panose="020B0604020202020204" pitchFamily="34" charset="0"/>
                <a:cs typeface="Arial" panose="020B0604020202020204" pitchFamily="34" charset="0"/>
              </a:rPr>
              <a:t>” no aparece habilitado.</a:t>
            </a:r>
          </a:p>
        </p:txBody>
      </p:sp>
      <p:sp>
        <p:nvSpPr>
          <p:cNvPr id="52" name="CuadroTexto 51"/>
          <p:cNvSpPr txBox="1"/>
          <p:nvPr/>
        </p:nvSpPr>
        <p:spPr>
          <a:xfrm>
            <a:off x="2175266" y="233480"/>
            <a:ext cx="2649207" cy="523220"/>
          </a:xfrm>
          <a:prstGeom prst="rect">
            <a:avLst/>
          </a:prstGeom>
          <a:noFill/>
        </p:spPr>
        <p:txBody>
          <a:bodyPr wrap="square" rtlCol="0">
            <a:spAutoFit/>
          </a:bodyPr>
          <a:lstStyle/>
          <a:p>
            <a:pPr algn="ctr"/>
            <a:r>
              <a:rPr lang="es-MX" sz="1400" b="1" dirty="0">
                <a:solidFill>
                  <a:srgbClr val="007B64"/>
                </a:solidFill>
                <a:latin typeface="Arial" panose="020B0604020202020204" pitchFamily="34" charset="0"/>
                <a:cs typeface="Arial" panose="020B0604020202020204" pitchFamily="34" charset="0"/>
              </a:rPr>
              <a:t>Responsable: Administrador del Sujeto Obligado</a:t>
            </a:r>
          </a:p>
        </p:txBody>
      </p:sp>
      <p:grpSp>
        <p:nvGrpSpPr>
          <p:cNvPr id="12" name="Grupo 11"/>
          <p:cNvGrpSpPr/>
          <p:nvPr/>
        </p:nvGrpSpPr>
        <p:grpSpPr>
          <a:xfrm>
            <a:off x="3084351" y="1314309"/>
            <a:ext cx="6432409" cy="1238059"/>
            <a:chOff x="3084351" y="1314309"/>
            <a:chExt cx="6432409" cy="1238059"/>
          </a:xfrm>
        </p:grpSpPr>
        <p:pic>
          <p:nvPicPr>
            <p:cNvPr id="31" name="Imagen 30"/>
            <p:cNvPicPr>
              <a:picLocks noChangeAspect="1"/>
            </p:cNvPicPr>
            <p:nvPr/>
          </p:nvPicPr>
          <p:blipFill rotWithShape="1">
            <a:blip r:embed="rId4">
              <a:extLst>
                <a:ext uri="{28A0092B-C50C-407E-A947-70E740481C1C}">
                  <a14:useLocalDpi xmlns:a14="http://schemas.microsoft.com/office/drawing/2010/main" val="0"/>
                </a:ext>
              </a:extLst>
            </a:blip>
            <a:srcRect l="31001" t="17357" r="30943" b="69246"/>
            <a:stretch/>
          </p:blipFill>
          <p:spPr>
            <a:xfrm>
              <a:off x="3084351" y="1314309"/>
              <a:ext cx="6092106" cy="1238059"/>
            </a:xfrm>
            <a:prstGeom prst="rect">
              <a:avLst/>
            </a:prstGeom>
          </p:spPr>
        </p:pic>
        <p:sp>
          <p:nvSpPr>
            <p:cNvPr id="35" name="Rectángulo 34"/>
            <p:cNvSpPr/>
            <p:nvPr/>
          </p:nvSpPr>
          <p:spPr>
            <a:xfrm>
              <a:off x="3913547" y="2169042"/>
              <a:ext cx="4443644" cy="355606"/>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45" name="Conector recto de flecha 44"/>
            <p:cNvCxnSpPr>
              <a:stCxn id="48" idx="1"/>
            </p:cNvCxnSpPr>
            <p:nvPr/>
          </p:nvCxnSpPr>
          <p:spPr>
            <a:xfrm flipH="1">
              <a:off x="8474150" y="1827822"/>
              <a:ext cx="1042610" cy="555061"/>
            </a:xfrm>
            <a:prstGeom prst="straightConnector1">
              <a:avLst/>
            </a:prstGeom>
            <a:ln w="38100">
              <a:solidFill>
                <a:srgbClr val="B3518F"/>
              </a:solidFill>
              <a:tailEnd type="triangle"/>
            </a:ln>
          </p:spPr>
          <p:style>
            <a:lnRef idx="1">
              <a:schemeClr val="accent1"/>
            </a:lnRef>
            <a:fillRef idx="0">
              <a:schemeClr val="accent1"/>
            </a:fillRef>
            <a:effectRef idx="0">
              <a:schemeClr val="accent1"/>
            </a:effectRef>
            <a:fontRef idx="minor">
              <a:schemeClr val="tx1"/>
            </a:fontRef>
          </p:style>
        </p:cxnSp>
        <p:sp>
          <p:nvSpPr>
            <p:cNvPr id="53" name="Rectángulo 52"/>
            <p:cNvSpPr/>
            <p:nvPr/>
          </p:nvSpPr>
          <p:spPr>
            <a:xfrm>
              <a:off x="5144603" y="1776964"/>
              <a:ext cx="3280629" cy="185354"/>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 name="Grupo 12"/>
          <p:cNvGrpSpPr/>
          <p:nvPr/>
        </p:nvGrpSpPr>
        <p:grpSpPr>
          <a:xfrm>
            <a:off x="2323545" y="4127788"/>
            <a:ext cx="9532317" cy="1516015"/>
            <a:chOff x="2323545" y="4127788"/>
            <a:chExt cx="9532317" cy="1516015"/>
          </a:xfrm>
        </p:grpSpPr>
        <p:pic>
          <p:nvPicPr>
            <p:cNvPr id="42" name="Imagen 41"/>
            <p:cNvPicPr>
              <a:picLocks noChangeAspect="1"/>
            </p:cNvPicPr>
            <p:nvPr/>
          </p:nvPicPr>
          <p:blipFill rotWithShape="1">
            <a:blip r:embed="rId5">
              <a:extLst>
                <a:ext uri="{28A0092B-C50C-407E-A947-70E740481C1C}">
                  <a14:useLocalDpi xmlns:a14="http://schemas.microsoft.com/office/drawing/2010/main" val="0"/>
                </a:ext>
              </a:extLst>
            </a:blip>
            <a:srcRect t="41161"/>
            <a:stretch/>
          </p:blipFill>
          <p:spPr>
            <a:xfrm>
              <a:off x="2323545" y="4127788"/>
              <a:ext cx="9532317" cy="1516015"/>
            </a:xfrm>
            <a:prstGeom prst="rect">
              <a:avLst/>
            </a:prstGeom>
          </p:spPr>
        </p:pic>
        <p:sp>
          <p:nvSpPr>
            <p:cNvPr id="46" name="Rectángulo 45"/>
            <p:cNvSpPr/>
            <p:nvPr/>
          </p:nvSpPr>
          <p:spPr>
            <a:xfrm>
              <a:off x="5713886" y="4661747"/>
              <a:ext cx="693271" cy="240288"/>
            </a:xfrm>
            <a:prstGeom prst="rect">
              <a:avLst/>
            </a:prstGeom>
            <a:noFill/>
            <a:ln w="38100">
              <a:solidFill>
                <a:srgbClr val="007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Rectángulo 53"/>
            <p:cNvSpPr/>
            <p:nvPr/>
          </p:nvSpPr>
          <p:spPr>
            <a:xfrm>
              <a:off x="6459279" y="4443395"/>
              <a:ext cx="2002609" cy="130156"/>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Elipse 48"/>
            <p:cNvSpPr/>
            <p:nvPr/>
          </p:nvSpPr>
          <p:spPr>
            <a:xfrm>
              <a:off x="7849888" y="4475891"/>
              <a:ext cx="612000" cy="612000"/>
            </a:xfrm>
            <a:prstGeom prst="ellipse">
              <a:avLst/>
            </a:prstGeom>
            <a:noFill/>
            <a:ln w="28575">
              <a:solidFill>
                <a:srgbClr val="B3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cxnSp>
        <p:nvCxnSpPr>
          <p:cNvPr id="50" name="Conector recto de flecha 49"/>
          <p:cNvCxnSpPr>
            <a:stCxn id="49" idx="4"/>
          </p:cNvCxnSpPr>
          <p:nvPr/>
        </p:nvCxnSpPr>
        <p:spPr>
          <a:xfrm>
            <a:off x="8155888" y="5087891"/>
            <a:ext cx="0" cy="840172"/>
          </a:xfrm>
          <a:prstGeom prst="straightConnector1">
            <a:avLst/>
          </a:prstGeom>
          <a:ln w="38100">
            <a:solidFill>
              <a:srgbClr val="B3518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862292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1684</TotalTime>
  <Words>3301</Words>
  <Application>Microsoft Office PowerPoint</Application>
  <PresentationFormat>Panorámica</PresentationFormat>
  <Paragraphs>762</Paragraphs>
  <Slides>65</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65</vt:i4>
      </vt:variant>
    </vt:vector>
  </HeadingPairs>
  <TitlesOfParts>
    <vt:vector size="73" baseType="lpstr">
      <vt:lpstr>Arial</vt:lpstr>
      <vt:lpstr>Arial Black</vt:lpstr>
      <vt:lpstr>Calibri</vt:lpstr>
      <vt:lpstr>Calibri Light</vt:lpstr>
      <vt:lpstr>Century Gothic</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bonnie azarcoya</dc:creator>
  <cp:lastModifiedBy>DTI-ITAIP</cp:lastModifiedBy>
  <cp:revision>129</cp:revision>
  <dcterms:created xsi:type="dcterms:W3CDTF">2017-11-01T22:39:37Z</dcterms:created>
  <dcterms:modified xsi:type="dcterms:W3CDTF">2017-11-07T20:03:31Z</dcterms:modified>
</cp:coreProperties>
</file>