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3" r:id="rId4"/>
    <p:sldId id="261" r:id="rId5"/>
    <p:sldId id="270" r:id="rId6"/>
    <p:sldId id="264" r:id="rId7"/>
    <p:sldId id="265" r:id="rId8"/>
    <p:sldId id="266" r:id="rId9"/>
    <p:sldId id="267" r:id="rId10"/>
    <p:sldId id="268" r:id="rId11"/>
    <p:sldId id="271" r:id="rId12"/>
    <p:sldId id="269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38AD-1224-4098-91BA-02F5A0210601}" type="datetimeFigureOut">
              <a:rPr lang="es-MX" smtClean="0"/>
              <a:t>08/11/2017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7D484-240F-45F5-8D59-397EFFF501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61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38AD-1224-4098-91BA-02F5A0210601}" type="datetimeFigureOut">
              <a:rPr lang="es-MX" smtClean="0"/>
              <a:t>08/11/2017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7D484-240F-45F5-8D59-397EFFF501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423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38AD-1224-4098-91BA-02F5A0210601}" type="datetimeFigureOut">
              <a:rPr lang="es-MX" smtClean="0"/>
              <a:t>08/11/2017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7D484-240F-45F5-8D59-397EFFF501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11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38AD-1224-4098-91BA-02F5A0210601}" type="datetimeFigureOut">
              <a:rPr lang="es-MX" smtClean="0"/>
              <a:t>08/11/2017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7D484-240F-45F5-8D59-397EFFF501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002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38AD-1224-4098-91BA-02F5A0210601}" type="datetimeFigureOut">
              <a:rPr lang="es-MX" smtClean="0"/>
              <a:t>08/11/2017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7D484-240F-45F5-8D59-397EFFF501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48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38AD-1224-4098-91BA-02F5A0210601}" type="datetimeFigureOut">
              <a:rPr lang="es-MX" smtClean="0"/>
              <a:t>08/11/2017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7D484-240F-45F5-8D59-397EFFF501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01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38AD-1224-4098-91BA-02F5A0210601}" type="datetimeFigureOut">
              <a:rPr lang="es-MX" smtClean="0"/>
              <a:t>08/11/2017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7D484-240F-45F5-8D59-397EFFF501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895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38AD-1224-4098-91BA-02F5A0210601}" type="datetimeFigureOut">
              <a:rPr lang="es-MX" smtClean="0"/>
              <a:t>08/11/2017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7D484-240F-45F5-8D59-397EFFF501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235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38AD-1224-4098-91BA-02F5A0210601}" type="datetimeFigureOut">
              <a:rPr lang="es-MX" smtClean="0"/>
              <a:t>08/11/2017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7D484-240F-45F5-8D59-397EFFF501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486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38AD-1224-4098-91BA-02F5A0210601}" type="datetimeFigureOut">
              <a:rPr lang="es-MX" smtClean="0"/>
              <a:t>08/11/2017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7D484-240F-45F5-8D59-397EFFF501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477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38AD-1224-4098-91BA-02F5A0210601}" type="datetimeFigureOut">
              <a:rPr lang="es-MX" smtClean="0"/>
              <a:t>08/11/2017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7D484-240F-45F5-8D59-397EFFF501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298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A38AD-1224-4098-91BA-02F5A0210601}" type="datetimeFigureOut">
              <a:rPr lang="es-MX" smtClean="0"/>
              <a:t>08/11/2017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7D484-240F-45F5-8D59-397EFFF501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046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o@itaipue.org.mx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aipue.org.mx/soporte/login.php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53209" y="2731078"/>
            <a:ext cx="7134446" cy="181588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Precisiones en la administración 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del Sistema de Portales de Obligaciones de Transparencia (SIPOT)</a:t>
            </a:r>
          </a:p>
        </p:txBody>
      </p:sp>
    </p:spTree>
    <p:extLst>
      <p:ext uri="{BB962C8B-B14F-4D97-AF65-F5344CB8AC3E}">
        <p14:creationId xmlns:p14="http://schemas.microsoft.com/office/powerpoint/2010/main" val="1940397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58959" y="1161801"/>
            <a:ext cx="844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 Black" panose="020B0A04020102020204" pitchFamily="34" charset="0"/>
              </a:rPr>
              <a:t>Intranet de soporte técnico a Sujetos Obligados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7AB4B13-E82A-4C53-843B-4338D16031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4394" y="1561911"/>
          <a:ext cx="5053927" cy="517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Image" r:id="rId3" imgW="4407120" imgH="4516920" progId="Photoshop.Image.11">
                  <p:embed/>
                </p:oleObj>
              </mc:Choice>
              <mc:Fallback>
                <p:oleObj name="Image" r:id="rId3" imgW="4407120" imgH="4516920" progId="Photoshop.Image.11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7AB4B13-E82A-4C53-843B-4338D16031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4394" y="1561911"/>
                        <a:ext cx="5053927" cy="5179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91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58959" y="1161801"/>
            <a:ext cx="844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 Black" panose="020B0A04020102020204" pitchFamily="34" charset="0"/>
              </a:rPr>
              <a:t>Intranet de soporte técnico a Sujetos Obligados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0A1AB2-00AA-49E6-9BEC-1D78B98C1A06}"/>
              </a:ext>
            </a:extLst>
          </p:cNvPr>
          <p:cNvSpPr txBox="1"/>
          <p:nvPr/>
        </p:nvSpPr>
        <p:spPr>
          <a:xfrm>
            <a:off x="566078" y="1561911"/>
            <a:ext cx="803055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dirty="0"/>
          </a:p>
          <a:p>
            <a:pPr marL="342900" lvl="3" indent="-34290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s-MX" sz="2000" dirty="0"/>
              <a:t>Generar un ticket por incidencia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s-MX" sz="2000" dirty="0"/>
              <a:t>Dar seguimiento por medio del sistema hasta el cierre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s-MX" sz="2000" dirty="0"/>
              <a:t>Adjuntar archivo de error y archivo de carga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s-MX" sz="2000" dirty="0"/>
              <a:t>Adjuntos no mayores a 2 Mb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s-MX" sz="2000" dirty="0"/>
              <a:t>Solicitudes de eliminación de datos a partir de 30 registros</a:t>
            </a:r>
          </a:p>
          <a:p>
            <a:pPr marL="0" lvl="3"/>
            <a:endParaRPr lang="es-MX" sz="2000" dirty="0"/>
          </a:p>
          <a:p>
            <a:pPr marL="0" lvl="3"/>
            <a:endParaRPr lang="es-MX" sz="2000" dirty="0"/>
          </a:p>
          <a:p>
            <a:pPr marL="266700" lvl="3" indent="-266700">
              <a:buFont typeface="Arial" panose="020B0604020202020204" pitchFamily="34" charset="0"/>
              <a:buChar char="•"/>
            </a:pPr>
            <a:endParaRPr lang="es-MX" sz="2000" dirty="0"/>
          </a:p>
          <a:p>
            <a:pPr lvl="4"/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19322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58959" y="1161801"/>
            <a:ext cx="844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 Black" panose="020B0A04020102020204" pitchFamily="34" charset="0"/>
              </a:rPr>
              <a:t>Intranet de soporte técnico a Sujetos Obligados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0A1AB2-00AA-49E6-9BEC-1D78B98C1A06}"/>
              </a:ext>
            </a:extLst>
          </p:cNvPr>
          <p:cNvSpPr txBox="1"/>
          <p:nvPr/>
        </p:nvSpPr>
        <p:spPr>
          <a:xfrm>
            <a:off x="566078" y="1561911"/>
            <a:ext cx="80305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dirty="0"/>
          </a:p>
          <a:p>
            <a:pPr marL="0" lvl="3"/>
            <a:endParaRPr lang="es-MX" sz="2000" dirty="0"/>
          </a:p>
          <a:p>
            <a:pPr marL="0" lvl="3"/>
            <a:r>
              <a:rPr lang="es-MX" sz="2000" dirty="0"/>
              <a:t>Solicitud de alta al sistema</a:t>
            </a:r>
          </a:p>
          <a:p>
            <a:pPr marL="0" lvl="3"/>
            <a:endParaRPr lang="es-MX" sz="2000" dirty="0"/>
          </a:p>
          <a:p>
            <a:pPr marL="0" lvl="3"/>
            <a:r>
              <a:rPr lang="es-MX" sz="2000" dirty="0"/>
              <a:t>Enviar correo a: </a:t>
            </a:r>
            <a:r>
              <a:rPr lang="es-MX" sz="2000" dirty="0">
                <a:hlinkClick r:id="rId2"/>
              </a:rPr>
              <a:t>contacto@itaipue.org.mx</a:t>
            </a:r>
            <a:endParaRPr lang="es-MX" sz="2000" dirty="0"/>
          </a:p>
          <a:p>
            <a:pPr marL="0" lvl="3"/>
            <a:endParaRPr lang="es-MX" sz="2000" dirty="0"/>
          </a:p>
          <a:p>
            <a:pPr marL="0" lvl="3"/>
            <a:r>
              <a:rPr lang="es-MX" sz="2000" dirty="0"/>
              <a:t>Solicitando el alta al sistema de soporte técnico a Sujetos Obligados.</a:t>
            </a:r>
          </a:p>
          <a:p>
            <a:pPr marL="0" lvl="3"/>
            <a:endParaRPr lang="es-MX" sz="2000" dirty="0"/>
          </a:p>
          <a:p>
            <a:pPr marL="0" lvl="3"/>
            <a:r>
              <a:rPr lang="es-MX" sz="2000" dirty="0"/>
              <a:t>Agregando los siguientes datos:</a:t>
            </a:r>
          </a:p>
          <a:p>
            <a:pPr marL="0" lvl="3"/>
            <a:endParaRPr lang="es-MX" sz="2000" dirty="0"/>
          </a:p>
          <a:p>
            <a:pPr marL="266700" lvl="3" indent="-266700">
              <a:buFont typeface="Arial" panose="020B0604020202020204" pitchFamily="34" charset="0"/>
              <a:buChar char="•"/>
            </a:pPr>
            <a:r>
              <a:rPr lang="es-MX" sz="2000" dirty="0"/>
              <a:t>Nombre del Titular de la Unidad de Transparencia</a:t>
            </a:r>
          </a:p>
          <a:p>
            <a:pPr marL="266700" lvl="3" indent="-266700">
              <a:buFont typeface="Arial" panose="020B0604020202020204" pitchFamily="34" charset="0"/>
              <a:buChar char="•"/>
            </a:pPr>
            <a:r>
              <a:rPr lang="es-MX" sz="2000" dirty="0"/>
              <a:t>Correo electrónico</a:t>
            </a:r>
          </a:p>
          <a:p>
            <a:pPr marL="266700" lvl="3" indent="-266700">
              <a:buFont typeface="Arial" panose="020B0604020202020204" pitchFamily="34" charset="0"/>
              <a:buChar char="•"/>
            </a:pPr>
            <a:r>
              <a:rPr lang="es-MX" sz="2000" dirty="0"/>
              <a:t>Teléfono de contacto</a:t>
            </a:r>
          </a:p>
          <a:p>
            <a:pPr marL="266700" lvl="3" indent="-266700">
              <a:buFont typeface="Arial" panose="020B0604020202020204" pitchFamily="34" charset="0"/>
              <a:buChar char="•"/>
            </a:pPr>
            <a:r>
              <a:rPr lang="es-MX" sz="2000" dirty="0"/>
              <a:t>Dirección</a:t>
            </a:r>
          </a:p>
          <a:p>
            <a:pPr marL="266700" lvl="3" indent="-26670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66700" lvl="3" indent="-266700">
              <a:buFont typeface="Arial" panose="020B0604020202020204" pitchFamily="34" charset="0"/>
              <a:buChar char="•"/>
            </a:pPr>
            <a:endParaRPr lang="es-MX" sz="2000" dirty="0"/>
          </a:p>
          <a:p>
            <a:pPr lvl="4"/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1869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58959" y="1161801"/>
            <a:ext cx="844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 Black" panose="020B0A04020102020204" pitchFamily="34" charset="0"/>
              </a:rPr>
              <a:t>Generación de usuarios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0A1AB2-00AA-49E6-9BEC-1D78B98C1A06}"/>
              </a:ext>
            </a:extLst>
          </p:cNvPr>
          <p:cNvSpPr txBox="1"/>
          <p:nvPr/>
        </p:nvSpPr>
        <p:spPr>
          <a:xfrm>
            <a:off x="333647" y="2030136"/>
            <a:ext cx="849542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Consideraciones (1)</a:t>
            </a:r>
          </a:p>
          <a:p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El campo usuario tiene la finalidad de identificar a que sujeto obligado pertenece el mismo, por lo cual, preferentemente, se debe seguir la siguiente nomenclatura: </a:t>
            </a:r>
          </a:p>
          <a:p>
            <a:endParaRPr lang="es-MX" sz="2000" dirty="0"/>
          </a:p>
          <a:p>
            <a:r>
              <a:rPr lang="es-MX" sz="2000" dirty="0"/>
              <a:t>“siglas del sujeto obligado” _ “dos primeras letras del primer apellido, primer letra del segundo apellido, primer letra del primer nombre del usuario”.</a:t>
            </a:r>
          </a:p>
          <a:p>
            <a:endParaRPr lang="es-MX" sz="2000" dirty="0"/>
          </a:p>
          <a:p>
            <a:r>
              <a:rPr lang="es-MX" sz="2000" dirty="0"/>
              <a:t>                           		</a:t>
            </a:r>
            <a:r>
              <a:rPr lang="es-MX" sz="2800" dirty="0"/>
              <a:t>Ejemplo: “</a:t>
            </a:r>
            <a:r>
              <a:rPr lang="es-MX" sz="2800" b="1" dirty="0"/>
              <a:t>ITAI_HEPJ</a:t>
            </a:r>
            <a:r>
              <a:rPr lang="es-MX" sz="2800" dirty="0"/>
              <a:t>”  </a:t>
            </a:r>
          </a:p>
          <a:p>
            <a:endParaRPr lang="es-MX" sz="2000" dirty="0"/>
          </a:p>
          <a:p>
            <a:r>
              <a:rPr lang="es-MX" sz="2000" b="1" dirty="0"/>
              <a:t>           Nota:</a:t>
            </a:r>
            <a:r>
              <a:rPr lang="es-MX" sz="2000" dirty="0"/>
              <a:t> Se debe tener en cuenta que tiene una longitud máxima de 12 caracteres alfanuméricos</a:t>
            </a:r>
          </a:p>
        </p:txBody>
      </p:sp>
    </p:spTree>
    <p:extLst>
      <p:ext uri="{BB962C8B-B14F-4D97-AF65-F5344CB8AC3E}">
        <p14:creationId xmlns:p14="http://schemas.microsoft.com/office/powerpoint/2010/main" val="8814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58959" y="1161801"/>
            <a:ext cx="844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 Black" panose="020B0A04020102020204" pitchFamily="34" charset="0"/>
              </a:rPr>
              <a:t>Generación de usuarios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0A1AB2-00AA-49E6-9BEC-1D78B98C1A06}"/>
              </a:ext>
            </a:extLst>
          </p:cNvPr>
          <p:cNvSpPr txBox="1"/>
          <p:nvPr/>
        </p:nvSpPr>
        <p:spPr>
          <a:xfrm>
            <a:off x="587229" y="1644242"/>
            <a:ext cx="84954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Consideraciones (2)</a:t>
            </a:r>
          </a:p>
          <a:p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El campo </a:t>
            </a:r>
            <a:r>
              <a:rPr lang="es-MX" sz="2000" b="1" dirty="0"/>
              <a:t>contraseña</a:t>
            </a:r>
            <a:r>
              <a:rPr lang="es-MX" sz="2000" dirty="0"/>
              <a:t> debe contener por lo menos una letra mayúscula, una </a:t>
            </a:r>
            <a:r>
              <a:rPr lang="es-MX" sz="2000" dirty="0" err="1"/>
              <a:t>letraminúscula</a:t>
            </a:r>
            <a:r>
              <a:rPr lang="es-MX" sz="2000" dirty="0"/>
              <a:t> y un número, y su </a:t>
            </a:r>
            <a:r>
              <a:rPr lang="es-MX" sz="2000" b="1" dirty="0"/>
              <a:t>longitud es de 8 caracteres</a:t>
            </a:r>
          </a:p>
          <a:p>
            <a:endParaRPr lang="es-MX" sz="2000" b="1" dirty="0"/>
          </a:p>
          <a:p>
            <a:pPr algn="ctr"/>
            <a:r>
              <a:rPr lang="es-MX" sz="2800" dirty="0"/>
              <a:t>Ejemplo: </a:t>
            </a:r>
            <a:r>
              <a:rPr lang="es-MX" sz="2800" b="1" dirty="0"/>
              <a:t>Chyt2548</a:t>
            </a:r>
          </a:p>
          <a:p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El campo </a:t>
            </a:r>
            <a:r>
              <a:rPr lang="es-MX" sz="2000" b="1" dirty="0"/>
              <a:t>correo</a:t>
            </a:r>
            <a:r>
              <a:rPr lang="es-MX" sz="2000" dirty="0"/>
              <a:t> es aquel que </a:t>
            </a:r>
            <a:r>
              <a:rPr lang="es-MX" sz="2000" b="1" dirty="0"/>
              <a:t>sirve como identificador del usuario </a:t>
            </a:r>
            <a:r>
              <a:rPr lang="es-MX" sz="2000" dirty="0"/>
              <a:t>ingresar a la plataforma, por lo que debe considerarse que </a:t>
            </a:r>
            <a:r>
              <a:rPr lang="es-MX" sz="2000" b="1" dirty="0"/>
              <a:t>no puede estar duplicado </a:t>
            </a:r>
            <a:r>
              <a:rPr lang="es-MX" sz="2000" dirty="0"/>
              <a:t>con el de otro usuario existente.</a:t>
            </a:r>
          </a:p>
          <a:p>
            <a:endParaRPr lang="es-MX" sz="2000" dirty="0"/>
          </a:p>
          <a:p>
            <a:endParaRPr lang="es-MX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MX" dirty="0"/>
          </a:p>
          <a:p>
            <a:pPr marL="800100" lvl="1" indent="-342900">
              <a:buFont typeface="+mj-lt"/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652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58959" y="1161801"/>
            <a:ext cx="844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 Black" panose="020B0A04020102020204" pitchFamily="34" charset="0"/>
              </a:rPr>
              <a:t>Carga de información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0A1AB2-00AA-49E6-9BEC-1D78B98C1A06}"/>
              </a:ext>
            </a:extLst>
          </p:cNvPr>
          <p:cNvSpPr txBox="1"/>
          <p:nvPr/>
        </p:nvSpPr>
        <p:spPr>
          <a:xfrm>
            <a:off x="587229" y="1644242"/>
            <a:ext cx="84954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La carga de información deberá hacerse con el usuario Administrador de Unidad Administrativa.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Evitar cargar información con diferentes usuarios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MX" sz="2000" dirty="0"/>
              <a:t>Administrador de Sujeto Obligado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MX" sz="2000" dirty="0"/>
              <a:t>Administrador de Unidad Administrativa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66700" lvl="3" indent="-266700">
              <a:buFont typeface="Arial" panose="020B0604020202020204" pitchFamily="34" charset="0"/>
              <a:buChar char="•"/>
            </a:pPr>
            <a:r>
              <a:rPr lang="es-MX" sz="2000" dirty="0"/>
              <a:t>Utilizar la opción sustitución para mantenimiento de la información (Incluye eliminación)</a:t>
            </a:r>
          </a:p>
          <a:p>
            <a:pPr marL="0" lvl="3"/>
            <a:endParaRPr lang="es-MX" sz="2000" dirty="0"/>
          </a:p>
          <a:p>
            <a:pPr marL="266700" lvl="3" indent="-266700">
              <a:buFont typeface="Arial" panose="020B0604020202020204" pitchFamily="34" charset="0"/>
              <a:buChar char="•"/>
            </a:pPr>
            <a:r>
              <a:rPr lang="es-MX" sz="2000" dirty="0"/>
              <a:t>La sustitución de información se debe realizar con el mismo usuario que cargó la información.</a:t>
            </a:r>
          </a:p>
          <a:p>
            <a:pPr marL="266700" lvl="3" indent="-26670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66700" lvl="3" indent="-266700">
              <a:buFont typeface="Arial" panose="020B0604020202020204" pitchFamily="34" charset="0"/>
              <a:buChar char="•"/>
            </a:pPr>
            <a:r>
              <a:rPr lang="es-MX" sz="2000" dirty="0"/>
              <a:t>Segmentar información de carga por años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54875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58959" y="1054224"/>
            <a:ext cx="844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 Black" panose="020B0A04020102020204" pitchFamily="34" charset="0"/>
              </a:rPr>
              <a:t>Mantenimiento por formatos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0A1AB2-00AA-49E6-9BEC-1D78B98C1A06}"/>
              </a:ext>
            </a:extLst>
          </p:cNvPr>
          <p:cNvSpPr txBox="1"/>
          <p:nvPr/>
        </p:nvSpPr>
        <p:spPr>
          <a:xfrm>
            <a:off x="648579" y="1519140"/>
            <a:ext cx="849542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Utilizar formato de carga disponible desde el SIPOT.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Cuidar que las listas desplegables o de selección se copien a los nuevos registros.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Formato de descarga de consulta ciudadana solo se usa para cotejar.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Evitar hacer cambio de formato a celdas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Cuidar que no se modifiquen los tipos de celda definidos de origen en los formatos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Formatos de fecha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Textos a izquierda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Números a la derecha</a:t>
            </a:r>
          </a:p>
          <a:p>
            <a:endParaRPr lang="es-MX" sz="2000" dirty="0"/>
          </a:p>
          <a:p>
            <a:pPr marL="266700" lvl="3" indent="-266700">
              <a:buFont typeface="Arial" panose="020B0604020202020204" pitchFamily="34" charset="0"/>
              <a:buChar char="•"/>
            </a:pPr>
            <a:endParaRPr lang="es-MX" sz="2000" dirty="0"/>
          </a:p>
          <a:p>
            <a:pPr lvl="4"/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95190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58959" y="1161801"/>
            <a:ext cx="844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 Black" panose="020B0A04020102020204" pitchFamily="34" charset="0"/>
              </a:rPr>
              <a:t>Intranet de soporte técnico a Sujetos Obligados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0A1AB2-00AA-49E6-9BEC-1D78B98C1A06}"/>
              </a:ext>
            </a:extLst>
          </p:cNvPr>
          <p:cNvSpPr txBox="1"/>
          <p:nvPr/>
        </p:nvSpPr>
        <p:spPr>
          <a:xfrm>
            <a:off x="566078" y="1561911"/>
            <a:ext cx="803055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dirty="0"/>
          </a:p>
          <a:p>
            <a:pPr marL="266700" lvl="3" indent="-266700">
              <a:buFont typeface="Arial" panose="020B0604020202020204" pitchFamily="34" charset="0"/>
              <a:buChar char="•"/>
            </a:pPr>
            <a:r>
              <a:rPr lang="es-MX" sz="2000" dirty="0">
                <a:hlinkClick r:id="rId3"/>
              </a:rPr>
              <a:t>http://www.itaipue.org.mx/soporte/login.php</a:t>
            </a:r>
            <a:endParaRPr lang="es-MX" sz="2000" dirty="0"/>
          </a:p>
          <a:p>
            <a:pPr marL="266700" lvl="3" indent="-26670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66700" lvl="3" indent="-26670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66700" lvl="3" indent="-26670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66700" lvl="3" indent="-266700">
              <a:buFont typeface="Arial" panose="020B0604020202020204" pitchFamily="34" charset="0"/>
              <a:buChar char="•"/>
            </a:pPr>
            <a:endParaRPr lang="es-MX" sz="2000" dirty="0"/>
          </a:p>
          <a:p>
            <a:pPr lvl="4"/>
            <a:endParaRPr lang="es-MX" sz="1600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B008C63-A93B-4056-B164-2C70A333DD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786535"/>
              </p:ext>
            </p:extLst>
          </p:nvPr>
        </p:nvGraphicFramePr>
        <p:xfrm>
          <a:off x="827698" y="2320304"/>
          <a:ext cx="7507317" cy="4371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4" imgW="10717200" imgH="6234840" progId="Photoshop.Image.11">
                  <p:embed/>
                </p:oleObj>
              </mc:Choice>
              <mc:Fallback>
                <p:oleObj name="Image" r:id="rId4" imgW="10717200" imgH="6234840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698" y="2320304"/>
                        <a:ext cx="7507317" cy="4371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71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58959" y="1161801"/>
            <a:ext cx="844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 Black" panose="020B0A04020102020204" pitchFamily="34" charset="0"/>
              </a:rPr>
              <a:t>Intranet de soporte técnico a Sujetos Obligados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D22813A4-7C13-4CFE-8E9F-478523D730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269639"/>
              </p:ext>
            </p:extLst>
          </p:nvPr>
        </p:nvGraphicFramePr>
        <p:xfrm>
          <a:off x="514183" y="1561911"/>
          <a:ext cx="8134350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Image" r:id="rId3" imgW="10767960" imgH="6869520" progId="Photoshop.Image.11">
                  <p:embed/>
                </p:oleObj>
              </mc:Choice>
              <mc:Fallback>
                <p:oleObj name="Image" r:id="rId3" imgW="10767960" imgH="6869520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183" y="1561911"/>
                        <a:ext cx="8134350" cy="519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920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58959" y="1161801"/>
            <a:ext cx="844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 Black" panose="020B0A04020102020204" pitchFamily="34" charset="0"/>
              </a:rPr>
              <a:t>Intranet de soporte técnico a Sujetos Obligados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BC1D4D3-97E4-4845-9C3D-BC2910FDED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168342"/>
              </p:ext>
            </p:extLst>
          </p:nvPr>
        </p:nvGraphicFramePr>
        <p:xfrm>
          <a:off x="1630093" y="1561911"/>
          <a:ext cx="5098511" cy="522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Image" r:id="rId3" imgW="10869840" imgH="11123640" progId="Photoshop.Image.11">
                  <p:embed/>
                </p:oleObj>
              </mc:Choice>
              <mc:Fallback>
                <p:oleObj name="Image" r:id="rId3" imgW="10869840" imgH="11123640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0093" y="1561911"/>
                        <a:ext cx="5098511" cy="522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643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58959" y="1161801"/>
            <a:ext cx="844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 Black" panose="020B0A04020102020204" pitchFamily="34" charset="0"/>
              </a:rPr>
              <a:t>Intranet de soporte técnico a Sujetos Obligados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7AB4B13-E82A-4C53-843B-4338D1603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48068"/>
              </p:ext>
            </p:extLst>
          </p:nvPr>
        </p:nvGraphicFramePr>
        <p:xfrm>
          <a:off x="2054394" y="1561911"/>
          <a:ext cx="5053927" cy="517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Image" r:id="rId3" imgW="4407120" imgH="4516920" progId="Photoshop.Image.11">
                  <p:embed/>
                </p:oleObj>
              </mc:Choice>
              <mc:Fallback>
                <p:oleObj name="Image" r:id="rId3" imgW="4407120" imgH="4516920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4394" y="1561911"/>
                        <a:ext cx="5053927" cy="5179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9912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435</Words>
  <Application>Microsoft Office PowerPoint</Application>
  <PresentationFormat>Presentación en pantalla (4:3)</PresentationFormat>
  <Paragraphs>93</Paragraphs>
  <Slides>12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Tema de Office</vt:lpstr>
      <vt:lpstr>Image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DC y VC</dc:creator>
  <cp:lastModifiedBy>DTI-ITAIP</cp:lastModifiedBy>
  <cp:revision>20</cp:revision>
  <dcterms:created xsi:type="dcterms:W3CDTF">2017-11-07T16:25:23Z</dcterms:created>
  <dcterms:modified xsi:type="dcterms:W3CDTF">2017-11-08T14:32:14Z</dcterms:modified>
</cp:coreProperties>
</file>